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61" r:id="rId1"/>
    <p:sldMasterId id="2147484247" r:id="rId2"/>
    <p:sldMasterId id="2147483818" r:id="rId3"/>
    <p:sldMasterId id="2147484164" r:id="rId4"/>
    <p:sldMasterId id="2147484167" r:id="rId5"/>
  </p:sldMasterIdLst>
  <p:notesMasterIdLst>
    <p:notesMasterId r:id="rId28"/>
  </p:notesMasterIdLst>
  <p:handoutMasterIdLst>
    <p:handoutMasterId r:id="rId29"/>
  </p:handoutMasterIdLst>
  <p:sldIdLst>
    <p:sldId id="753" r:id="rId6"/>
    <p:sldId id="849" r:id="rId7"/>
    <p:sldId id="749" r:id="rId8"/>
    <p:sldId id="756" r:id="rId9"/>
    <p:sldId id="757" r:id="rId10"/>
    <p:sldId id="758" r:id="rId11"/>
    <p:sldId id="755" r:id="rId12"/>
    <p:sldId id="850" r:id="rId13"/>
    <p:sldId id="851" r:id="rId14"/>
    <p:sldId id="852" r:id="rId15"/>
    <p:sldId id="853" r:id="rId16"/>
    <p:sldId id="854" r:id="rId17"/>
    <p:sldId id="855" r:id="rId18"/>
    <p:sldId id="856" r:id="rId19"/>
    <p:sldId id="857" r:id="rId20"/>
    <p:sldId id="858" r:id="rId21"/>
    <p:sldId id="859" r:id="rId22"/>
    <p:sldId id="860" r:id="rId23"/>
    <p:sldId id="861" r:id="rId24"/>
    <p:sldId id="862" r:id="rId25"/>
    <p:sldId id="863" r:id="rId26"/>
    <p:sldId id="864" r:id="rId27"/>
  </p:sldIdLst>
  <p:sldSz cx="9906000" cy="6858000" type="A4"/>
  <p:notesSz cx="6799263" cy="9929813"/>
  <p:defaultTextStyle>
    <a:defPPr>
      <a:defRPr lang="es-ES_tradnl"/>
    </a:defPPr>
    <a:lvl1pPr algn="l" rtl="0" eaLnBrk="0" fontAlgn="base" hangingPunct="0">
      <a:spcBef>
        <a:spcPct val="0"/>
      </a:spcBef>
      <a:spcAft>
        <a:spcPct val="0"/>
      </a:spcAft>
      <a:defRPr kern="1200">
        <a:solidFill>
          <a:schemeClr val="tx1"/>
        </a:solidFill>
        <a:latin typeface="BakerSignet"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BakerSignet"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BakerSignet"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BakerSignet"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BakerSignet" charset="0"/>
        <a:ea typeface="ＭＳ Ｐゴシック" charset="0"/>
        <a:cs typeface="ＭＳ Ｐゴシック" charset="0"/>
      </a:defRPr>
    </a:lvl5pPr>
    <a:lvl6pPr marL="2286000" algn="l" defTabSz="457200" rtl="0" eaLnBrk="1" latinLnBrk="0" hangingPunct="1">
      <a:defRPr kern="1200">
        <a:solidFill>
          <a:schemeClr val="tx1"/>
        </a:solidFill>
        <a:latin typeface="BakerSignet" charset="0"/>
        <a:ea typeface="ＭＳ Ｐゴシック" charset="0"/>
        <a:cs typeface="ＭＳ Ｐゴシック" charset="0"/>
      </a:defRPr>
    </a:lvl6pPr>
    <a:lvl7pPr marL="2743200" algn="l" defTabSz="457200" rtl="0" eaLnBrk="1" latinLnBrk="0" hangingPunct="1">
      <a:defRPr kern="1200">
        <a:solidFill>
          <a:schemeClr val="tx1"/>
        </a:solidFill>
        <a:latin typeface="BakerSignet" charset="0"/>
        <a:ea typeface="ＭＳ Ｐゴシック" charset="0"/>
        <a:cs typeface="ＭＳ Ｐゴシック" charset="0"/>
      </a:defRPr>
    </a:lvl7pPr>
    <a:lvl8pPr marL="3200400" algn="l" defTabSz="457200" rtl="0" eaLnBrk="1" latinLnBrk="0" hangingPunct="1">
      <a:defRPr kern="1200">
        <a:solidFill>
          <a:schemeClr val="tx1"/>
        </a:solidFill>
        <a:latin typeface="BakerSignet" charset="0"/>
        <a:ea typeface="ＭＳ Ｐゴシック" charset="0"/>
        <a:cs typeface="ＭＳ Ｐゴシック" charset="0"/>
      </a:defRPr>
    </a:lvl8pPr>
    <a:lvl9pPr marL="3657600" algn="l" defTabSz="457200" rtl="0" eaLnBrk="1" latinLnBrk="0" hangingPunct="1">
      <a:defRPr kern="1200">
        <a:solidFill>
          <a:schemeClr val="tx1"/>
        </a:solidFill>
        <a:latin typeface="BakerSignet" charset="0"/>
        <a:ea typeface="ＭＳ Ｐゴシック" charset="0"/>
        <a:cs typeface="ＭＳ Ｐゴシック" charset="0"/>
      </a:defRPr>
    </a:lvl9pPr>
  </p:defaultTextStyle>
  <p:extLst>
    <p:ext uri="{521415D9-36F7-43E2-AB2F-B90AF26B5E84}">
      <p14:sectionLst xmlns:p14="http://schemas.microsoft.com/office/powerpoint/2010/main">
        <p14:section name="Section par défaut" id="{607B1F4F-1AD6-EB4F-93F0-AE52F9208A6B}">
          <p14:sldIdLst>
            <p14:sldId id="753"/>
            <p14:sldId id="849"/>
            <p14:sldId id="749"/>
            <p14:sldId id="756"/>
            <p14:sldId id="757"/>
            <p14:sldId id="758"/>
            <p14:sldId id="755"/>
            <p14:sldId id="850"/>
            <p14:sldId id="851"/>
            <p14:sldId id="852"/>
            <p14:sldId id="853"/>
            <p14:sldId id="854"/>
            <p14:sldId id="855"/>
            <p14:sldId id="856"/>
            <p14:sldId id="857"/>
            <p14:sldId id="858"/>
            <p14:sldId id="859"/>
            <p14:sldId id="860"/>
            <p14:sldId id="861"/>
            <p14:sldId id="862"/>
            <p14:sldId id="863"/>
            <p14:sldId id="864"/>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F1FF"/>
    <a:srgbClr val="99DAEA"/>
    <a:srgbClr val="EDAA00"/>
    <a:srgbClr val="A0212E"/>
    <a:srgbClr val="D9272E"/>
    <a:srgbClr val="007297"/>
    <a:srgbClr val="009BCC"/>
    <a:srgbClr val="007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20"/>
    <p:restoredTop sz="87706" autoAdjust="0"/>
  </p:normalViewPr>
  <p:slideViewPr>
    <p:cSldViewPr>
      <p:cViewPr varScale="1">
        <p:scale>
          <a:sx n="110" d="100"/>
          <a:sy n="110" d="100"/>
        </p:scale>
        <p:origin x="1200" y="184"/>
      </p:cViewPr>
      <p:guideLst>
        <p:guide orient="horz" pos="2160"/>
        <p:guide pos="312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75" d="100"/>
        <a:sy n="75" d="100"/>
      </p:scale>
      <p:origin x="0" y="32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7932A03-70D4-40C9-947A-2C6758CE73D6}"/>
    <pc:docChg chg="modSld">
      <pc:chgData name="" userId="" providerId="" clId="Web-{87932A03-70D4-40C9-947A-2C6758CE73D6}" dt="2018-10-13T17:13:44.302" v="18" actId="20577"/>
      <pc:docMkLst>
        <pc:docMk/>
      </pc:docMkLst>
      <pc:sldChg chg="modSp">
        <pc:chgData name="" userId="" providerId="" clId="Web-{87932A03-70D4-40C9-947A-2C6758CE73D6}" dt="2018-10-13T17:12:58.318" v="10" actId="20577"/>
        <pc:sldMkLst>
          <pc:docMk/>
          <pc:sldMk cId="4232886712" sldId="861"/>
        </pc:sldMkLst>
        <pc:spChg chg="mod">
          <ac:chgData name="" userId="" providerId="" clId="Web-{87932A03-70D4-40C9-947A-2C6758CE73D6}" dt="2018-10-13T17:12:58.318" v="10" actId="20577"/>
          <ac:spMkLst>
            <pc:docMk/>
            <pc:sldMk cId="4232886712" sldId="861"/>
            <ac:spMk id="9" creationId="{00000000-0000-0000-0000-000000000000}"/>
          </ac:spMkLst>
        </pc:spChg>
      </pc:sldChg>
      <pc:sldChg chg="modSp">
        <pc:chgData name="" userId="" providerId="" clId="Web-{87932A03-70D4-40C9-947A-2C6758CE73D6}" dt="2018-10-13T17:13:44.302" v="17" actId="20577"/>
        <pc:sldMkLst>
          <pc:docMk/>
          <pc:sldMk cId="1822647719" sldId="863"/>
        </pc:sldMkLst>
        <pc:spChg chg="mod">
          <ac:chgData name="" userId="" providerId="" clId="Web-{87932A03-70D4-40C9-947A-2C6758CE73D6}" dt="2018-10-13T17:13:44.302" v="17" actId="20577"/>
          <ac:spMkLst>
            <pc:docMk/>
            <pc:sldMk cId="1822647719" sldId="863"/>
            <ac:spMk id="6" creationId="{00000000-0000-0000-0000-000000000000}"/>
          </ac:spMkLst>
        </pc:spChg>
      </pc:sldChg>
    </pc:docChg>
  </pc:docChgLst>
  <pc:docChgLst>
    <pc:chgData clId="Web-{71236CA0-06F2-4151-AA7C-91D011B4816E}"/>
    <pc:docChg chg="modSld">
      <pc:chgData name="" userId="" providerId="" clId="Web-{71236CA0-06F2-4151-AA7C-91D011B4816E}" dt="2018-10-09T08:15:00.178" v="264" actId="20577"/>
      <pc:docMkLst>
        <pc:docMk/>
      </pc:docMkLst>
      <pc:sldChg chg="modSp">
        <pc:chgData name="" userId="" providerId="" clId="Web-{71236CA0-06F2-4151-AA7C-91D011B4816E}" dt="2018-10-09T08:14:59.397" v="262" actId="20577"/>
        <pc:sldMkLst>
          <pc:docMk/>
          <pc:sldMk cId="1739321527" sldId="755"/>
        </pc:sldMkLst>
        <pc:spChg chg="mod">
          <ac:chgData name="" userId="" providerId="" clId="Web-{71236CA0-06F2-4151-AA7C-91D011B4816E}" dt="2018-10-09T08:09:33.076" v="65" actId="1076"/>
          <ac:spMkLst>
            <pc:docMk/>
            <pc:sldMk cId="1739321527" sldId="755"/>
            <ac:spMk id="4" creationId="{00000000-0000-0000-0000-000000000000}"/>
          </ac:spMkLst>
        </pc:spChg>
        <pc:spChg chg="mod">
          <ac:chgData name="" userId="" providerId="" clId="Web-{71236CA0-06F2-4151-AA7C-91D011B4816E}" dt="2018-10-09T08:14:59.397" v="262" actId="20577"/>
          <ac:spMkLst>
            <pc:docMk/>
            <pc:sldMk cId="1739321527" sldId="755"/>
            <ac:spMk id="5" creationId="{0D2B102D-89D2-2F43-8557-DDDDA87572CE}"/>
          </ac:spMkLst>
        </pc:spChg>
      </pc:sldChg>
      <pc:sldChg chg="modSp">
        <pc:chgData name="" userId="" providerId="" clId="Web-{71236CA0-06F2-4151-AA7C-91D011B4816E}" dt="2018-10-09T08:08:04.793" v="28" actId="20577"/>
        <pc:sldMkLst>
          <pc:docMk/>
          <pc:sldMk cId="1781812954" sldId="758"/>
        </pc:sldMkLst>
        <pc:spChg chg="mod">
          <ac:chgData name="" userId="" providerId="" clId="Web-{71236CA0-06F2-4151-AA7C-91D011B4816E}" dt="2018-10-09T08:08:04.793" v="28" actId="20577"/>
          <ac:spMkLst>
            <pc:docMk/>
            <pc:sldMk cId="1781812954" sldId="758"/>
            <ac:spMk id="5" creationId="{1C0F43E8-2F31-424B-A14C-FC97263031E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DE080D-6523-4C44-9336-B6046D224269}" type="doc">
      <dgm:prSet loTypeId="urn:microsoft.com/office/officeart/2005/8/layout/matrix3" loCatId="" qsTypeId="urn:microsoft.com/office/officeart/2005/8/quickstyle/simple1" qsCatId="simple" csTypeId="urn:microsoft.com/office/officeart/2005/8/colors/colorful2" csCatId="colorful" phldr="1"/>
      <dgm:spPr/>
      <dgm:t>
        <a:bodyPr/>
        <a:lstStyle/>
        <a:p>
          <a:endParaRPr lang="es-ES"/>
        </a:p>
      </dgm:t>
    </dgm:pt>
    <dgm:pt modelId="{8D1EDD38-14EA-9348-93A0-A0755612C81B}">
      <dgm:prSet phldrT="[Texto]" custT="1"/>
      <dgm:spPr/>
      <dgm:t>
        <a:bodyPr/>
        <a:lstStyle/>
        <a:p>
          <a:r>
            <a:rPr lang="en-GB" sz="2400" noProof="0" dirty="0"/>
            <a:t>STRENGTHS</a:t>
          </a:r>
          <a:r>
            <a:rPr lang="en-GB" sz="1800" noProof="0" dirty="0"/>
            <a:t> </a:t>
          </a:r>
        </a:p>
      </dgm:t>
    </dgm:pt>
    <dgm:pt modelId="{43B587EA-D1B7-0449-B78F-14AD4E09909F}" type="parTrans" cxnId="{796271CC-4C8C-5348-AF52-1054B3F044E4}">
      <dgm:prSet/>
      <dgm:spPr/>
      <dgm:t>
        <a:bodyPr/>
        <a:lstStyle/>
        <a:p>
          <a:endParaRPr lang="es-ES"/>
        </a:p>
      </dgm:t>
    </dgm:pt>
    <dgm:pt modelId="{A78286E3-81BB-8F44-A81D-E6DAC9A76C4F}" type="sibTrans" cxnId="{796271CC-4C8C-5348-AF52-1054B3F044E4}">
      <dgm:prSet/>
      <dgm:spPr/>
      <dgm:t>
        <a:bodyPr/>
        <a:lstStyle/>
        <a:p>
          <a:endParaRPr lang="es-ES"/>
        </a:p>
      </dgm:t>
    </dgm:pt>
    <dgm:pt modelId="{E74BF9A3-F75A-E64D-87DC-10C7B5E19B1B}">
      <dgm:prSet phldrT="[Texto]" custT="1"/>
      <dgm:spPr/>
      <dgm:t>
        <a:bodyPr/>
        <a:lstStyle/>
        <a:p>
          <a:r>
            <a:rPr lang="en-GB" sz="1800" noProof="0" dirty="0"/>
            <a:t>Agricultural insurance</a:t>
          </a:r>
        </a:p>
      </dgm:t>
    </dgm:pt>
    <dgm:pt modelId="{B0301F08-D954-A447-AD67-B7754B2829C2}" type="parTrans" cxnId="{F61B98C6-C443-5F46-B62D-6EF94B5B90E5}">
      <dgm:prSet/>
      <dgm:spPr/>
      <dgm:t>
        <a:bodyPr/>
        <a:lstStyle/>
        <a:p>
          <a:endParaRPr lang="es-ES"/>
        </a:p>
      </dgm:t>
    </dgm:pt>
    <dgm:pt modelId="{0875B3BD-2B1E-E248-B5DA-3B58A12CCAE7}" type="sibTrans" cxnId="{F61B98C6-C443-5F46-B62D-6EF94B5B90E5}">
      <dgm:prSet/>
      <dgm:spPr/>
      <dgm:t>
        <a:bodyPr/>
        <a:lstStyle/>
        <a:p>
          <a:endParaRPr lang="es-ES"/>
        </a:p>
      </dgm:t>
    </dgm:pt>
    <dgm:pt modelId="{3BB4B555-A882-AB4E-B10D-C24BF6A0CF4A}">
      <dgm:prSet phldrT="[Texto]" custT="1"/>
      <dgm:spPr/>
      <dgm:t>
        <a:bodyPr/>
        <a:lstStyle/>
        <a:p>
          <a:r>
            <a:rPr lang="en-GB" sz="1800" noProof="0" dirty="0"/>
            <a:t>High professionalized crops (</a:t>
          </a:r>
          <a:r>
            <a:rPr lang="en-GB" sz="1800" noProof="0" dirty="0" err="1"/>
            <a:t>horts</a:t>
          </a:r>
          <a:r>
            <a:rPr lang="en-GB" sz="1800" noProof="0" dirty="0"/>
            <a:t>)</a:t>
          </a:r>
        </a:p>
      </dgm:t>
    </dgm:pt>
    <dgm:pt modelId="{7772CEE5-E301-674E-B035-A8366B2AB95E}" type="parTrans" cxnId="{BB22C687-3E0E-A843-A92F-C237B1B8685A}">
      <dgm:prSet/>
      <dgm:spPr/>
      <dgm:t>
        <a:bodyPr/>
        <a:lstStyle/>
        <a:p>
          <a:endParaRPr lang="es-ES"/>
        </a:p>
      </dgm:t>
    </dgm:pt>
    <dgm:pt modelId="{2075325F-93E8-5E41-A917-B50A91792E6C}" type="sibTrans" cxnId="{BB22C687-3E0E-A843-A92F-C237B1B8685A}">
      <dgm:prSet/>
      <dgm:spPr/>
      <dgm:t>
        <a:bodyPr/>
        <a:lstStyle/>
        <a:p>
          <a:endParaRPr lang="es-ES"/>
        </a:p>
      </dgm:t>
    </dgm:pt>
    <dgm:pt modelId="{CB50B8EF-6F3B-F947-9189-185C4639E0CC}">
      <dgm:prSet phldrT="[Texto]" custT="1"/>
      <dgm:spPr/>
      <dgm:t>
        <a:bodyPr/>
        <a:lstStyle/>
        <a:p>
          <a:r>
            <a:rPr lang="en-GB" sz="1800" noProof="0" dirty="0"/>
            <a:t>Adaptation options already in place</a:t>
          </a:r>
        </a:p>
      </dgm:t>
    </dgm:pt>
    <dgm:pt modelId="{6DD50086-0B47-7B40-949C-8D5F45730EF4}" type="sibTrans" cxnId="{7B37984E-A01D-D34E-BF97-8F29C0B34837}">
      <dgm:prSet/>
      <dgm:spPr/>
      <dgm:t>
        <a:bodyPr/>
        <a:lstStyle/>
        <a:p>
          <a:endParaRPr lang="es-ES"/>
        </a:p>
      </dgm:t>
    </dgm:pt>
    <dgm:pt modelId="{00CCFEB2-B70B-C545-A08A-079DB837A310}" type="parTrans" cxnId="{7B37984E-A01D-D34E-BF97-8F29C0B34837}">
      <dgm:prSet/>
      <dgm:spPr/>
      <dgm:t>
        <a:bodyPr/>
        <a:lstStyle/>
        <a:p>
          <a:endParaRPr lang="es-ES"/>
        </a:p>
      </dgm:t>
    </dgm:pt>
    <dgm:pt modelId="{F90AFBA2-E887-2F44-BFDD-6CFB59FC8A6A}">
      <dgm:prSet phldrT="[Texto]" custT="1"/>
      <dgm:spPr/>
      <dgm:t>
        <a:bodyPr spcFirstLastPara="0" vert="horz" wrap="square" lIns="60960" tIns="60960" rIns="60960" bIns="60960" numCol="1" spcCol="1270" anchor="t" anchorCtr="0"/>
        <a:lstStyle/>
        <a:p>
          <a:pPr marL="0" lvl="0" indent="0" algn="l" defTabSz="711200">
            <a:lnSpc>
              <a:spcPct val="90000"/>
            </a:lnSpc>
            <a:spcBef>
              <a:spcPct val="0"/>
            </a:spcBef>
            <a:spcAft>
              <a:spcPct val="35000"/>
            </a:spcAft>
            <a:buNone/>
          </a:pPr>
          <a:r>
            <a:rPr lang="en-GB" sz="2400" kern="1200" noProof="0" dirty="0">
              <a:latin typeface="Calibri"/>
              <a:ea typeface="+mn-ea"/>
              <a:cs typeface="+mn-cs"/>
            </a:rPr>
            <a:t>WEAKNESSES</a:t>
          </a:r>
        </a:p>
      </dgm:t>
    </dgm:pt>
    <dgm:pt modelId="{FE3D71C5-9380-4F4C-881A-ED913F9FF268}" type="parTrans" cxnId="{06DF15F8-22FC-3C4D-857A-8E9F33E7C608}">
      <dgm:prSet/>
      <dgm:spPr/>
      <dgm:t>
        <a:bodyPr/>
        <a:lstStyle/>
        <a:p>
          <a:endParaRPr lang="es-ES"/>
        </a:p>
      </dgm:t>
    </dgm:pt>
    <dgm:pt modelId="{7B88622B-F514-B04B-AE5B-C8AD78FFF756}" type="sibTrans" cxnId="{06DF15F8-22FC-3C4D-857A-8E9F33E7C608}">
      <dgm:prSet/>
      <dgm:spPr/>
      <dgm:t>
        <a:bodyPr/>
        <a:lstStyle/>
        <a:p>
          <a:endParaRPr lang="es-ES"/>
        </a:p>
      </dgm:t>
    </dgm:pt>
    <dgm:pt modelId="{57FD91E2-D293-1F43-84E3-CFCDB595990A}">
      <dgm:prSet phldrT="[Texto]" custT="1"/>
      <dgm:spPr/>
      <dgm:t>
        <a:bodyPr/>
        <a:lstStyle/>
        <a:p>
          <a:r>
            <a:rPr lang="en-GB" sz="1800" noProof="0" dirty="0"/>
            <a:t>Varieties adapted to CC</a:t>
          </a:r>
        </a:p>
      </dgm:t>
    </dgm:pt>
    <dgm:pt modelId="{EBC81EBC-A562-1044-97C2-6EE02791759B}" type="parTrans" cxnId="{56104330-4BFB-5842-B2A3-9EE897E734EF}">
      <dgm:prSet/>
      <dgm:spPr/>
      <dgm:t>
        <a:bodyPr/>
        <a:lstStyle/>
        <a:p>
          <a:endParaRPr lang="es-ES"/>
        </a:p>
      </dgm:t>
    </dgm:pt>
    <dgm:pt modelId="{DADD5EF7-AA19-2C45-BA44-400D2798C07C}" type="sibTrans" cxnId="{56104330-4BFB-5842-B2A3-9EE897E734EF}">
      <dgm:prSet/>
      <dgm:spPr/>
      <dgm:t>
        <a:bodyPr/>
        <a:lstStyle/>
        <a:p>
          <a:endParaRPr lang="es-ES"/>
        </a:p>
      </dgm:t>
    </dgm:pt>
    <dgm:pt modelId="{EFC1E484-072C-5A4C-B84D-74C20FD39127}">
      <dgm:prSet phldrT="[Texto]" custT="1"/>
      <dgm:spPr/>
      <dgm:t>
        <a:bodyPr/>
        <a:lstStyle/>
        <a:p>
          <a:r>
            <a:rPr lang="en-GB" sz="1800" noProof="0" dirty="0"/>
            <a:t>Diversified crops, extensive agroforestry systems. Agroecology.</a:t>
          </a:r>
        </a:p>
      </dgm:t>
    </dgm:pt>
    <dgm:pt modelId="{54C4C379-55C5-4C4B-850B-B0A594891658}" type="parTrans" cxnId="{B357440C-31AB-5B41-9C30-8A494ADE6806}">
      <dgm:prSet/>
      <dgm:spPr/>
      <dgm:t>
        <a:bodyPr/>
        <a:lstStyle/>
        <a:p>
          <a:endParaRPr lang="es-ES"/>
        </a:p>
      </dgm:t>
    </dgm:pt>
    <dgm:pt modelId="{C5FCE948-D196-EF46-BE4E-855384BA67E8}" type="sibTrans" cxnId="{B357440C-31AB-5B41-9C30-8A494ADE6806}">
      <dgm:prSet/>
      <dgm:spPr/>
      <dgm:t>
        <a:bodyPr/>
        <a:lstStyle/>
        <a:p>
          <a:endParaRPr lang="es-ES"/>
        </a:p>
      </dgm:t>
    </dgm:pt>
    <dgm:pt modelId="{1F001CA9-F525-C243-8361-8744FC8D1A6F}">
      <dgm:prSet phldrT="[Texto]" custT="1"/>
      <dgm:spPr/>
      <dgm:t>
        <a:bodyPr spcFirstLastPara="0" vert="horz" wrap="square" lIns="60960" tIns="60960" rIns="60960" bIns="60960" numCol="1" spcCol="1270" anchor="t" anchorCtr="0"/>
        <a:lstStyle/>
        <a:p>
          <a:pPr marL="0" lvl="0" indent="0" algn="l" defTabSz="711200">
            <a:lnSpc>
              <a:spcPct val="90000"/>
            </a:lnSpc>
            <a:spcBef>
              <a:spcPct val="0"/>
            </a:spcBef>
            <a:spcAft>
              <a:spcPct val="35000"/>
            </a:spcAft>
            <a:buNone/>
          </a:pPr>
          <a:r>
            <a:rPr lang="en-GB" sz="1800" kern="1200" noProof="0" dirty="0">
              <a:latin typeface="Calibri"/>
              <a:ea typeface="+mn-ea"/>
              <a:cs typeface="+mn-cs"/>
            </a:rPr>
            <a:t>Water: long-term availability? Deficit irrigation necessary</a:t>
          </a:r>
        </a:p>
      </dgm:t>
    </dgm:pt>
    <dgm:pt modelId="{B20A33AC-4F0E-F74D-A2DE-47C64EDBCF03}" type="parTrans" cxnId="{B2B18F3D-A2F2-8340-AD81-59BB488D723A}">
      <dgm:prSet/>
      <dgm:spPr/>
      <dgm:t>
        <a:bodyPr/>
        <a:lstStyle/>
        <a:p>
          <a:endParaRPr lang="es-ES"/>
        </a:p>
      </dgm:t>
    </dgm:pt>
    <dgm:pt modelId="{AE949E73-952F-0347-8D00-C0FEAADE7DB0}" type="sibTrans" cxnId="{B2B18F3D-A2F2-8340-AD81-59BB488D723A}">
      <dgm:prSet/>
      <dgm:spPr/>
      <dgm:t>
        <a:bodyPr/>
        <a:lstStyle/>
        <a:p>
          <a:endParaRPr lang="es-ES"/>
        </a:p>
      </dgm:t>
    </dgm:pt>
    <dgm:pt modelId="{9075752F-511A-FB4E-922D-CE334AAB7492}">
      <dgm:prSet phldrT="[Texto]" custT="1"/>
      <dgm:spPr/>
      <dgm:t>
        <a:bodyPr spcFirstLastPara="0" vert="horz" wrap="square" lIns="60960" tIns="60960" rIns="60960" bIns="60960" numCol="1" spcCol="1270" anchor="t" anchorCtr="0"/>
        <a:lstStyle/>
        <a:p>
          <a:pPr marL="0" lvl="0" indent="0" algn="l" defTabSz="711200">
            <a:lnSpc>
              <a:spcPct val="90000"/>
            </a:lnSpc>
            <a:spcBef>
              <a:spcPct val="0"/>
            </a:spcBef>
            <a:spcAft>
              <a:spcPct val="35000"/>
            </a:spcAft>
            <a:buNone/>
          </a:pPr>
          <a:r>
            <a:rPr lang="en-GB" sz="1800" kern="1200" noProof="0" dirty="0">
              <a:latin typeface="Calibri"/>
              <a:ea typeface="+mn-ea"/>
              <a:cs typeface="+mn-cs"/>
            </a:rPr>
            <a:t>High dependence on Monoculture</a:t>
          </a:r>
        </a:p>
      </dgm:t>
    </dgm:pt>
    <dgm:pt modelId="{185C4720-FA99-E949-843A-C5CFCD50E1FA}" type="parTrans" cxnId="{AEA2EDBC-B010-B548-B60F-24C15D07BBF6}">
      <dgm:prSet/>
      <dgm:spPr/>
      <dgm:t>
        <a:bodyPr/>
        <a:lstStyle/>
        <a:p>
          <a:endParaRPr lang="es-ES"/>
        </a:p>
      </dgm:t>
    </dgm:pt>
    <dgm:pt modelId="{E5ECAC71-4BB8-564A-B23C-56ADED5FF758}" type="sibTrans" cxnId="{AEA2EDBC-B010-B548-B60F-24C15D07BBF6}">
      <dgm:prSet/>
      <dgm:spPr/>
      <dgm:t>
        <a:bodyPr/>
        <a:lstStyle/>
        <a:p>
          <a:endParaRPr lang="es-ES"/>
        </a:p>
      </dgm:t>
    </dgm:pt>
    <dgm:pt modelId="{3D72CCFC-4706-EB42-B75B-E82B1F3E0806}">
      <dgm:prSet phldrT="[Texto]" custT="1"/>
      <dgm:spPr/>
      <dgm:t>
        <a:bodyPr spcFirstLastPara="0" vert="horz" wrap="square" lIns="60960" tIns="60960" rIns="60960" bIns="60960" numCol="1" spcCol="1270" anchor="t" anchorCtr="0"/>
        <a:lstStyle/>
        <a:p>
          <a:pPr marL="0" lvl="0" indent="0" algn="l" defTabSz="711200">
            <a:lnSpc>
              <a:spcPct val="90000"/>
            </a:lnSpc>
            <a:spcBef>
              <a:spcPct val="0"/>
            </a:spcBef>
            <a:spcAft>
              <a:spcPct val="35000"/>
            </a:spcAft>
            <a:buNone/>
          </a:pPr>
          <a:r>
            <a:rPr lang="en-GB" sz="1800" kern="1200" noProof="0" dirty="0">
              <a:latin typeface="Calibri"/>
              <a:ea typeface="+mn-ea"/>
              <a:cs typeface="+mn-cs"/>
            </a:rPr>
            <a:t>Insufficient management of Grasslands </a:t>
          </a:r>
        </a:p>
      </dgm:t>
    </dgm:pt>
    <dgm:pt modelId="{396D7518-4DAE-0C41-B9A4-2A04BA737EDF}" type="parTrans" cxnId="{CE319015-B4D3-0840-9A6D-158D6C237BB5}">
      <dgm:prSet/>
      <dgm:spPr/>
      <dgm:t>
        <a:bodyPr/>
        <a:lstStyle/>
        <a:p>
          <a:endParaRPr lang="es-ES"/>
        </a:p>
      </dgm:t>
    </dgm:pt>
    <dgm:pt modelId="{640800C3-E826-F443-BC90-C04A0B8C64BD}" type="sibTrans" cxnId="{CE319015-B4D3-0840-9A6D-158D6C237BB5}">
      <dgm:prSet/>
      <dgm:spPr/>
      <dgm:t>
        <a:bodyPr/>
        <a:lstStyle/>
        <a:p>
          <a:endParaRPr lang="es-ES"/>
        </a:p>
      </dgm:t>
    </dgm:pt>
    <dgm:pt modelId="{E8A1CC62-8942-D245-A2BF-130FE82FF07D}">
      <dgm:prSet phldrT="[Texto]" custT="1"/>
      <dgm:spPr/>
      <dgm:t>
        <a:bodyPr/>
        <a:lstStyle/>
        <a:p>
          <a:r>
            <a:rPr lang="en-GB" sz="2400" noProof="0" dirty="0"/>
            <a:t>OPPORTUNITIES</a:t>
          </a:r>
        </a:p>
      </dgm:t>
    </dgm:pt>
    <dgm:pt modelId="{DE4DEB5C-0640-D146-8F05-47EC0732CFB0}" type="parTrans" cxnId="{48FCB123-2CAF-F445-BB45-5FDF45C277C9}">
      <dgm:prSet/>
      <dgm:spPr/>
      <dgm:t>
        <a:bodyPr/>
        <a:lstStyle/>
        <a:p>
          <a:endParaRPr lang="es-ES"/>
        </a:p>
      </dgm:t>
    </dgm:pt>
    <dgm:pt modelId="{325F8455-2BF5-244F-BED0-C981020E24AA}" type="sibTrans" cxnId="{48FCB123-2CAF-F445-BB45-5FDF45C277C9}">
      <dgm:prSet/>
      <dgm:spPr/>
      <dgm:t>
        <a:bodyPr/>
        <a:lstStyle/>
        <a:p>
          <a:endParaRPr lang="es-ES"/>
        </a:p>
      </dgm:t>
    </dgm:pt>
    <dgm:pt modelId="{471420EB-DB06-3843-B41C-082D1410E616}">
      <dgm:prSet phldrT="[Texto]" custT="1"/>
      <dgm:spPr/>
      <dgm:t>
        <a:bodyPr/>
        <a:lstStyle/>
        <a:p>
          <a:r>
            <a:rPr lang="en-GB" sz="1800" noProof="0" dirty="0"/>
            <a:t>Quality more than quantity</a:t>
          </a:r>
        </a:p>
      </dgm:t>
    </dgm:pt>
    <dgm:pt modelId="{85EE8559-63F7-B443-9443-57358F102ECF}" type="parTrans" cxnId="{87D528E0-06CE-794B-8AF9-5F1EE01FDC21}">
      <dgm:prSet/>
      <dgm:spPr/>
      <dgm:t>
        <a:bodyPr/>
        <a:lstStyle/>
        <a:p>
          <a:endParaRPr lang="es-ES"/>
        </a:p>
      </dgm:t>
    </dgm:pt>
    <dgm:pt modelId="{CAFBB025-4CA0-3645-A5C2-F740C30F1809}" type="sibTrans" cxnId="{87D528E0-06CE-794B-8AF9-5F1EE01FDC21}">
      <dgm:prSet/>
      <dgm:spPr/>
      <dgm:t>
        <a:bodyPr/>
        <a:lstStyle/>
        <a:p>
          <a:endParaRPr lang="es-ES"/>
        </a:p>
      </dgm:t>
    </dgm:pt>
    <dgm:pt modelId="{A3C7FAD1-4A4A-6C4D-A6BC-976DBC3DEBA0}">
      <dgm:prSet phldrT="[Texto]" custT="1"/>
      <dgm:spPr/>
      <dgm:t>
        <a:bodyPr/>
        <a:lstStyle/>
        <a:p>
          <a:r>
            <a:rPr lang="en-GB" sz="1800" noProof="0" dirty="0"/>
            <a:t>Innovative solutions to increase water availability in soils</a:t>
          </a:r>
        </a:p>
      </dgm:t>
    </dgm:pt>
    <dgm:pt modelId="{BE25BD2F-6381-6A4E-894B-6B727FAC738A}" type="parTrans" cxnId="{70E078D9-BC36-0744-8493-2F247419EA6E}">
      <dgm:prSet/>
      <dgm:spPr/>
      <dgm:t>
        <a:bodyPr/>
        <a:lstStyle/>
        <a:p>
          <a:endParaRPr lang="es-ES"/>
        </a:p>
      </dgm:t>
    </dgm:pt>
    <dgm:pt modelId="{FEBDE9AC-F2AC-CB48-9CAF-C0DF443682C9}" type="sibTrans" cxnId="{70E078D9-BC36-0744-8493-2F247419EA6E}">
      <dgm:prSet/>
      <dgm:spPr/>
      <dgm:t>
        <a:bodyPr/>
        <a:lstStyle/>
        <a:p>
          <a:endParaRPr lang="es-ES"/>
        </a:p>
      </dgm:t>
    </dgm:pt>
    <dgm:pt modelId="{9A7A80BA-BBFD-0640-A673-7ABCA827AFED}">
      <dgm:prSet phldrT="[Texto]" custT="1"/>
      <dgm:spPr/>
      <dgm:t>
        <a:bodyPr/>
        <a:lstStyle/>
        <a:p>
          <a:r>
            <a:rPr lang="en-GB" sz="1800" noProof="0" dirty="0"/>
            <a:t>Varieties more tolerant to heat stress</a:t>
          </a:r>
        </a:p>
      </dgm:t>
    </dgm:pt>
    <dgm:pt modelId="{703A1DB0-B4DC-C040-80D8-D3933ACFB381}" type="parTrans" cxnId="{9CB61BDE-92A6-904C-8BA2-801B28017826}">
      <dgm:prSet/>
      <dgm:spPr/>
      <dgm:t>
        <a:bodyPr/>
        <a:lstStyle/>
        <a:p>
          <a:endParaRPr lang="es-ES"/>
        </a:p>
      </dgm:t>
    </dgm:pt>
    <dgm:pt modelId="{F8CADECE-4384-994B-9BB7-AE034E501077}" type="sibTrans" cxnId="{9CB61BDE-92A6-904C-8BA2-801B28017826}">
      <dgm:prSet/>
      <dgm:spPr/>
      <dgm:t>
        <a:bodyPr/>
        <a:lstStyle/>
        <a:p>
          <a:endParaRPr lang="es-ES"/>
        </a:p>
      </dgm:t>
    </dgm:pt>
    <dgm:pt modelId="{54E8808A-3DE8-1246-B281-5DD582464413}">
      <dgm:prSet phldrT="[Texto]" custT="1"/>
      <dgm:spPr/>
      <dgm:t>
        <a:bodyPr/>
        <a:lstStyle/>
        <a:p>
          <a:r>
            <a:rPr lang="en-GB" sz="1800" noProof="0" dirty="0"/>
            <a:t>More temperature and fewer frost days: new crops?</a:t>
          </a:r>
        </a:p>
      </dgm:t>
    </dgm:pt>
    <dgm:pt modelId="{E65480E5-CB1F-1243-9FA3-4B7BD4609B7D}" type="parTrans" cxnId="{61BC4C7C-463F-8649-85B0-28DF1226D0FB}">
      <dgm:prSet/>
      <dgm:spPr/>
      <dgm:t>
        <a:bodyPr/>
        <a:lstStyle/>
        <a:p>
          <a:endParaRPr lang="es-ES"/>
        </a:p>
      </dgm:t>
    </dgm:pt>
    <dgm:pt modelId="{BC22F5EA-352A-514A-9DE1-6D4CB0C76309}" type="sibTrans" cxnId="{61BC4C7C-463F-8649-85B0-28DF1226D0FB}">
      <dgm:prSet/>
      <dgm:spPr/>
      <dgm:t>
        <a:bodyPr/>
        <a:lstStyle/>
        <a:p>
          <a:endParaRPr lang="es-ES"/>
        </a:p>
      </dgm:t>
    </dgm:pt>
    <dgm:pt modelId="{86837BD1-36F1-3E47-9052-9EDEA397FD80}">
      <dgm:prSet phldrT="[Texto]" custT="1"/>
      <dgm:spPr/>
      <dgm:t>
        <a:bodyPr/>
        <a:lstStyle/>
        <a:p>
          <a:r>
            <a:rPr lang="en-GB" sz="2400" noProof="0" dirty="0"/>
            <a:t>THREATS: limits for some crops</a:t>
          </a:r>
        </a:p>
      </dgm:t>
    </dgm:pt>
    <dgm:pt modelId="{2490B39A-AA21-EB45-87AE-5C793D79C3B4}" type="parTrans" cxnId="{7CF52A6D-8EBA-8541-B2A2-3A67B76AB7A0}">
      <dgm:prSet/>
      <dgm:spPr/>
      <dgm:t>
        <a:bodyPr/>
        <a:lstStyle/>
        <a:p>
          <a:endParaRPr lang="es-ES"/>
        </a:p>
      </dgm:t>
    </dgm:pt>
    <dgm:pt modelId="{9F984C02-6A86-334C-8EA1-3049C2FF5ED3}" type="sibTrans" cxnId="{7CF52A6D-8EBA-8541-B2A2-3A67B76AB7A0}">
      <dgm:prSet/>
      <dgm:spPr/>
      <dgm:t>
        <a:bodyPr/>
        <a:lstStyle/>
        <a:p>
          <a:endParaRPr lang="es-ES"/>
        </a:p>
      </dgm:t>
    </dgm:pt>
    <dgm:pt modelId="{C732DEAA-DA72-0249-B9B7-577E593A1BEC}">
      <dgm:prSet phldrT="[Texto]" custT="1"/>
      <dgm:spPr/>
      <dgm:t>
        <a:bodyPr/>
        <a:lstStyle/>
        <a:p>
          <a:r>
            <a:rPr lang="en-GB" sz="1800" noProof="0" dirty="0"/>
            <a:t>Heat waves in summer</a:t>
          </a:r>
        </a:p>
      </dgm:t>
    </dgm:pt>
    <dgm:pt modelId="{55F93A2F-7A1B-7648-850A-AFD753E3E2CE}" type="parTrans" cxnId="{033AFD29-C233-AF44-95C6-2E21D53F7DB6}">
      <dgm:prSet/>
      <dgm:spPr/>
      <dgm:t>
        <a:bodyPr/>
        <a:lstStyle/>
        <a:p>
          <a:endParaRPr lang="es-ES"/>
        </a:p>
      </dgm:t>
    </dgm:pt>
    <dgm:pt modelId="{7C0F3240-FDF6-5449-BDB4-92965F011B13}" type="sibTrans" cxnId="{033AFD29-C233-AF44-95C6-2E21D53F7DB6}">
      <dgm:prSet/>
      <dgm:spPr/>
      <dgm:t>
        <a:bodyPr/>
        <a:lstStyle/>
        <a:p>
          <a:endParaRPr lang="es-ES"/>
        </a:p>
      </dgm:t>
    </dgm:pt>
    <dgm:pt modelId="{20CBF08E-4E2B-2049-9E8A-8B4F6C53DF01}">
      <dgm:prSet phldrT="[Texto]" custT="1"/>
      <dgm:spPr/>
      <dgm:t>
        <a:bodyPr/>
        <a:lstStyle/>
        <a:p>
          <a:r>
            <a:rPr lang="en-GB" sz="1800" noProof="0" dirty="0"/>
            <a:t>Hydric deficit &lt;-300 mm in Spring</a:t>
          </a:r>
        </a:p>
      </dgm:t>
    </dgm:pt>
    <dgm:pt modelId="{607F9CD7-3E1E-C046-BA60-5ADF0F6B49F5}" type="parTrans" cxnId="{3E0F33D1-0488-A740-A0E2-5446CDCF3466}">
      <dgm:prSet/>
      <dgm:spPr/>
      <dgm:t>
        <a:bodyPr/>
        <a:lstStyle/>
        <a:p>
          <a:endParaRPr lang="es-ES"/>
        </a:p>
      </dgm:t>
    </dgm:pt>
    <dgm:pt modelId="{8A7333D5-788C-1E46-92F0-E15186088864}" type="sibTrans" cxnId="{3E0F33D1-0488-A740-A0E2-5446CDCF3466}">
      <dgm:prSet/>
      <dgm:spPr/>
      <dgm:t>
        <a:bodyPr/>
        <a:lstStyle/>
        <a:p>
          <a:endParaRPr lang="es-ES"/>
        </a:p>
      </dgm:t>
    </dgm:pt>
    <dgm:pt modelId="{47285244-C136-BE44-B8D1-CFCFE051A728}">
      <dgm:prSet phldrT="[Texto]" custT="1"/>
      <dgm:spPr/>
      <dgm:t>
        <a:bodyPr/>
        <a:lstStyle/>
        <a:p>
          <a:r>
            <a:rPr lang="en-GB" sz="1800" noProof="0" dirty="0"/>
            <a:t>Increase in days with Tª Max&gt;30ºC in April and May and days &gt;35-38ºC in summer</a:t>
          </a:r>
        </a:p>
        <a:p>
          <a:endParaRPr lang="en-GB" sz="1800" noProof="0" dirty="0"/>
        </a:p>
      </dgm:t>
    </dgm:pt>
    <dgm:pt modelId="{785EF10C-6CCE-3E4D-A898-20C43F2822EA}" type="parTrans" cxnId="{70FAFD55-182A-D047-BECE-27BD9AC9ECA0}">
      <dgm:prSet/>
      <dgm:spPr/>
      <dgm:t>
        <a:bodyPr/>
        <a:lstStyle/>
        <a:p>
          <a:endParaRPr lang="es-ES"/>
        </a:p>
      </dgm:t>
    </dgm:pt>
    <dgm:pt modelId="{1F33C668-78CD-E441-92B1-2D7C7EC19E97}" type="sibTrans" cxnId="{70FAFD55-182A-D047-BECE-27BD9AC9ECA0}">
      <dgm:prSet/>
      <dgm:spPr/>
      <dgm:t>
        <a:bodyPr/>
        <a:lstStyle/>
        <a:p>
          <a:endParaRPr lang="es-ES"/>
        </a:p>
      </dgm:t>
    </dgm:pt>
    <dgm:pt modelId="{E764D762-A351-3547-A609-A8A4449624ED}">
      <dgm:prSet phldrT="[Texto]" custT="1"/>
      <dgm:spPr/>
      <dgm:t>
        <a:bodyPr/>
        <a:lstStyle/>
        <a:p>
          <a:r>
            <a:rPr lang="en-GB" sz="1800" noProof="0" dirty="0"/>
            <a:t>Less rainfall in Winter-spring</a:t>
          </a:r>
        </a:p>
      </dgm:t>
    </dgm:pt>
    <dgm:pt modelId="{8F603509-314A-294D-BACD-9B3918C9E0B8}" type="parTrans" cxnId="{BF2C87DC-EAD0-8F40-BB88-58CAEC3C0915}">
      <dgm:prSet/>
      <dgm:spPr/>
      <dgm:t>
        <a:bodyPr/>
        <a:lstStyle/>
        <a:p>
          <a:endParaRPr lang="es-ES"/>
        </a:p>
      </dgm:t>
    </dgm:pt>
    <dgm:pt modelId="{07235604-6952-0A48-A64C-81DC23154D64}" type="sibTrans" cxnId="{BF2C87DC-EAD0-8F40-BB88-58CAEC3C0915}">
      <dgm:prSet/>
      <dgm:spPr/>
      <dgm:t>
        <a:bodyPr/>
        <a:lstStyle/>
        <a:p>
          <a:endParaRPr lang="es-ES"/>
        </a:p>
      </dgm:t>
    </dgm:pt>
    <dgm:pt modelId="{A6E5273D-0B35-D24C-956D-7FF7D2928932}" type="pres">
      <dgm:prSet presAssocID="{E7DE080D-6523-4C44-9336-B6046D224269}" presName="matrix" presStyleCnt="0">
        <dgm:presLayoutVars>
          <dgm:chMax val="1"/>
          <dgm:dir/>
          <dgm:resizeHandles val="exact"/>
        </dgm:presLayoutVars>
      </dgm:prSet>
      <dgm:spPr/>
    </dgm:pt>
    <dgm:pt modelId="{644CE24E-2725-6646-B773-36261425F50D}" type="pres">
      <dgm:prSet presAssocID="{E7DE080D-6523-4C44-9336-B6046D224269}" presName="diamond" presStyleLbl="bgShp" presStyleIdx="0" presStyleCnt="1"/>
      <dgm:spPr/>
    </dgm:pt>
    <dgm:pt modelId="{E1A959C6-539D-5742-A722-C2CF92167F43}" type="pres">
      <dgm:prSet presAssocID="{E7DE080D-6523-4C44-9336-B6046D224269}" presName="quad1" presStyleLbl="node1" presStyleIdx="0" presStyleCnt="4" custScaleX="217054" custScaleY="129893" custLinFactNeighborX="-60053" custLinFactNeighborY="-14002">
        <dgm:presLayoutVars>
          <dgm:chMax val="0"/>
          <dgm:chPref val="0"/>
          <dgm:bulletEnabled val="1"/>
        </dgm:presLayoutVars>
      </dgm:prSet>
      <dgm:spPr/>
    </dgm:pt>
    <dgm:pt modelId="{1A48221C-0892-3646-B9D2-C1155CD6557A}" type="pres">
      <dgm:prSet presAssocID="{E7DE080D-6523-4C44-9336-B6046D224269}" presName="quad2" presStyleLbl="node1" presStyleIdx="1" presStyleCnt="4" custScaleX="212583" custScaleY="129603" custLinFactNeighborX="57074" custLinFactNeighborY="-9625">
        <dgm:presLayoutVars>
          <dgm:chMax val="0"/>
          <dgm:chPref val="0"/>
          <dgm:bulletEnabled val="1"/>
        </dgm:presLayoutVars>
      </dgm:prSet>
      <dgm:spPr>
        <a:xfrm>
          <a:off x="4421705" y="338553"/>
          <a:ext cx="3650739" cy="2397354"/>
        </a:xfrm>
        <a:prstGeom prst="roundRect">
          <a:avLst/>
        </a:prstGeom>
      </dgm:spPr>
    </dgm:pt>
    <dgm:pt modelId="{211D2960-1D8E-AB44-AAB1-0FBFF9100CD1}" type="pres">
      <dgm:prSet presAssocID="{E7DE080D-6523-4C44-9336-B6046D224269}" presName="quad3" presStyleLbl="node1" presStyleIdx="2" presStyleCnt="4" custScaleX="214496" custScaleY="124782" custLinFactNeighborX="-57707" custLinFactNeighborY="13500">
        <dgm:presLayoutVars>
          <dgm:chMax val="0"/>
          <dgm:chPref val="0"/>
          <dgm:bulletEnabled val="1"/>
        </dgm:presLayoutVars>
      </dgm:prSet>
      <dgm:spPr/>
    </dgm:pt>
    <dgm:pt modelId="{930E0F7D-72B2-7C40-BBA4-8B9BDA02D573}" type="pres">
      <dgm:prSet presAssocID="{E7DE080D-6523-4C44-9336-B6046D224269}" presName="quad4" presStyleLbl="node1" presStyleIdx="3" presStyleCnt="4" custScaleX="219099" custScaleY="124698" custLinFactNeighborX="58027" custLinFactNeighborY="13458">
        <dgm:presLayoutVars>
          <dgm:chMax val="0"/>
          <dgm:chPref val="0"/>
          <dgm:bulletEnabled val="1"/>
        </dgm:presLayoutVars>
      </dgm:prSet>
      <dgm:spPr/>
    </dgm:pt>
  </dgm:ptLst>
  <dgm:cxnLst>
    <dgm:cxn modelId="{B357440C-31AB-5B41-9C30-8A494ADE6806}" srcId="{8D1EDD38-14EA-9348-93A0-A0755612C81B}" destId="{EFC1E484-072C-5A4C-B84D-74C20FD39127}" srcOrd="4" destOrd="0" parTransId="{54C4C379-55C5-4C4B-850B-B0A594891658}" sibTransId="{C5FCE948-D196-EF46-BE4E-855384BA67E8}"/>
    <dgm:cxn modelId="{CE319015-B4D3-0840-9A6D-158D6C237BB5}" srcId="{F90AFBA2-E887-2F44-BFDD-6CFB59FC8A6A}" destId="{3D72CCFC-4706-EB42-B75B-E82B1F3E0806}" srcOrd="2" destOrd="0" parTransId="{396D7518-4DAE-0C41-B9A4-2A04BA737EDF}" sibTransId="{640800C3-E826-F443-BC90-C04A0B8C64BD}"/>
    <dgm:cxn modelId="{09510E16-579D-AD42-B7C8-3000DB6337B2}" type="presOf" srcId="{EFC1E484-072C-5A4C-B84D-74C20FD39127}" destId="{E1A959C6-539D-5742-A722-C2CF92167F43}" srcOrd="0" destOrd="5" presId="urn:microsoft.com/office/officeart/2005/8/layout/matrix3"/>
    <dgm:cxn modelId="{BF045F1C-C81F-754E-AC26-D8A1CBF7D939}" type="presOf" srcId="{57FD91E2-D293-1F43-84E3-CFCDB595990A}" destId="{E1A959C6-539D-5742-A722-C2CF92167F43}" srcOrd="0" destOrd="3" presId="urn:microsoft.com/office/officeart/2005/8/layout/matrix3"/>
    <dgm:cxn modelId="{1BE73E1E-F79A-0045-B0A3-3C1A42FD9DA4}" type="presOf" srcId="{20CBF08E-4E2B-2049-9E8A-8B4F6C53DF01}" destId="{930E0F7D-72B2-7C40-BBA4-8B9BDA02D573}" srcOrd="0" destOrd="3" presId="urn:microsoft.com/office/officeart/2005/8/layout/matrix3"/>
    <dgm:cxn modelId="{48FCB123-2CAF-F445-BB45-5FDF45C277C9}" srcId="{E7DE080D-6523-4C44-9336-B6046D224269}" destId="{E8A1CC62-8942-D245-A2BF-130FE82FF07D}" srcOrd="2" destOrd="0" parTransId="{DE4DEB5C-0640-D146-8F05-47EC0732CFB0}" sibTransId="{325F8455-2BF5-244F-BED0-C981020E24AA}"/>
    <dgm:cxn modelId="{033AFD29-C233-AF44-95C6-2E21D53F7DB6}" srcId="{86837BD1-36F1-3E47-9052-9EDEA397FD80}" destId="{C732DEAA-DA72-0249-B9B7-577E593A1BEC}" srcOrd="0" destOrd="0" parTransId="{55F93A2F-7A1B-7648-850A-AFD753E3E2CE}" sibTransId="{7C0F3240-FDF6-5449-BDB4-92965F011B13}"/>
    <dgm:cxn modelId="{77A0EA2E-A6F4-1540-949D-3E38F6D3E3F6}" type="presOf" srcId="{86837BD1-36F1-3E47-9052-9EDEA397FD80}" destId="{930E0F7D-72B2-7C40-BBA4-8B9BDA02D573}" srcOrd="0" destOrd="0" presId="urn:microsoft.com/office/officeart/2005/8/layout/matrix3"/>
    <dgm:cxn modelId="{56104330-4BFB-5842-B2A3-9EE897E734EF}" srcId="{8D1EDD38-14EA-9348-93A0-A0755612C81B}" destId="{57FD91E2-D293-1F43-84E3-CFCDB595990A}" srcOrd="2" destOrd="0" parTransId="{EBC81EBC-A562-1044-97C2-6EE02791759B}" sibTransId="{DADD5EF7-AA19-2C45-BA44-400D2798C07C}"/>
    <dgm:cxn modelId="{B2B18F3D-A2F2-8340-AD81-59BB488D723A}" srcId="{F90AFBA2-E887-2F44-BFDD-6CFB59FC8A6A}" destId="{1F001CA9-F525-C243-8361-8744FC8D1A6F}" srcOrd="0" destOrd="0" parTransId="{B20A33AC-4F0E-F74D-A2DE-47C64EDBCF03}" sibTransId="{AE949E73-952F-0347-8D00-C0FEAADE7DB0}"/>
    <dgm:cxn modelId="{E40C2D4B-DC33-1244-8E49-5388C29F49D7}" type="presOf" srcId="{3BB4B555-A882-AB4E-B10D-C24BF6A0CF4A}" destId="{E1A959C6-539D-5742-A722-C2CF92167F43}" srcOrd="0" destOrd="4" presId="urn:microsoft.com/office/officeart/2005/8/layout/matrix3"/>
    <dgm:cxn modelId="{5756654B-3AE1-7447-BBAA-D791D56A666A}" type="presOf" srcId="{E74BF9A3-F75A-E64D-87DC-10C7B5E19B1B}" destId="{E1A959C6-539D-5742-A722-C2CF92167F43}" srcOrd="0" destOrd="2" presId="urn:microsoft.com/office/officeart/2005/8/layout/matrix3"/>
    <dgm:cxn modelId="{7B37984E-A01D-D34E-BF97-8F29C0B34837}" srcId="{8D1EDD38-14EA-9348-93A0-A0755612C81B}" destId="{CB50B8EF-6F3B-F947-9189-185C4639E0CC}" srcOrd="0" destOrd="0" parTransId="{00CCFEB2-B70B-C545-A08A-079DB837A310}" sibTransId="{6DD50086-0B47-7B40-949C-8D5F45730EF4}"/>
    <dgm:cxn modelId="{70FAFD55-182A-D047-BECE-27BD9AC9ECA0}" srcId="{86837BD1-36F1-3E47-9052-9EDEA397FD80}" destId="{47285244-C136-BE44-B8D1-CFCFE051A728}" srcOrd="3" destOrd="0" parTransId="{785EF10C-6CCE-3E4D-A898-20C43F2822EA}" sibTransId="{1F33C668-78CD-E441-92B1-2D7C7EC19E97}"/>
    <dgm:cxn modelId="{9E5B7E5A-08D5-E641-9EAA-72C70A2CF71F}" type="presOf" srcId="{9075752F-511A-FB4E-922D-CE334AAB7492}" destId="{1A48221C-0892-3646-B9D2-C1155CD6557A}" srcOrd="0" destOrd="2" presId="urn:microsoft.com/office/officeart/2005/8/layout/matrix3"/>
    <dgm:cxn modelId="{7CF52A6D-8EBA-8541-B2A2-3A67B76AB7A0}" srcId="{E7DE080D-6523-4C44-9336-B6046D224269}" destId="{86837BD1-36F1-3E47-9052-9EDEA397FD80}" srcOrd="3" destOrd="0" parTransId="{2490B39A-AA21-EB45-87AE-5C793D79C3B4}" sibTransId="{9F984C02-6A86-334C-8EA1-3049C2FF5ED3}"/>
    <dgm:cxn modelId="{61BC4C7C-463F-8649-85B0-28DF1226D0FB}" srcId="{E8A1CC62-8942-D245-A2BF-130FE82FF07D}" destId="{54E8808A-3DE8-1246-B281-5DD582464413}" srcOrd="3" destOrd="0" parTransId="{E65480E5-CB1F-1243-9FA3-4B7BD4609B7D}" sibTransId="{BC22F5EA-352A-514A-9DE1-6D4CB0C76309}"/>
    <dgm:cxn modelId="{A5981B86-7D61-E74F-84AB-6745CBD5CB56}" type="presOf" srcId="{E7DE080D-6523-4C44-9336-B6046D224269}" destId="{A6E5273D-0B35-D24C-956D-7FF7D2928932}" srcOrd="0" destOrd="0" presId="urn:microsoft.com/office/officeart/2005/8/layout/matrix3"/>
    <dgm:cxn modelId="{BB22C687-3E0E-A843-A92F-C237B1B8685A}" srcId="{8D1EDD38-14EA-9348-93A0-A0755612C81B}" destId="{3BB4B555-A882-AB4E-B10D-C24BF6A0CF4A}" srcOrd="3" destOrd="0" parTransId="{7772CEE5-E301-674E-B035-A8366B2AB95E}" sibTransId="{2075325F-93E8-5E41-A917-B50A91792E6C}"/>
    <dgm:cxn modelId="{2F17BC8F-BD26-5B4D-8A45-3AE280659A10}" type="presOf" srcId="{54E8808A-3DE8-1246-B281-5DD582464413}" destId="{211D2960-1D8E-AB44-AAB1-0FBFF9100CD1}" srcOrd="0" destOrd="4" presId="urn:microsoft.com/office/officeart/2005/8/layout/matrix3"/>
    <dgm:cxn modelId="{F8F3A495-F8B8-2141-BE83-0F5BA45D76AF}" type="presOf" srcId="{CB50B8EF-6F3B-F947-9189-185C4639E0CC}" destId="{E1A959C6-539D-5742-A722-C2CF92167F43}" srcOrd="0" destOrd="1" presId="urn:microsoft.com/office/officeart/2005/8/layout/matrix3"/>
    <dgm:cxn modelId="{9C20A0B3-95B5-554F-9F09-837D0F8299EC}" type="presOf" srcId="{8D1EDD38-14EA-9348-93A0-A0755612C81B}" destId="{E1A959C6-539D-5742-A722-C2CF92167F43}" srcOrd="0" destOrd="0" presId="urn:microsoft.com/office/officeart/2005/8/layout/matrix3"/>
    <dgm:cxn modelId="{AEA2EDBC-B010-B548-B60F-24C15D07BBF6}" srcId="{F90AFBA2-E887-2F44-BFDD-6CFB59FC8A6A}" destId="{9075752F-511A-FB4E-922D-CE334AAB7492}" srcOrd="1" destOrd="0" parTransId="{185C4720-FA99-E949-843A-C5CFCD50E1FA}" sibTransId="{E5ECAC71-4BB8-564A-B23C-56ADED5FF758}"/>
    <dgm:cxn modelId="{F61B98C6-C443-5F46-B62D-6EF94B5B90E5}" srcId="{8D1EDD38-14EA-9348-93A0-A0755612C81B}" destId="{E74BF9A3-F75A-E64D-87DC-10C7B5E19B1B}" srcOrd="1" destOrd="0" parTransId="{B0301F08-D954-A447-AD67-B7754B2829C2}" sibTransId="{0875B3BD-2B1E-E248-B5DA-3B58A12CCAE7}"/>
    <dgm:cxn modelId="{796271CC-4C8C-5348-AF52-1054B3F044E4}" srcId="{E7DE080D-6523-4C44-9336-B6046D224269}" destId="{8D1EDD38-14EA-9348-93A0-A0755612C81B}" srcOrd="0" destOrd="0" parTransId="{43B587EA-D1B7-0449-B78F-14AD4E09909F}" sibTransId="{A78286E3-81BB-8F44-A81D-E6DAC9A76C4F}"/>
    <dgm:cxn modelId="{9544AECF-33DD-954F-B44D-75C54D8E032E}" type="presOf" srcId="{C732DEAA-DA72-0249-B9B7-577E593A1BEC}" destId="{930E0F7D-72B2-7C40-BBA4-8B9BDA02D573}" srcOrd="0" destOrd="1" presId="urn:microsoft.com/office/officeart/2005/8/layout/matrix3"/>
    <dgm:cxn modelId="{3E0F33D1-0488-A740-A0E2-5446CDCF3466}" srcId="{86837BD1-36F1-3E47-9052-9EDEA397FD80}" destId="{20CBF08E-4E2B-2049-9E8A-8B4F6C53DF01}" srcOrd="2" destOrd="0" parTransId="{607F9CD7-3E1E-C046-BA60-5ADF0F6B49F5}" sibTransId="{8A7333D5-788C-1E46-92F0-E15186088864}"/>
    <dgm:cxn modelId="{BD8BBFD1-C834-184D-A976-DC8A452D9745}" type="presOf" srcId="{9A7A80BA-BBFD-0640-A673-7ABCA827AFED}" destId="{211D2960-1D8E-AB44-AAB1-0FBFF9100CD1}" srcOrd="0" destOrd="3" presId="urn:microsoft.com/office/officeart/2005/8/layout/matrix3"/>
    <dgm:cxn modelId="{70E078D9-BC36-0744-8493-2F247419EA6E}" srcId="{E8A1CC62-8942-D245-A2BF-130FE82FF07D}" destId="{A3C7FAD1-4A4A-6C4D-A6BC-976DBC3DEBA0}" srcOrd="1" destOrd="0" parTransId="{BE25BD2F-6381-6A4E-894B-6B727FAC738A}" sibTransId="{FEBDE9AC-F2AC-CB48-9CAF-C0DF443682C9}"/>
    <dgm:cxn modelId="{BF2C87DC-EAD0-8F40-BB88-58CAEC3C0915}" srcId="{86837BD1-36F1-3E47-9052-9EDEA397FD80}" destId="{E764D762-A351-3547-A609-A8A4449624ED}" srcOrd="1" destOrd="0" parTransId="{8F603509-314A-294D-BACD-9B3918C9E0B8}" sibTransId="{07235604-6952-0A48-A64C-81DC23154D64}"/>
    <dgm:cxn modelId="{9CB61BDE-92A6-904C-8BA2-801B28017826}" srcId="{E8A1CC62-8942-D245-A2BF-130FE82FF07D}" destId="{9A7A80BA-BBFD-0640-A673-7ABCA827AFED}" srcOrd="2" destOrd="0" parTransId="{703A1DB0-B4DC-C040-80D8-D3933ACFB381}" sibTransId="{F8CADECE-4384-994B-9BB7-AE034E501077}"/>
    <dgm:cxn modelId="{87D528E0-06CE-794B-8AF9-5F1EE01FDC21}" srcId="{E8A1CC62-8942-D245-A2BF-130FE82FF07D}" destId="{471420EB-DB06-3843-B41C-082D1410E616}" srcOrd="0" destOrd="0" parTransId="{85EE8559-63F7-B443-9443-57358F102ECF}" sibTransId="{CAFBB025-4CA0-3645-A5C2-F740C30F1809}"/>
    <dgm:cxn modelId="{E7C0B9E0-AA93-0347-BB49-0EDDC2B21676}" type="presOf" srcId="{E764D762-A351-3547-A609-A8A4449624ED}" destId="{930E0F7D-72B2-7C40-BBA4-8B9BDA02D573}" srcOrd="0" destOrd="2" presId="urn:microsoft.com/office/officeart/2005/8/layout/matrix3"/>
    <dgm:cxn modelId="{B72B30E1-1CF0-3746-9242-1A7B645B1D0E}" type="presOf" srcId="{471420EB-DB06-3843-B41C-082D1410E616}" destId="{211D2960-1D8E-AB44-AAB1-0FBFF9100CD1}" srcOrd="0" destOrd="1" presId="urn:microsoft.com/office/officeart/2005/8/layout/matrix3"/>
    <dgm:cxn modelId="{8D8F97E1-335D-DE4A-AF00-B1181A74F49B}" type="presOf" srcId="{F90AFBA2-E887-2F44-BFDD-6CFB59FC8A6A}" destId="{1A48221C-0892-3646-B9D2-C1155CD6557A}" srcOrd="0" destOrd="0" presId="urn:microsoft.com/office/officeart/2005/8/layout/matrix3"/>
    <dgm:cxn modelId="{5A503BE4-3445-D84E-A054-AF69A0035C20}" type="presOf" srcId="{1F001CA9-F525-C243-8361-8744FC8D1A6F}" destId="{1A48221C-0892-3646-B9D2-C1155CD6557A}" srcOrd="0" destOrd="1" presId="urn:microsoft.com/office/officeart/2005/8/layout/matrix3"/>
    <dgm:cxn modelId="{579D8BE8-AE98-6541-93E6-5620CD7FE5B2}" type="presOf" srcId="{A3C7FAD1-4A4A-6C4D-A6BC-976DBC3DEBA0}" destId="{211D2960-1D8E-AB44-AAB1-0FBFF9100CD1}" srcOrd="0" destOrd="2" presId="urn:microsoft.com/office/officeart/2005/8/layout/matrix3"/>
    <dgm:cxn modelId="{2D8B7DEE-E87F-2440-9F19-25B94A6D5EAC}" type="presOf" srcId="{47285244-C136-BE44-B8D1-CFCFE051A728}" destId="{930E0F7D-72B2-7C40-BBA4-8B9BDA02D573}" srcOrd="0" destOrd="4" presId="urn:microsoft.com/office/officeart/2005/8/layout/matrix3"/>
    <dgm:cxn modelId="{874C43F2-6D0B-C843-8714-1DC745ED3168}" type="presOf" srcId="{E8A1CC62-8942-D245-A2BF-130FE82FF07D}" destId="{211D2960-1D8E-AB44-AAB1-0FBFF9100CD1}" srcOrd="0" destOrd="0" presId="urn:microsoft.com/office/officeart/2005/8/layout/matrix3"/>
    <dgm:cxn modelId="{8416B7F6-8339-5841-A665-14B7F1965759}" type="presOf" srcId="{3D72CCFC-4706-EB42-B75B-E82B1F3E0806}" destId="{1A48221C-0892-3646-B9D2-C1155CD6557A}" srcOrd="0" destOrd="3" presId="urn:microsoft.com/office/officeart/2005/8/layout/matrix3"/>
    <dgm:cxn modelId="{06DF15F8-22FC-3C4D-857A-8E9F33E7C608}" srcId="{E7DE080D-6523-4C44-9336-B6046D224269}" destId="{F90AFBA2-E887-2F44-BFDD-6CFB59FC8A6A}" srcOrd="1" destOrd="0" parTransId="{FE3D71C5-9380-4F4C-881A-ED913F9FF268}" sibTransId="{7B88622B-F514-B04B-AE5B-C8AD78FFF756}"/>
    <dgm:cxn modelId="{355352EE-DEAD-4745-AFBC-D0197CB5ECCD}" type="presParOf" srcId="{A6E5273D-0B35-D24C-956D-7FF7D2928932}" destId="{644CE24E-2725-6646-B773-36261425F50D}" srcOrd="0" destOrd="0" presId="urn:microsoft.com/office/officeart/2005/8/layout/matrix3"/>
    <dgm:cxn modelId="{213B52D8-30AC-AF4F-9483-BE2DA23CF38C}" type="presParOf" srcId="{A6E5273D-0B35-D24C-956D-7FF7D2928932}" destId="{E1A959C6-539D-5742-A722-C2CF92167F43}" srcOrd="1" destOrd="0" presId="urn:microsoft.com/office/officeart/2005/8/layout/matrix3"/>
    <dgm:cxn modelId="{BE7C0B17-7E62-E643-8D5F-DFE31D89EC65}" type="presParOf" srcId="{A6E5273D-0B35-D24C-956D-7FF7D2928932}" destId="{1A48221C-0892-3646-B9D2-C1155CD6557A}" srcOrd="2" destOrd="0" presId="urn:microsoft.com/office/officeart/2005/8/layout/matrix3"/>
    <dgm:cxn modelId="{7D6DC495-F7C7-8D41-9C45-4BF82FAB2726}" type="presParOf" srcId="{A6E5273D-0B35-D24C-956D-7FF7D2928932}" destId="{211D2960-1D8E-AB44-AAB1-0FBFF9100CD1}" srcOrd="3" destOrd="0" presId="urn:microsoft.com/office/officeart/2005/8/layout/matrix3"/>
    <dgm:cxn modelId="{C4E05F96-1EC8-8E46-85EA-800264D635FC}" type="presParOf" srcId="{A6E5273D-0B35-D24C-956D-7FF7D2928932}" destId="{930E0F7D-72B2-7C40-BBA4-8B9BDA02D57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DE080D-6523-4C44-9336-B6046D224269}" type="doc">
      <dgm:prSet loTypeId="urn:microsoft.com/office/officeart/2005/8/layout/matrix3" loCatId="" qsTypeId="urn:microsoft.com/office/officeart/2005/8/quickstyle/simple1" qsCatId="simple" csTypeId="urn:microsoft.com/office/officeart/2005/8/colors/colorful2" csCatId="colorful" phldr="1"/>
      <dgm:spPr/>
      <dgm:t>
        <a:bodyPr/>
        <a:lstStyle/>
        <a:p>
          <a:endParaRPr lang="es-ES"/>
        </a:p>
      </dgm:t>
    </dgm:pt>
    <dgm:pt modelId="{8D1EDD38-14EA-9348-93A0-A0755612C81B}">
      <dgm:prSet phldrT="[Texto]" custT="1"/>
      <dgm:spPr/>
      <dgm:t>
        <a:bodyPr/>
        <a:lstStyle/>
        <a:p>
          <a:r>
            <a:rPr lang="en-GB" sz="2400" noProof="0" dirty="0"/>
            <a:t>STRENGTHS</a:t>
          </a:r>
          <a:r>
            <a:rPr lang="en-GB" sz="1800" noProof="0" dirty="0"/>
            <a:t> </a:t>
          </a:r>
        </a:p>
      </dgm:t>
    </dgm:pt>
    <dgm:pt modelId="{43B587EA-D1B7-0449-B78F-14AD4E09909F}" type="parTrans" cxnId="{796271CC-4C8C-5348-AF52-1054B3F044E4}">
      <dgm:prSet/>
      <dgm:spPr/>
      <dgm:t>
        <a:bodyPr/>
        <a:lstStyle/>
        <a:p>
          <a:endParaRPr lang="es-ES"/>
        </a:p>
      </dgm:t>
    </dgm:pt>
    <dgm:pt modelId="{A78286E3-81BB-8F44-A81D-E6DAC9A76C4F}" type="sibTrans" cxnId="{796271CC-4C8C-5348-AF52-1054B3F044E4}">
      <dgm:prSet/>
      <dgm:spPr/>
      <dgm:t>
        <a:bodyPr/>
        <a:lstStyle/>
        <a:p>
          <a:endParaRPr lang="es-ES"/>
        </a:p>
      </dgm:t>
    </dgm:pt>
    <dgm:pt modelId="{E74BF9A3-F75A-E64D-87DC-10C7B5E19B1B}">
      <dgm:prSet phldrT="[Texto]" custT="1"/>
      <dgm:spPr/>
      <dgm:t>
        <a:bodyPr/>
        <a:lstStyle/>
        <a:p>
          <a:r>
            <a:rPr lang="en-GB" sz="1800" noProof="0" dirty="0"/>
            <a:t>Fodder management (diversity, stocks, etc.)</a:t>
          </a:r>
        </a:p>
      </dgm:t>
    </dgm:pt>
    <dgm:pt modelId="{B0301F08-D954-A447-AD67-B7754B2829C2}" type="parTrans" cxnId="{F61B98C6-C443-5F46-B62D-6EF94B5B90E5}">
      <dgm:prSet/>
      <dgm:spPr/>
      <dgm:t>
        <a:bodyPr/>
        <a:lstStyle/>
        <a:p>
          <a:endParaRPr lang="es-ES"/>
        </a:p>
      </dgm:t>
    </dgm:pt>
    <dgm:pt modelId="{0875B3BD-2B1E-E248-B5DA-3B58A12CCAE7}" type="sibTrans" cxnId="{F61B98C6-C443-5F46-B62D-6EF94B5B90E5}">
      <dgm:prSet/>
      <dgm:spPr/>
      <dgm:t>
        <a:bodyPr/>
        <a:lstStyle/>
        <a:p>
          <a:endParaRPr lang="es-ES"/>
        </a:p>
      </dgm:t>
    </dgm:pt>
    <dgm:pt modelId="{F90AFBA2-E887-2F44-BFDD-6CFB59FC8A6A}">
      <dgm:prSet phldrT="[Texto]" custT="1"/>
      <dgm:spPr/>
      <dgm:t>
        <a:bodyPr spcFirstLastPara="0" vert="horz" wrap="square" lIns="60960" tIns="60960" rIns="60960" bIns="60960" numCol="1" spcCol="1270" anchor="t" anchorCtr="0"/>
        <a:lstStyle/>
        <a:p>
          <a:pPr marL="0" lvl="0" indent="0" algn="l" defTabSz="711200">
            <a:lnSpc>
              <a:spcPct val="90000"/>
            </a:lnSpc>
            <a:spcBef>
              <a:spcPct val="0"/>
            </a:spcBef>
            <a:spcAft>
              <a:spcPct val="35000"/>
            </a:spcAft>
            <a:buNone/>
          </a:pPr>
          <a:r>
            <a:rPr lang="en-GB" sz="2400" kern="1200" noProof="0" dirty="0">
              <a:latin typeface="Calibri"/>
              <a:ea typeface="+mn-ea"/>
              <a:cs typeface="+mn-cs"/>
            </a:rPr>
            <a:t>WEAKNESSES</a:t>
          </a:r>
        </a:p>
      </dgm:t>
    </dgm:pt>
    <dgm:pt modelId="{FE3D71C5-9380-4F4C-881A-ED913F9FF268}" type="parTrans" cxnId="{06DF15F8-22FC-3C4D-857A-8E9F33E7C608}">
      <dgm:prSet/>
      <dgm:spPr/>
      <dgm:t>
        <a:bodyPr/>
        <a:lstStyle/>
        <a:p>
          <a:endParaRPr lang="es-ES"/>
        </a:p>
      </dgm:t>
    </dgm:pt>
    <dgm:pt modelId="{7B88622B-F514-B04B-AE5B-C8AD78FFF756}" type="sibTrans" cxnId="{06DF15F8-22FC-3C4D-857A-8E9F33E7C608}">
      <dgm:prSet/>
      <dgm:spPr/>
      <dgm:t>
        <a:bodyPr/>
        <a:lstStyle/>
        <a:p>
          <a:endParaRPr lang="es-ES"/>
        </a:p>
      </dgm:t>
    </dgm:pt>
    <dgm:pt modelId="{1F001CA9-F525-C243-8361-8744FC8D1A6F}">
      <dgm:prSet phldrT="[Texto]" custT="1"/>
      <dgm:spPr/>
      <dgm:t>
        <a:bodyPr spcFirstLastPara="0" vert="horz" wrap="square" lIns="60960" tIns="60960" rIns="60960" bIns="60960" numCol="1" spcCol="1270" anchor="t" anchorCtr="0"/>
        <a:lstStyle/>
        <a:p>
          <a:pPr marL="0" lvl="0" indent="0" algn="l" defTabSz="711200">
            <a:lnSpc>
              <a:spcPct val="90000"/>
            </a:lnSpc>
            <a:spcBef>
              <a:spcPct val="0"/>
            </a:spcBef>
            <a:spcAft>
              <a:spcPct val="35000"/>
            </a:spcAft>
            <a:buFont typeface="Arial" panose="020B0604020202020204" pitchFamily="34" charset="0"/>
            <a:buChar char="•"/>
          </a:pPr>
          <a:r>
            <a:rPr lang="en-GB" sz="1800" kern="1200" noProof="0" dirty="0">
              <a:latin typeface="Calibri"/>
              <a:ea typeface="+mn-ea"/>
              <a:cs typeface="+mn-cs"/>
            </a:rPr>
            <a:t> Inadequate crops cultivated and/or low genetic diversity</a:t>
          </a:r>
        </a:p>
      </dgm:t>
    </dgm:pt>
    <dgm:pt modelId="{B20A33AC-4F0E-F74D-A2DE-47C64EDBCF03}" type="parTrans" cxnId="{B2B18F3D-A2F2-8340-AD81-59BB488D723A}">
      <dgm:prSet/>
      <dgm:spPr/>
      <dgm:t>
        <a:bodyPr/>
        <a:lstStyle/>
        <a:p>
          <a:endParaRPr lang="es-ES"/>
        </a:p>
      </dgm:t>
    </dgm:pt>
    <dgm:pt modelId="{AE949E73-952F-0347-8D00-C0FEAADE7DB0}" type="sibTrans" cxnId="{B2B18F3D-A2F2-8340-AD81-59BB488D723A}">
      <dgm:prSet/>
      <dgm:spPr/>
      <dgm:t>
        <a:bodyPr/>
        <a:lstStyle/>
        <a:p>
          <a:endParaRPr lang="es-ES"/>
        </a:p>
      </dgm:t>
    </dgm:pt>
    <dgm:pt modelId="{E8A1CC62-8942-D245-A2BF-130FE82FF07D}">
      <dgm:prSet phldrT="[Texto]" custT="1"/>
      <dgm:spPr/>
      <dgm:t>
        <a:bodyPr/>
        <a:lstStyle/>
        <a:p>
          <a:r>
            <a:rPr lang="es-ES" sz="2400" dirty="0"/>
            <a:t>OPPORTUNITIES</a:t>
          </a:r>
        </a:p>
      </dgm:t>
    </dgm:pt>
    <dgm:pt modelId="{DE4DEB5C-0640-D146-8F05-47EC0732CFB0}" type="parTrans" cxnId="{48FCB123-2CAF-F445-BB45-5FDF45C277C9}">
      <dgm:prSet/>
      <dgm:spPr/>
      <dgm:t>
        <a:bodyPr/>
        <a:lstStyle/>
        <a:p>
          <a:endParaRPr lang="es-ES"/>
        </a:p>
      </dgm:t>
    </dgm:pt>
    <dgm:pt modelId="{325F8455-2BF5-244F-BED0-C981020E24AA}" type="sibTrans" cxnId="{48FCB123-2CAF-F445-BB45-5FDF45C277C9}">
      <dgm:prSet/>
      <dgm:spPr/>
      <dgm:t>
        <a:bodyPr/>
        <a:lstStyle/>
        <a:p>
          <a:endParaRPr lang="es-ES"/>
        </a:p>
      </dgm:t>
    </dgm:pt>
    <dgm:pt modelId="{471420EB-DB06-3843-B41C-082D1410E616}">
      <dgm:prSet phldrT="[Texto]" custT="1"/>
      <dgm:spPr/>
      <dgm:t>
        <a:bodyPr/>
        <a:lstStyle/>
        <a:p>
          <a:r>
            <a:rPr lang="en-GB" sz="1800" noProof="0" dirty="0"/>
            <a:t>Trend for better crops climate conditions in autumn</a:t>
          </a:r>
        </a:p>
      </dgm:t>
    </dgm:pt>
    <dgm:pt modelId="{85EE8559-63F7-B443-9443-57358F102ECF}" type="parTrans" cxnId="{87D528E0-06CE-794B-8AF9-5F1EE01FDC21}">
      <dgm:prSet/>
      <dgm:spPr/>
      <dgm:t>
        <a:bodyPr/>
        <a:lstStyle/>
        <a:p>
          <a:endParaRPr lang="es-ES"/>
        </a:p>
      </dgm:t>
    </dgm:pt>
    <dgm:pt modelId="{CAFBB025-4CA0-3645-A5C2-F740C30F1809}" type="sibTrans" cxnId="{87D528E0-06CE-794B-8AF9-5F1EE01FDC21}">
      <dgm:prSet/>
      <dgm:spPr/>
      <dgm:t>
        <a:bodyPr/>
        <a:lstStyle/>
        <a:p>
          <a:endParaRPr lang="es-ES"/>
        </a:p>
      </dgm:t>
    </dgm:pt>
    <dgm:pt modelId="{86837BD1-36F1-3E47-9052-9EDEA397FD80}">
      <dgm:prSet phldrT="[Texto]" custT="1"/>
      <dgm:spPr/>
      <dgm:t>
        <a:bodyPr/>
        <a:lstStyle/>
        <a:p>
          <a:r>
            <a:rPr lang="en-GB" sz="2400" noProof="0" dirty="0"/>
            <a:t>THREATS</a:t>
          </a:r>
        </a:p>
      </dgm:t>
    </dgm:pt>
    <dgm:pt modelId="{2490B39A-AA21-EB45-87AE-5C793D79C3B4}" type="parTrans" cxnId="{7CF52A6D-8EBA-8541-B2A2-3A67B76AB7A0}">
      <dgm:prSet/>
      <dgm:spPr/>
      <dgm:t>
        <a:bodyPr/>
        <a:lstStyle/>
        <a:p>
          <a:endParaRPr lang="es-ES"/>
        </a:p>
      </dgm:t>
    </dgm:pt>
    <dgm:pt modelId="{9F984C02-6A86-334C-8EA1-3049C2FF5ED3}" type="sibTrans" cxnId="{7CF52A6D-8EBA-8541-B2A2-3A67B76AB7A0}">
      <dgm:prSet/>
      <dgm:spPr/>
      <dgm:t>
        <a:bodyPr/>
        <a:lstStyle/>
        <a:p>
          <a:endParaRPr lang="es-ES"/>
        </a:p>
      </dgm:t>
    </dgm:pt>
    <dgm:pt modelId="{67BE18D3-10BF-9747-9589-7C393AFCEA15}">
      <dgm:prSet phldrT="[Texto]" custT="1"/>
      <dgm:spPr/>
      <dgm:t>
        <a:bodyPr/>
        <a:lstStyle/>
        <a:p>
          <a:r>
            <a:rPr lang="en-GB" sz="1800" noProof="0" dirty="0"/>
            <a:t>Trend for more yields impacts due to May/June climate stress</a:t>
          </a:r>
        </a:p>
      </dgm:t>
    </dgm:pt>
    <dgm:pt modelId="{5C188EA3-E6A1-0A42-A6FD-1279EE7DD2D7}" type="parTrans" cxnId="{17D144CF-C9BF-1446-A24D-A71C3F99ADF7}">
      <dgm:prSet/>
      <dgm:spPr/>
      <dgm:t>
        <a:bodyPr/>
        <a:lstStyle/>
        <a:p>
          <a:endParaRPr lang="es-ES"/>
        </a:p>
      </dgm:t>
    </dgm:pt>
    <dgm:pt modelId="{7379767E-E667-BA42-8CC2-6000EF3C2A3A}" type="sibTrans" cxnId="{17D144CF-C9BF-1446-A24D-A71C3F99ADF7}">
      <dgm:prSet/>
      <dgm:spPr/>
      <dgm:t>
        <a:bodyPr/>
        <a:lstStyle/>
        <a:p>
          <a:endParaRPr lang="es-ES"/>
        </a:p>
      </dgm:t>
    </dgm:pt>
    <dgm:pt modelId="{4CE2247A-FC32-404A-AF91-D62C5294F6E8}">
      <dgm:prSet phldrT="[Texto]" custT="1"/>
      <dgm:spPr/>
      <dgm:t>
        <a:bodyPr spcFirstLastPara="0" vert="horz" wrap="square" lIns="60960" tIns="60960" rIns="60960" bIns="60960" numCol="1" spcCol="1270" anchor="t" anchorCtr="0"/>
        <a:lstStyle/>
        <a:p>
          <a:pPr marL="0" lvl="0" indent="0" algn="l" defTabSz="711200">
            <a:lnSpc>
              <a:spcPct val="90000"/>
            </a:lnSpc>
            <a:spcBef>
              <a:spcPct val="0"/>
            </a:spcBef>
            <a:spcAft>
              <a:spcPct val="35000"/>
            </a:spcAft>
            <a:buFont typeface="Arial" panose="020B0604020202020204" pitchFamily="34" charset="0"/>
            <a:buChar char="•"/>
          </a:pPr>
          <a:r>
            <a:rPr lang="en-GB" sz="1800" kern="1200" noProof="0" dirty="0">
              <a:latin typeface="Calibri"/>
              <a:ea typeface="+mn-ea"/>
              <a:cs typeface="+mn-cs"/>
            </a:rPr>
            <a:t> Irrigation restriction dependency</a:t>
          </a:r>
        </a:p>
      </dgm:t>
    </dgm:pt>
    <dgm:pt modelId="{66181EDF-0545-4163-A90B-9A61E6AEE980}" type="parTrans" cxnId="{3D2A3705-9F74-41E1-880C-85F4A26DEE5B}">
      <dgm:prSet/>
      <dgm:spPr/>
      <dgm:t>
        <a:bodyPr/>
        <a:lstStyle/>
        <a:p>
          <a:endParaRPr lang="en-GB"/>
        </a:p>
      </dgm:t>
    </dgm:pt>
    <dgm:pt modelId="{31FE340F-1B4B-4DC1-A349-8B48D034B9F9}" type="sibTrans" cxnId="{3D2A3705-9F74-41E1-880C-85F4A26DEE5B}">
      <dgm:prSet/>
      <dgm:spPr/>
      <dgm:t>
        <a:bodyPr/>
        <a:lstStyle/>
        <a:p>
          <a:endParaRPr lang="en-GB"/>
        </a:p>
      </dgm:t>
    </dgm:pt>
    <dgm:pt modelId="{4A971ECE-175F-498C-8EC5-A7EE50FD3E0A}">
      <dgm:prSet phldrT="[Texto]" custT="1"/>
      <dgm:spPr/>
      <dgm:t>
        <a:bodyPr/>
        <a:lstStyle/>
        <a:p>
          <a:endParaRPr lang="es-ES" sz="1800" dirty="0"/>
        </a:p>
      </dgm:t>
    </dgm:pt>
    <dgm:pt modelId="{024F228C-E36A-49F4-8FE9-CF0DDA7B3A37}" type="parTrans" cxnId="{B27FE0B3-BB01-4E5D-AF08-89243D199F37}">
      <dgm:prSet/>
      <dgm:spPr/>
      <dgm:t>
        <a:bodyPr/>
        <a:lstStyle/>
        <a:p>
          <a:endParaRPr lang="en-GB"/>
        </a:p>
      </dgm:t>
    </dgm:pt>
    <dgm:pt modelId="{3F3F71B8-3F58-493A-994C-56BDAF7BB040}" type="sibTrans" cxnId="{B27FE0B3-BB01-4E5D-AF08-89243D199F37}">
      <dgm:prSet/>
      <dgm:spPr/>
      <dgm:t>
        <a:bodyPr/>
        <a:lstStyle/>
        <a:p>
          <a:endParaRPr lang="en-GB"/>
        </a:p>
      </dgm:t>
    </dgm:pt>
    <dgm:pt modelId="{FA113190-A46D-4611-BB6A-D4A183D936ED}">
      <dgm:prSet phldrT="[Texto]" custT="1"/>
      <dgm:spPr/>
      <dgm:t>
        <a:bodyPr/>
        <a:lstStyle/>
        <a:p>
          <a:r>
            <a:rPr lang="en-GB" sz="1800" noProof="0" dirty="0"/>
            <a:t>Significant decline of the </a:t>
          </a:r>
          <a:r>
            <a:rPr lang="en-GB" sz="1800" noProof="0" dirty="0" err="1"/>
            <a:t>nb</a:t>
          </a:r>
          <a:r>
            <a:rPr lang="en-GB" sz="1800" noProof="0" dirty="0"/>
            <a:t> frost days/year</a:t>
          </a:r>
        </a:p>
      </dgm:t>
    </dgm:pt>
    <dgm:pt modelId="{A34EF4E1-F481-45BD-A058-C90B6B606AC8}" type="parTrans" cxnId="{A40BC0A1-7DAF-44D6-AA0A-6282D7E6E72E}">
      <dgm:prSet/>
      <dgm:spPr/>
      <dgm:t>
        <a:bodyPr/>
        <a:lstStyle/>
        <a:p>
          <a:endParaRPr lang="en-GB"/>
        </a:p>
      </dgm:t>
    </dgm:pt>
    <dgm:pt modelId="{E797B627-DE16-4023-BD9D-FB5F723578A5}" type="sibTrans" cxnId="{A40BC0A1-7DAF-44D6-AA0A-6282D7E6E72E}">
      <dgm:prSet/>
      <dgm:spPr/>
      <dgm:t>
        <a:bodyPr/>
        <a:lstStyle/>
        <a:p>
          <a:endParaRPr lang="en-GB"/>
        </a:p>
      </dgm:t>
    </dgm:pt>
    <dgm:pt modelId="{C5A09138-36DD-4B9E-A2A4-90C27E600212}">
      <dgm:prSet phldrT="[Texto]" custT="1"/>
      <dgm:spPr/>
      <dgm:t>
        <a:bodyPr/>
        <a:lstStyle/>
        <a:p>
          <a:r>
            <a:rPr lang="en-GB" sz="1800" noProof="0" dirty="0"/>
            <a:t>New crops possibilities through the increased of GDD</a:t>
          </a:r>
        </a:p>
      </dgm:t>
    </dgm:pt>
    <dgm:pt modelId="{2B082304-B3C3-42BC-991C-28984CB4EAED}" type="parTrans" cxnId="{6E04E964-AC73-43C3-85A5-29838B580E1D}">
      <dgm:prSet/>
      <dgm:spPr/>
      <dgm:t>
        <a:bodyPr/>
        <a:lstStyle/>
        <a:p>
          <a:endParaRPr lang="en-GB"/>
        </a:p>
      </dgm:t>
    </dgm:pt>
    <dgm:pt modelId="{A5BC6C63-9504-4B2D-9789-F80852589169}" type="sibTrans" cxnId="{6E04E964-AC73-43C3-85A5-29838B580E1D}">
      <dgm:prSet/>
      <dgm:spPr/>
      <dgm:t>
        <a:bodyPr/>
        <a:lstStyle/>
        <a:p>
          <a:endParaRPr lang="en-GB"/>
        </a:p>
      </dgm:t>
    </dgm:pt>
    <dgm:pt modelId="{8B99592F-0835-48FE-9494-E84D9F7FB592}">
      <dgm:prSet phldrT="[Texto]" custT="1"/>
      <dgm:spPr/>
      <dgm:t>
        <a:bodyPr/>
        <a:lstStyle/>
        <a:p>
          <a:r>
            <a:rPr lang="en-GB" sz="1800" noProof="0" dirty="0"/>
            <a:t>Increase in heat stress for animals</a:t>
          </a:r>
        </a:p>
      </dgm:t>
    </dgm:pt>
    <dgm:pt modelId="{7C1F1E47-2599-4CDE-8743-A9F5CCBF882A}" type="parTrans" cxnId="{116F9D4C-9FD3-4E81-A076-1725E07617CE}">
      <dgm:prSet/>
      <dgm:spPr/>
      <dgm:t>
        <a:bodyPr/>
        <a:lstStyle/>
        <a:p>
          <a:endParaRPr lang="en-GB"/>
        </a:p>
      </dgm:t>
    </dgm:pt>
    <dgm:pt modelId="{5FF0E603-2F68-4640-8E31-FE70808A0514}" type="sibTrans" cxnId="{116F9D4C-9FD3-4E81-A076-1725E07617CE}">
      <dgm:prSet/>
      <dgm:spPr/>
      <dgm:t>
        <a:bodyPr/>
        <a:lstStyle/>
        <a:p>
          <a:endParaRPr lang="en-GB"/>
        </a:p>
      </dgm:t>
    </dgm:pt>
    <dgm:pt modelId="{FC5B0544-9BF6-4F34-923E-A45F145A140D}">
      <dgm:prSet phldrT="[Texto]" custT="1"/>
      <dgm:spPr/>
      <dgm:t>
        <a:bodyPr/>
        <a:lstStyle/>
        <a:p>
          <a:r>
            <a:rPr lang="en-GB" sz="1800" noProof="0" dirty="0"/>
            <a:t>Irrigation (limitation of year to year yields variability)</a:t>
          </a:r>
        </a:p>
      </dgm:t>
    </dgm:pt>
    <dgm:pt modelId="{46DC6E83-245A-4706-92DC-8154C2961350}" type="sibTrans" cxnId="{BCA3476A-F0F4-45B4-B297-8D3B9ECCF90C}">
      <dgm:prSet/>
      <dgm:spPr/>
      <dgm:t>
        <a:bodyPr/>
        <a:lstStyle/>
        <a:p>
          <a:endParaRPr lang="en-GB"/>
        </a:p>
      </dgm:t>
    </dgm:pt>
    <dgm:pt modelId="{FDD1B675-0F25-4D25-8F82-7E883F9B2DE3}" type="parTrans" cxnId="{BCA3476A-F0F4-45B4-B297-8D3B9ECCF90C}">
      <dgm:prSet/>
      <dgm:spPr/>
      <dgm:t>
        <a:bodyPr/>
        <a:lstStyle/>
        <a:p>
          <a:endParaRPr lang="en-GB"/>
        </a:p>
      </dgm:t>
    </dgm:pt>
    <dgm:pt modelId="{FFB0B442-38C2-E242-8B34-45ED3CDF4F69}">
      <dgm:prSet phldrT="[Texto]" custT="1"/>
      <dgm:spPr/>
      <dgm:t>
        <a:bodyPr/>
        <a:lstStyle/>
        <a:p>
          <a:r>
            <a:rPr lang="en-GB" sz="1800" noProof="0" dirty="0"/>
            <a:t>Diversified cropping systems</a:t>
          </a:r>
        </a:p>
      </dgm:t>
    </dgm:pt>
    <dgm:pt modelId="{5730E7A2-9D3B-4F41-98E2-5777F01A7A97}" type="parTrans" cxnId="{368DE61F-B567-5945-8C4F-292BE13948C1}">
      <dgm:prSet/>
      <dgm:spPr/>
      <dgm:t>
        <a:bodyPr/>
        <a:lstStyle/>
        <a:p>
          <a:endParaRPr lang="fr-FR"/>
        </a:p>
      </dgm:t>
    </dgm:pt>
    <dgm:pt modelId="{6CE15A5A-B7EB-DA49-9D5A-31C294020715}" type="sibTrans" cxnId="{368DE61F-B567-5945-8C4F-292BE13948C1}">
      <dgm:prSet/>
      <dgm:spPr/>
      <dgm:t>
        <a:bodyPr/>
        <a:lstStyle/>
        <a:p>
          <a:endParaRPr lang="fr-FR"/>
        </a:p>
      </dgm:t>
    </dgm:pt>
    <dgm:pt modelId="{022D0578-C004-DA42-8C6C-A6C518C6481A}">
      <dgm:prSet phldrT="[Texto]" custT="1"/>
      <dgm:spPr/>
      <dgm:t>
        <a:bodyPr spcFirstLastPara="0" vert="horz" wrap="square" lIns="60960" tIns="60960" rIns="60960" bIns="60960" numCol="1" spcCol="1270" anchor="t" anchorCtr="0"/>
        <a:lstStyle/>
        <a:p>
          <a:pPr marL="0" lvl="0" indent="0" algn="l" defTabSz="711200">
            <a:lnSpc>
              <a:spcPct val="90000"/>
            </a:lnSpc>
            <a:spcBef>
              <a:spcPct val="0"/>
            </a:spcBef>
            <a:spcAft>
              <a:spcPct val="35000"/>
            </a:spcAft>
            <a:buFont typeface="Arial" panose="020B0604020202020204" pitchFamily="34" charset="0"/>
            <a:buChar char="•"/>
          </a:pPr>
          <a:r>
            <a:rPr lang="en-GB" sz="1800" kern="1200" noProof="0" dirty="0">
              <a:latin typeface="Calibri"/>
              <a:ea typeface="+mn-ea"/>
              <a:cs typeface="+mn-cs"/>
            </a:rPr>
            <a:t> Insufficient animal thermal comfort</a:t>
          </a:r>
        </a:p>
      </dgm:t>
    </dgm:pt>
    <dgm:pt modelId="{3532890F-88C6-FA49-B09D-FDB8FBC16F2B}" type="parTrans" cxnId="{667CD540-E7FE-B946-B9CA-173EA2235A26}">
      <dgm:prSet/>
      <dgm:spPr/>
      <dgm:t>
        <a:bodyPr/>
        <a:lstStyle/>
        <a:p>
          <a:endParaRPr lang="fr-FR"/>
        </a:p>
      </dgm:t>
    </dgm:pt>
    <dgm:pt modelId="{F95844CE-F405-2042-B142-E3A319C5BC5F}" type="sibTrans" cxnId="{667CD540-E7FE-B946-B9CA-173EA2235A26}">
      <dgm:prSet/>
      <dgm:spPr/>
      <dgm:t>
        <a:bodyPr/>
        <a:lstStyle/>
        <a:p>
          <a:endParaRPr lang="fr-FR"/>
        </a:p>
      </dgm:t>
    </dgm:pt>
    <dgm:pt modelId="{A0C97878-84CE-754B-8674-BAEC9F1C98D8}">
      <dgm:prSet phldrT="[Texto]" custT="1"/>
      <dgm:spPr/>
      <dgm:t>
        <a:bodyPr/>
        <a:lstStyle/>
        <a:p>
          <a:r>
            <a:rPr lang="en-GB" sz="1800" noProof="0" dirty="0"/>
            <a:t>Increase of hydric deficit in spring and summer</a:t>
          </a:r>
        </a:p>
      </dgm:t>
    </dgm:pt>
    <dgm:pt modelId="{7A017215-BA28-D242-873A-0AEB4F655E40}" type="parTrans" cxnId="{53B2E657-38D6-C447-95AB-DD80ECA4F2CD}">
      <dgm:prSet/>
      <dgm:spPr/>
      <dgm:t>
        <a:bodyPr/>
        <a:lstStyle/>
        <a:p>
          <a:endParaRPr lang="fr-FR"/>
        </a:p>
      </dgm:t>
    </dgm:pt>
    <dgm:pt modelId="{2AA21483-4746-4F44-86A9-B55B551A5C75}" type="sibTrans" cxnId="{53B2E657-38D6-C447-95AB-DD80ECA4F2CD}">
      <dgm:prSet/>
      <dgm:spPr/>
      <dgm:t>
        <a:bodyPr/>
        <a:lstStyle/>
        <a:p>
          <a:endParaRPr lang="fr-FR"/>
        </a:p>
      </dgm:t>
    </dgm:pt>
    <dgm:pt modelId="{A6E5273D-0B35-D24C-956D-7FF7D2928932}" type="pres">
      <dgm:prSet presAssocID="{E7DE080D-6523-4C44-9336-B6046D224269}" presName="matrix" presStyleCnt="0">
        <dgm:presLayoutVars>
          <dgm:chMax val="1"/>
          <dgm:dir/>
          <dgm:resizeHandles val="exact"/>
        </dgm:presLayoutVars>
      </dgm:prSet>
      <dgm:spPr/>
    </dgm:pt>
    <dgm:pt modelId="{644CE24E-2725-6646-B773-36261425F50D}" type="pres">
      <dgm:prSet presAssocID="{E7DE080D-6523-4C44-9336-B6046D224269}" presName="diamond" presStyleLbl="bgShp" presStyleIdx="0" presStyleCnt="1"/>
      <dgm:spPr/>
    </dgm:pt>
    <dgm:pt modelId="{E1A959C6-539D-5742-A722-C2CF92167F43}" type="pres">
      <dgm:prSet presAssocID="{E7DE080D-6523-4C44-9336-B6046D224269}" presName="quad1" presStyleLbl="node1" presStyleIdx="0" presStyleCnt="4" custScaleX="217054" custScaleY="114677" custLinFactNeighborX="-60232" custLinFactNeighborY="-13416">
        <dgm:presLayoutVars>
          <dgm:chMax val="0"/>
          <dgm:chPref val="0"/>
          <dgm:bulletEnabled val="1"/>
        </dgm:presLayoutVars>
      </dgm:prSet>
      <dgm:spPr/>
    </dgm:pt>
    <dgm:pt modelId="{1A48221C-0892-3646-B9D2-C1155CD6557A}" type="pres">
      <dgm:prSet presAssocID="{E7DE080D-6523-4C44-9336-B6046D224269}" presName="quad2" presStyleLbl="node1" presStyleIdx="1" presStyleCnt="4" custScaleX="212583" custScaleY="116897" custLinFactNeighborX="58394" custLinFactNeighborY="-13250">
        <dgm:presLayoutVars>
          <dgm:chMax val="0"/>
          <dgm:chPref val="0"/>
          <dgm:bulletEnabled val="1"/>
        </dgm:presLayoutVars>
      </dgm:prSet>
      <dgm:spPr>
        <a:xfrm>
          <a:off x="4421705" y="338553"/>
          <a:ext cx="3650739" cy="2397354"/>
        </a:xfrm>
        <a:prstGeom prst="roundRect">
          <a:avLst/>
        </a:prstGeom>
      </dgm:spPr>
    </dgm:pt>
    <dgm:pt modelId="{211D2960-1D8E-AB44-AAB1-0FBFF9100CD1}" type="pres">
      <dgm:prSet presAssocID="{E7DE080D-6523-4C44-9336-B6046D224269}" presName="quad3" presStyleLbl="node1" presStyleIdx="2" presStyleCnt="4" custScaleX="214496" custScaleY="124782" custLinFactNeighborX="-60232" custLinFactNeighborY="13500">
        <dgm:presLayoutVars>
          <dgm:chMax val="0"/>
          <dgm:chPref val="0"/>
          <dgm:bulletEnabled val="1"/>
        </dgm:presLayoutVars>
      </dgm:prSet>
      <dgm:spPr/>
    </dgm:pt>
    <dgm:pt modelId="{930E0F7D-72B2-7C40-BBA4-8B9BDA02D573}" type="pres">
      <dgm:prSet presAssocID="{E7DE080D-6523-4C44-9336-B6046D224269}" presName="quad4" presStyleLbl="node1" presStyleIdx="3" presStyleCnt="4" custScaleX="219099" custScaleY="124698" custLinFactNeighborX="61652" custLinFactNeighborY="13458">
        <dgm:presLayoutVars>
          <dgm:chMax val="0"/>
          <dgm:chPref val="0"/>
          <dgm:bulletEnabled val="1"/>
        </dgm:presLayoutVars>
      </dgm:prSet>
      <dgm:spPr/>
    </dgm:pt>
  </dgm:ptLst>
  <dgm:cxnLst>
    <dgm:cxn modelId="{3D2A3705-9F74-41E1-880C-85F4A26DEE5B}" srcId="{F90AFBA2-E887-2F44-BFDD-6CFB59FC8A6A}" destId="{4CE2247A-FC32-404A-AF91-D62C5294F6E8}" srcOrd="1" destOrd="0" parTransId="{66181EDF-0545-4163-A90B-9A61E6AEE980}" sibTransId="{31FE340F-1B4B-4DC1-A349-8B48D034B9F9}"/>
    <dgm:cxn modelId="{C0F8CF0D-A471-42CA-A187-A215A40F67CF}" type="presOf" srcId="{1F001CA9-F525-C243-8361-8744FC8D1A6F}" destId="{1A48221C-0892-3646-B9D2-C1155CD6557A}" srcOrd="0" destOrd="1" presId="urn:microsoft.com/office/officeart/2005/8/layout/matrix3"/>
    <dgm:cxn modelId="{A0C8B11A-269B-4B52-863E-A4DDE9885348}" type="presOf" srcId="{8D1EDD38-14EA-9348-93A0-A0755612C81B}" destId="{E1A959C6-539D-5742-A722-C2CF92167F43}" srcOrd="0" destOrd="0" presId="urn:microsoft.com/office/officeart/2005/8/layout/matrix3"/>
    <dgm:cxn modelId="{368DE61F-B567-5945-8C4F-292BE13948C1}" srcId="{8D1EDD38-14EA-9348-93A0-A0755612C81B}" destId="{FFB0B442-38C2-E242-8B34-45ED3CDF4F69}" srcOrd="0" destOrd="0" parTransId="{5730E7A2-9D3B-4F41-98E2-5777F01A7A97}" sibTransId="{6CE15A5A-B7EB-DA49-9D5A-31C294020715}"/>
    <dgm:cxn modelId="{48FCB123-2CAF-F445-BB45-5FDF45C277C9}" srcId="{E7DE080D-6523-4C44-9336-B6046D224269}" destId="{E8A1CC62-8942-D245-A2BF-130FE82FF07D}" srcOrd="2" destOrd="0" parTransId="{DE4DEB5C-0640-D146-8F05-47EC0732CFB0}" sibTransId="{325F8455-2BF5-244F-BED0-C981020E24AA}"/>
    <dgm:cxn modelId="{8D7C5C31-E9FB-49A5-BF13-D61BC15F6B96}" type="presOf" srcId="{FA113190-A46D-4611-BB6A-D4A183D936ED}" destId="{211D2960-1D8E-AB44-AAB1-0FBFF9100CD1}" srcOrd="0" destOrd="2" presId="urn:microsoft.com/office/officeart/2005/8/layout/matrix3"/>
    <dgm:cxn modelId="{B2B18F3D-A2F2-8340-AD81-59BB488D723A}" srcId="{F90AFBA2-E887-2F44-BFDD-6CFB59FC8A6A}" destId="{1F001CA9-F525-C243-8361-8744FC8D1A6F}" srcOrd="0" destOrd="0" parTransId="{B20A33AC-4F0E-F74D-A2DE-47C64EDBCF03}" sibTransId="{AE949E73-952F-0347-8D00-C0FEAADE7DB0}"/>
    <dgm:cxn modelId="{667CD540-E7FE-B946-B9CA-173EA2235A26}" srcId="{F90AFBA2-E887-2F44-BFDD-6CFB59FC8A6A}" destId="{022D0578-C004-DA42-8C6C-A6C518C6481A}" srcOrd="2" destOrd="0" parTransId="{3532890F-88C6-FA49-B09D-FDB8FBC16F2B}" sibTransId="{F95844CE-F405-2042-B142-E3A319C5BC5F}"/>
    <dgm:cxn modelId="{116F9D4C-9FD3-4E81-A076-1725E07617CE}" srcId="{86837BD1-36F1-3E47-9052-9EDEA397FD80}" destId="{8B99592F-0835-48FE-9494-E84D9F7FB592}" srcOrd="2" destOrd="0" parTransId="{7C1F1E47-2599-4CDE-8743-A9F5CCBF882A}" sibTransId="{5FF0E603-2F68-4640-8E31-FE70808A0514}"/>
    <dgm:cxn modelId="{E64D5551-B7CF-4BB2-A180-6D0F88BB38F0}" type="presOf" srcId="{4A971ECE-175F-498C-8EC5-A7EE50FD3E0A}" destId="{211D2960-1D8E-AB44-AAB1-0FBFF9100CD1}" srcOrd="0" destOrd="4" presId="urn:microsoft.com/office/officeart/2005/8/layout/matrix3"/>
    <dgm:cxn modelId="{E2A07351-A39B-4290-9145-1E0743AE57C0}" type="presOf" srcId="{FC5B0544-9BF6-4F34-923E-A45F145A140D}" destId="{E1A959C6-539D-5742-A722-C2CF92167F43}" srcOrd="0" destOrd="3" presId="urn:microsoft.com/office/officeart/2005/8/layout/matrix3"/>
    <dgm:cxn modelId="{53B2E657-38D6-C447-95AB-DD80ECA4F2CD}" srcId="{86837BD1-36F1-3E47-9052-9EDEA397FD80}" destId="{A0C97878-84CE-754B-8674-BAEC9F1C98D8}" srcOrd="1" destOrd="0" parTransId="{7A017215-BA28-D242-873A-0AEB4F655E40}" sibTransId="{2AA21483-4746-4F44-86A9-B55B551A5C75}"/>
    <dgm:cxn modelId="{EFF2DE59-89CF-46AF-827C-60D49CB3E715}" type="presOf" srcId="{67BE18D3-10BF-9747-9589-7C393AFCEA15}" destId="{930E0F7D-72B2-7C40-BBA4-8B9BDA02D573}" srcOrd="0" destOrd="1" presId="urn:microsoft.com/office/officeart/2005/8/layout/matrix3"/>
    <dgm:cxn modelId="{6E04E964-AC73-43C3-85A5-29838B580E1D}" srcId="{E8A1CC62-8942-D245-A2BF-130FE82FF07D}" destId="{C5A09138-36DD-4B9E-A2A4-90C27E600212}" srcOrd="2" destOrd="0" parTransId="{2B082304-B3C3-42BC-991C-28984CB4EAED}" sibTransId="{A5BC6C63-9504-4B2D-9789-F80852589169}"/>
    <dgm:cxn modelId="{7E378265-D6A9-4522-B9CA-69EE69F88DE4}" type="presOf" srcId="{86837BD1-36F1-3E47-9052-9EDEA397FD80}" destId="{930E0F7D-72B2-7C40-BBA4-8B9BDA02D573}" srcOrd="0" destOrd="0" presId="urn:microsoft.com/office/officeart/2005/8/layout/matrix3"/>
    <dgm:cxn modelId="{BCA3476A-F0F4-45B4-B297-8D3B9ECCF90C}" srcId="{8D1EDD38-14EA-9348-93A0-A0755612C81B}" destId="{FC5B0544-9BF6-4F34-923E-A45F145A140D}" srcOrd="2" destOrd="0" parTransId="{FDD1B675-0F25-4D25-8F82-7E883F9B2DE3}" sibTransId="{46DC6E83-245A-4706-92DC-8154C2961350}"/>
    <dgm:cxn modelId="{7CF52A6D-8EBA-8541-B2A2-3A67B76AB7A0}" srcId="{E7DE080D-6523-4C44-9336-B6046D224269}" destId="{86837BD1-36F1-3E47-9052-9EDEA397FD80}" srcOrd="3" destOrd="0" parTransId="{2490B39A-AA21-EB45-87AE-5C793D79C3B4}" sibTransId="{9F984C02-6A86-334C-8EA1-3049C2FF5ED3}"/>
    <dgm:cxn modelId="{27645E7D-529A-4D22-A860-8EDD4792A4C7}" type="presOf" srcId="{8B99592F-0835-48FE-9494-E84D9F7FB592}" destId="{930E0F7D-72B2-7C40-BBA4-8B9BDA02D573}" srcOrd="0" destOrd="3" presId="urn:microsoft.com/office/officeart/2005/8/layout/matrix3"/>
    <dgm:cxn modelId="{076A478F-6D69-49E7-9F7A-B0BFF1C30B44}" type="presOf" srcId="{022D0578-C004-DA42-8C6C-A6C518C6481A}" destId="{1A48221C-0892-3646-B9D2-C1155CD6557A}" srcOrd="0" destOrd="3" presId="urn:microsoft.com/office/officeart/2005/8/layout/matrix3"/>
    <dgm:cxn modelId="{6DAA4991-491E-4BC5-B3F8-2E64E0446C13}" type="presOf" srcId="{C5A09138-36DD-4B9E-A2A4-90C27E600212}" destId="{211D2960-1D8E-AB44-AAB1-0FBFF9100CD1}" srcOrd="0" destOrd="3" presId="urn:microsoft.com/office/officeart/2005/8/layout/matrix3"/>
    <dgm:cxn modelId="{7F729491-1007-4047-BF52-2A2D091CB415}" type="presOf" srcId="{4CE2247A-FC32-404A-AF91-D62C5294F6E8}" destId="{1A48221C-0892-3646-B9D2-C1155CD6557A}" srcOrd="0" destOrd="2" presId="urn:microsoft.com/office/officeart/2005/8/layout/matrix3"/>
    <dgm:cxn modelId="{7F65D8A0-7F85-45CE-A148-45CD07E8AFD6}" type="presOf" srcId="{F90AFBA2-E887-2F44-BFDD-6CFB59FC8A6A}" destId="{1A48221C-0892-3646-B9D2-C1155CD6557A}" srcOrd="0" destOrd="0" presId="urn:microsoft.com/office/officeart/2005/8/layout/matrix3"/>
    <dgm:cxn modelId="{1C18B7A1-A2A5-46F9-A2A1-D059888C1D07}" type="presOf" srcId="{E74BF9A3-F75A-E64D-87DC-10C7B5E19B1B}" destId="{E1A959C6-539D-5742-A722-C2CF92167F43}" srcOrd="0" destOrd="2" presId="urn:microsoft.com/office/officeart/2005/8/layout/matrix3"/>
    <dgm:cxn modelId="{A40BC0A1-7DAF-44D6-AA0A-6282D7E6E72E}" srcId="{E8A1CC62-8942-D245-A2BF-130FE82FF07D}" destId="{FA113190-A46D-4611-BB6A-D4A183D936ED}" srcOrd="1" destOrd="0" parTransId="{A34EF4E1-F481-45BD-A058-C90B6B606AC8}" sibTransId="{E797B627-DE16-4023-BD9D-FB5F723578A5}"/>
    <dgm:cxn modelId="{8A5E47AD-5E5B-491E-BF62-D2595078772D}" type="presOf" srcId="{A0C97878-84CE-754B-8674-BAEC9F1C98D8}" destId="{930E0F7D-72B2-7C40-BBA4-8B9BDA02D573}" srcOrd="0" destOrd="2" presId="urn:microsoft.com/office/officeart/2005/8/layout/matrix3"/>
    <dgm:cxn modelId="{B27FE0B3-BB01-4E5D-AF08-89243D199F37}" srcId="{E8A1CC62-8942-D245-A2BF-130FE82FF07D}" destId="{4A971ECE-175F-498C-8EC5-A7EE50FD3E0A}" srcOrd="3" destOrd="0" parTransId="{024F228C-E36A-49F4-8FE9-CF0DDA7B3A37}" sibTransId="{3F3F71B8-3F58-493A-994C-56BDAF7BB040}"/>
    <dgm:cxn modelId="{E623EDB8-6033-4FA9-A96C-E2876C18756F}" type="presOf" srcId="{FFB0B442-38C2-E242-8B34-45ED3CDF4F69}" destId="{E1A959C6-539D-5742-A722-C2CF92167F43}" srcOrd="0" destOrd="1" presId="urn:microsoft.com/office/officeart/2005/8/layout/matrix3"/>
    <dgm:cxn modelId="{8DFB48C1-371B-4E42-818E-774FBCF936F6}" type="presOf" srcId="{E8A1CC62-8942-D245-A2BF-130FE82FF07D}" destId="{211D2960-1D8E-AB44-AAB1-0FBFF9100CD1}" srcOrd="0" destOrd="0" presId="urn:microsoft.com/office/officeart/2005/8/layout/matrix3"/>
    <dgm:cxn modelId="{335111C4-1420-467E-AB36-25088EF5E927}" type="presOf" srcId="{471420EB-DB06-3843-B41C-082D1410E616}" destId="{211D2960-1D8E-AB44-AAB1-0FBFF9100CD1}" srcOrd="0" destOrd="1" presId="urn:microsoft.com/office/officeart/2005/8/layout/matrix3"/>
    <dgm:cxn modelId="{F61B98C6-C443-5F46-B62D-6EF94B5B90E5}" srcId="{8D1EDD38-14EA-9348-93A0-A0755612C81B}" destId="{E74BF9A3-F75A-E64D-87DC-10C7B5E19B1B}" srcOrd="1" destOrd="0" parTransId="{B0301F08-D954-A447-AD67-B7754B2829C2}" sibTransId="{0875B3BD-2B1E-E248-B5DA-3B58A12CCAE7}"/>
    <dgm:cxn modelId="{796271CC-4C8C-5348-AF52-1054B3F044E4}" srcId="{E7DE080D-6523-4C44-9336-B6046D224269}" destId="{8D1EDD38-14EA-9348-93A0-A0755612C81B}" srcOrd="0" destOrd="0" parTransId="{43B587EA-D1B7-0449-B78F-14AD4E09909F}" sibTransId="{A78286E3-81BB-8F44-A81D-E6DAC9A76C4F}"/>
    <dgm:cxn modelId="{17D144CF-C9BF-1446-A24D-A71C3F99ADF7}" srcId="{86837BD1-36F1-3E47-9052-9EDEA397FD80}" destId="{67BE18D3-10BF-9747-9589-7C393AFCEA15}" srcOrd="0" destOrd="0" parTransId="{5C188EA3-E6A1-0A42-A6FD-1279EE7DD2D7}" sibTransId="{7379767E-E667-BA42-8CC2-6000EF3C2A3A}"/>
    <dgm:cxn modelId="{87D528E0-06CE-794B-8AF9-5F1EE01FDC21}" srcId="{E8A1CC62-8942-D245-A2BF-130FE82FF07D}" destId="{471420EB-DB06-3843-B41C-082D1410E616}" srcOrd="0" destOrd="0" parTransId="{85EE8559-63F7-B443-9443-57358F102ECF}" sibTransId="{CAFBB025-4CA0-3645-A5C2-F740C30F1809}"/>
    <dgm:cxn modelId="{06DF15F8-22FC-3C4D-857A-8E9F33E7C608}" srcId="{E7DE080D-6523-4C44-9336-B6046D224269}" destId="{F90AFBA2-E887-2F44-BFDD-6CFB59FC8A6A}" srcOrd="1" destOrd="0" parTransId="{FE3D71C5-9380-4F4C-881A-ED913F9FF268}" sibTransId="{7B88622B-F514-B04B-AE5B-C8AD78FFF756}"/>
    <dgm:cxn modelId="{2851EFF8-25F6-4B66-85F2-179BF766C79D}" type="presOf" srcId="{E7DE080D-6523-4C44-9336-B6046D224269}" destId="{A6E5273D-0B35-D24C-956D-7FF7D2928932}" srcOrd="0" destOrd="0" presId="urn:microsoft.com/office/officeart/2005/8/layout/matrix3"/>
    <dgm:cxn modelId="{81728DA2-B494-4836-806F-E16D39BCE4D9}" type="presParOf" srcId="{A6E5273D-0B35-D24C-956D-7FF7D2928932}" destId="{644CE24E-2725-6646-B773-36261425F50D}" srcOrd="0" destOrd="0" presId="urn:microsoft.com/office/officeart/2005/8/layout/matrix3"/>
    <dgm:cxn modelId="{E18C44ED-C0AE-4A32-A63C-FDF83D462792}" type="presParOf" srcId="{A6E5273D-0B35-D24C-956D-7FF7D2928932}" destId="{E1A959C6-539D-5742-A722-C2CF92167F43}" srcOrd="1" destOrd="0" presId="urn:microsoft.com/office/officeart/2005/8/layout/matrix3"/>
    <dgm:cxn modelId="{F4388AAA-81F9-45F4-9DFB-C1E83074753B}" type="presParOf" srcId="{A6E5273D-0B35-D24C-956D-7FF7D2928932}" destId="{1A48221C-0892-3646-B9D2-C1155CD6557A}" srcOrd="2" destOrd="0" presId="urn:microsoft.com/office/officeart/2005/8/layout/matrix3"/>
    <dgm:cxn modelId="{D74A8935-560B-454D-B4B6-02F5C83D7F97}" type="presParOf" srcId="{A6E5273D-0B35-D24C-956D-7FF7D2928932}" destId="{211D2960-1D8E-AB44-AAB1-0FBFF9100CD1}" srcOrd="3" destOrd="0" presId="urn:microsoft.com/office/officeart/2005/8/layout/matrix3"/>
    <dgm:cxn modelId="{8C6C0D41-0B84-47ED-8A04-AD7F74E8793D}" type="presParOf" srcId="{A6E5273D-0B35-D24C-956D-7FF7D2928932}" destId="{930E0F7D-72B2-7C40-BBA4-8B9BDA02D573}"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DE080D-6523-4C44-9336-B6046D224269}" type="doc">
      <dgm:prSet loTypeId="urn:microsoft.com/office/officeart/2005/8/layout/matrix3" loCatId="" qsTypeId="urn:microsoft.com/office/officeart/2005/8/quickstyle/simple1" qsCatId="simple" csTypeId="urn:microsoft.com/office/officeart/2005/8/colors/colorful2" csCatId="colorful" phldr="1"/>
      <dgm:spPr/>
      <dgm:t>
        <a:bodyPr/>
        <a:lstStyle/>
        <a:p>
          <a:endParaRPr lang="es-ES"/>
        </a:p>
      </dgm:t>
    </dgm:pt>
    <dgm:pt modelId="{8D1EDD38-14EA-9348-93A0-A0755612C81B}">
      <dgm:prSet phldrT="[Texto]" custT="1"/>
      <dgm:spPr/>
      <dgm:t>
        <a:bodyPr/>
        <a:lstStyle/>
        <a:p>
          <a:r>
            <a:rPr lang="es-ES" sz="2400" dirty="0"/>
            <a:t>STRENGTHS</a:t>
          </a:r>
          <a:r>
            <a:rPr lang="es-ES" sz="1800" dirty="0"/>
            <a:t> </a:t>
          </a:r>
        </a:p>
      </dgm:t>
    </dgm:pt>
    <dgm:pt modelId="{43B587EA-D1B7-0449-B78F-14AD4E09909F}" type="parTrans" cxnId="{796271CC-4C8C-5348-AF52-1054B3F044E4}">
      <dgm:prSet/>
      <dgm:spPr/>
      <dgm:t>
        <a:bodyPr/>
        <a:lstStyle/>
        <a:p>
          <a:endParaRPr lang="es-ES"/>
        </a:p>
      </dgm:t>
    </dgm:pt>
    <dgm:pt modelId="{A78286E3-81BB-8F44-A81D-E6DAC9A76C4F}" type="sibTrans" cxnId="{796271CC-4C8C-5348-AF52-1054B3F044E4}">
      <dgm:prSet/>
      <dgm:spPr/>
      <dgm:t>
        <a:bodyPr/>
        <a:lstStyle/>
        <a:p>
          <a:endParaRPr lang="es-ES"/>
        </a:p>
      </dgm:t>
    </dgm:pt>
    <dgm:pt modelId="{E74BF9A3-F75A-E64D-87DC-10C7B5E19B1B}">
      <dgm:prSet phldrT="[Texto]" custT="1"/>
      <dgm:spPr/>
      <dgm:t>
        <a:bodyPr/>
        <a:lstStyle/>
        <a:p>
          <a:r>
            <a:rPr lang="es-ES" sz="1800" dirty="0"/>
            <a:t>All farms use catch crops before spring crops (minimum of bare soil)</a:t>
          </a:r>
        </a:p>
      </dgm:t>
    </dgm:pt>
    <dgm:pt modelId="{B0301F08-D954-A447-AD67-B7754B2829C2}" type="parTrans" cxnId="{F61B98C6-C443-5F46-B62D-6EF94B5B90E5}">
      <dgm:prSet/>
      <dgm:spPr/>
      <dgm:t>
        <a:bodyPr/>
        <a:lstStyle/>
        <a:p>
          <a:endParaRPr lang="es-ES"/>
        </a:p>
      </dgm:t>
    </dgm:pt>
    <dgm:pt modelId="{0875B3BD-2B1E-E248-B5DA-3B58A12CCAE7}" type="sibTrans" cxnId="{F61B98C6-C443-5F46-B62D-6EF94B5B90E5}">
      <dgm:prSet/>
      <dgm:spPr/>
      <dgm:t>
        <a:bodyPr/>
        <a:lstStyle/>
        <a:p>
          <a:endParaRPr lang="es-ES"/>
        </a:p>
      </dgm:t>
    </dgm:pt>
    <dgm:pt modelId="{F90AFBA2-E887-2F44-BFDD-6CFB59FC8A6A}">
      <dgm:prSet phldrT="[Texto]" custT="1"/>
      <dgm:spPr/>
      <dgm:t>
        <a:bodyPr spcFirstLastPara="0" vert="horz" wrap="square" lIns="60960" tIns="60960" rIns="60960" bIns="60960" numCol="1" spcCol="1270" anchor="t" anchorCtr="0"/>
        <a:lstStyle/>
        <a:p>
          <a:pPr marL="0" lvl="0" indent="0" algn="l" defTabSz="711200">
            <a:lnSpc>
              <a:spcPct val="90000"/>
            </a:lnSpc>
            <a:spcBef>
              <a:spcPct val="0"/>
            </a:spcBef>
            <a:spcAft>
              <a:spcPct val="35000"/>
            </a:spcAft>
            <a:buNone/>
          </a:pPr>
          <a:r>
            <a:rPr lang="es-ES" sz="2400" kern="1200" dirty="0">
              <a:latin typeface="Calibri"/>
              <a:ea typeface="+mn-ea"/>
              <a:cs typeface="+mn-cs"/>
            </a:rPr>
            <a:t>WEAKNESSES</a:t>
          </a:r>
        </a:p>
      </dgm:t>
    </dgm:pt>
    <dgm:pt modelId="{FE3D71C5-9380-4F4C-881A-ED913F9FF268}" type="parTrans" cxnId="{06DF15F8-22FC-3C4D-857A-8E9F33E7C608}">
      <dgm:prSet/>
      <dgm:spPr/>
      <dgm:t>
        <a:bodyPr/>
        <a:lstStyle/>
        <a:p>
          <a:endParaRPr lang="es-ES"/>
        </a:p>
      </dgm:t>
    </dgm:pt>
    <dgm:pt modelId="{7B88622B-F514-B04B-AE5B-C8AD78FFF756}" type="sibTrans" cxnId="{06DF15F8-22FC-3C4D-857A-8E9F33E7C608}">
      <dgm:prSet/>
      <dgm:spPr/>
      <dgm:t>
        <a:bodyPr/>
        <a:lstStyle/>
        <a:p>
          <a:endParaRPr lang="es-ES"/>
        </a:p>
      </dgm:t>
    </dgm:pt>
    <dgm:pt modelId="{1F001CA9-F525-C243-8361-8744FC8D1A6F}">
      <dgm:prSet phldrT="[Texto]" custT="1"/>
      <dgm:spPr/>
      <dgm:t>
        <a:bodyPr spcFirstLastPara="0" vert="horz" wrap="square" lIns="60960" tIns="60960" rIns="60960" bIns="60960" numCol="1" spcCol="1270" anchor="t" anchorCtr="0"/>
        <a:lstStyle/>
        <a:p>
          <a:pPr marL="0" lvl="0" indent="0" algn="l" defTabSz="711200">
            <a:lnSpc>
              <a:spcPct val="90000"/>
            </a:lnSpc>
            <a:spcBef>
              <a:spcPct val="0"/>
            </a:spcBef>
            <a:spcAft>
              <a:spcPct val="35000"/>
            </a:spcAft>
            <a:buNone/>
          </a:pPr>
          <a:r>
            <a:rPr lang="es-ES" sz="1800" kern="1200" dirty="0">
              <a:latin typeface="Calibri"/>
              <a:ea typeface="+mn-ea"/>
              <a:cs typeface="+mn-cs"/>
            </a:rPr>
            <a:t> High share of one specific crop </a:t>
          </a:r>
        </a:p>
      </dgm:t>
    </dgm:pt>
    <dgm:pt modelId="{B20A33AC-4F0E-F74D-A2DE-47C64EDBCF03}" type="parTrans" cxnId="{B2B18F3D-A2F2-8340-AD81-59BB488D723A}">
      <dgm:prSet/>
      <dgm:spPr/>
      <dgm:t>
        <a:bodyPr/>
        <a:lstStyle/>
        <a:p>
          <a:endParaRPr lang="es-ES"/>
        </a:p>
      </dgm:t>
    </dgm:pt>
    <dgm:pt modelId="{AE949E73-952F-0347-8D00-C0FEAADE7DB0}" type="sibTrans" cxnId="{B2B18F3D-A2F2-8340-AD81-59BB488D723A}">
      <dgm:prSet/>
      <dgm:spPr/>
      <dgm:t>
        <a:bodyPr/>
        <a:lstStyle/>
        <a:p>
          <a:endParaRPr lang="es-ES"/>
        </a:p>
      </dgm:t>
    </dgm:pt>
    <dgm:pt modelId="{E8A1CC62-8942-D245-A2BF-130FE82FF07D}">
      <dgm:prSet phldrT="[Texto]" custT="1"/>
      <dgm:spPr/>
      <dgm:t>
        <a:bodyPr/>
        <a:lstStyle/>
        <a:p>
          <a:r>
            <a:rPr lang="es-ES" sz="2400" dirty="0"/>
            <a:t>OPPORTUNITIES</a:t>
          </a:r>
        </a:p>
      </dgm:t>
    </dgm:pt>
    <dgm:pt modelId="{DE4DEB5C-0640-D146-8F05-47EC0732CFB0}" type="parTrans" cxnId="{48FCB123-2CAF-F445-BB45-5FDF45C277C9}">
      <dgm:prSet/>
      <dgm:spPr/>
      <dgm:t>
        <a:bodyPr/>
        <a:lstStyle/>
        <a:p>
          <a:endParaRPr lang="es-ES"/>
        </a:p>
      </dgm:t>
    </dgm:pt>
    <dgm:pt modelId="{325F8455-2BF5-244F-BED0-C981020E24AA}" type="sibTrans" cxnId="{48FCB123-2CAF-F445-BB45-5FDF45C277C9}">
      <dgm:prSet/>
      <dgm:spPr/>
      <dgm:t>
        <a:bodyPr/>
        <a:lstStyle/>
        <a:p>
          <a:endParaRPr lang="es-ES"/>
        </a:p>
      </dgm:t>
    </dgm:pt>
    <dgm:pt modelId="{471420EB-DB06-3843-B41C-082D1410E616}">
      <dgm:prSet phldrT="[Texto]" custT="1"/>
      <dgm:spPr/>
      <dgm:t>
        <a:bodyPr/>
        <a:lstStyle/>
        <a:p>
          <a:r>
            <a:rPr lang="es-ES" sz="1800" dirty="0"/>
            <a:t>Opportunity for new crops or varieties</a:t>
          </a:r>
        </a:p>
      </dgm:t>
    </dgm:pt>
    <dgm:pt modelId="{85EE8559-63F7-B443-9443-57358F102ECF}" type="parTrans" cxnId="{87D528E0-06CE-794B-8AF9-5F1EE01FDC21}">
      <dgm:prSet/>
      <dgm:spPr/>
      <dgm:t>
        <a:bodyPr/>
        <a:lstStyle/>
        <a:p>
          <a:endParaRPr lang="es-ES"/>
        </a:p>
      </dgm:t>
    </dgm:pt>
    <dgm:pt modelId="{CAFBB025-4CA0-3645-A5C2-F740C30F1809}" type="sibTrans" cxnId="{87D528E0-06CE-794B-8AF9-5F1EE01FDC21}">
      <dgm:prSet/>
      <dgm:spPr/>
      <dgm:t>
        <a:bodyPr/>
        <a:lstStyle/>
        <a:p>
          <a:endParaRPr lang="es-ES"/>
        </a:p>
      </dgm:t>
    </dgm:pt>
    <dgm:pt modelId="{86837BD1-36F1-3E47-9052-9EDEA397FD80}">
      <dgm:prSet phldrT="[Texto]" custT="1"/>
      <dgm:spPr/>
      <dgm:t>
        <a:bodyPr/>
        <a:lstStyle/>
        <a:p>
          <a:r>
            <a:rPr lang="es-ES" sz="2400" dirty="0"/>
            <a:t>THREATS</a:t>
          </a:r>
        </a:p>
      </dgm:t>
    </dgm:pt>
    <dgm:pt modelId="{2490B39A-AA21-EB45-87AE-5C793D79C3B4}" type="parTrans" cxnId="{7CF52A6D-8EBA-8541-B2A2-3A67B76AB7A0}">
      <dgm:prSet/>
      <dgm:spPr/>
      <dgm:t>
        <a:bodyPr/>
        <a:lstStyle/>
        <a:p>
          <a:endParaRPr lang="es-ES"/>
        </a:p>
      </dgm:t>
    </dgm:pt>
    <dgm:pt modelId="{9F984C02-6A86-334C-8EA1-3049C2FF5ED3}" type="sibTrans" cxnId="{7CF52A6D-8EBA-8541-B2A2-3A67B76AB7A0}">
      <dgm:prSet/>
      <dgm:spPr/>
      <dgm:t>
        <a:bodyPr/>
        <a:lstStyle/>
        <a:p>
          <a:endParaRPr lang="es-ES"/>
        </a:p>
      </dgm:t>
    </dgm:pt>
    <dgm:pt modelId="{67BE18D3-10BF-9747-9589-7C393AFCEA15}">
      <dgm:prSet phldrT="[Texto]" custT="1"/>
      <dgm:spPr/>
      <dgm:t>
        <a:bodyPr/>
        <a:lstStyle/>
        <a:p>
          <a:r>
            <a:rPr lang="es-ES" sz="1800" dirty="0"/>
            <a:t>Higher variability in yields</a:t>
          </a:r>
        </a:p>
      </dgm:t>
    </dgm:pt>
    <dgm:pt modelId="{5C188EA3-E6A1-0A42-A6FD-1279EE7DD2D7}" type="parTrans" cxnId="{17D144CF-C9BF-1446-A24D-A71C3F99ADF7}">
      <dgm:prSet/>
      <dgm:spPr/>
      <dgm:t>
        <a:bodyPr/>
        <a:lstStyle/>
        <a:p>
          <a:endParaRPr lang="es-ES"/>
        </a:p>
      </dgm:t>
    </dgm:pt>
    <dgm:pt modelId="{7379767E-E667-BA42-8CC2-6000EF3C2A3A}" type="sibTrans" cxnId="{17D144CF-C9BF-1446-A24D-A71C3F99ADF7}">
      <dgm:prSet/>
      <dgm:spPr/>
      <dgm:t>
        <a:bodyPr/>
        <a:lstStyle/>
        <a:p>
          <a:endParaRPr lang="es-ES"/>
        </a:p>
      </dgm:t>
    </dgm:pt>
    <dgm:pt modelId="{B0AD6594-5383-467E-84AB-B660A9C514AE}">
      <dgm:prSet phldrT="[Texto]" custT="1"/>
      <dgm:spPr/>
      <dgm:t>
        <a:bodyPr/>
        <a:lstStyle/>
        <a:p>
          <a:r>
            <a:rPr lang="es-ES" sz="1800" dirty="0"/>
            <a:t>Income from various pillars</a:t>
          </a:r>
        </a:p>
      </dgm:t>
    </dgm:pt>
    <dgm:pt modelId="{D796E499-451A-445F-8DCE-537783508DC2}" type="parTrans" cxnId="{FB776A81-3132-43EC-8741-559FDEBD9A5B}">
      <dgm:prSet/>
      <dgm:spPr/>
      <dgm:t>
        <a:bodyPr/>
        <a:lstStyle/>
        <a:p>
          <a:endParaRPr lang="en-GB"/>
        </a:p>
      </dgm:t>
    </dgm:pt>
    <dgm:pt modelId="{9230FA07-6354-4089-9CDA-623C20D7E6A5}" type="sibTrans" cxnId="{FB776A81-3132-43EC-8741-559FDEBD9A5B}">
      <dgm:prSet/>
      <dgm:spPr/>
      <dgm:t>
        <a:bodyPr/>
        <a:lstStyle/>
        <a:p>
          <a:endParaRPr lang="en-GB"/>
        </a:p>
      </dgm:t>
    </dgm:pt>
    <dgm:pt modelId="{FC5B0544-9BF6-4F34-923E-A45F145A140D}">
      <dgm:prSet phldrT="[Texto]" custT="1"/>
      <dgm:spPr/>
      <dgm:t>
        <a:bodyPr/>
        <a:lstStyle/>
        <a:p>
          <a:r>
            <a:rPr lang="es-ES" sz="1800" dirty="0"/>
            <a:t>Dairy farms have high fodder independence</a:t>
          </a:r>
        </a:p>
      </dgm:t>
    </dgm:pt>
    <dgm:pt modelId="{FDD1B675-0F25-4D25-8F82-7E883F9B2DE3}" type="parTrans" cxnId="{BCA3476A-F0F4-45B4-B297-8D3B9ECCF90C}">
      <dgm:prSet/>
      <dgm:spPr/>
      <dgm:t>
        <a:bodyPr/>
        <a:lstStyle/>
        <a:p>
          <a:endParaRPr lang="en-GB"/>
        </a:p>
      </dgm:t>
    </dgm:pt>
    <dgm:pt modelId="{46DC6E83-245A-4706-92DC-8154C2961350}" type="sibTrans" cxnId="{BCA3476A-F0F4-45B4-B297-8D3B9ECCF90C}">
      <dgm:prSet/>
      <dgm:spPr/>
      <dgm:t>
        <a:bodyPr/>
        <a:lstStyle/>
        <a:p>
          <a:endParaRPr lang="en-GB"/>
        </a:p>
      </dgm:t>
    </dgm:pt>
    <dgm:pt modelId="{4CE2247A-FC32-404A-AF91-D62C5294F6E8}">
      <dgm:prSet phldrT="[Texto]" custT="1"/>
      <dgm:spPr/>
      <dgm:t>
        <a:bodyPr spcFirstLastPara="0" vert="horz" wrap="square" lIns="60960" tIns="60960" rIns="60960" bIns="60960" numCol="1" spcCol="1270" anchor="t" anchorCtr="0"/>
        <a:lstStyle/>
        <a:p>
          <a:pPr marL="0" lvl="0" indent="0" algn="l" defTabSz="711200">
            <a:lnSpc>
              <a:spcPct val="90000"/>
            </a:lnSpc>
            <a:spcBef>
              <a:spcPct val="0"/>
            </a:spcBef>
            <a:spcAft>
              <a:spcPct val="35000"/>
            </a:spcAft>
            <a:buNone/>
          </a:pPr>
          <a:r>
            <a:rPr lang="es-ES" sz="1800" kern="1200" dirty="0">
              <a:latin typeface="Calibri"/>
              <a:ea typeface="+mn-ea"/>
              <a:cs typeface="+mn-cs"/>
            </a:rPr>
            <a:t> Especially dairy farms </a:t>
          </a:r>
          <a:r>
            <a:rPr lang="es-ES" sz="1800" kern="1200" dirty="0">
              <a:latin typeface="+mn-lt"/>
              <a:ea typeface="+mn-ea"/>
              <a:cs typeface="+mn-cs"/>
            </a:rPr>
            <a:t>have only 3 </a:t>
          </a:r>
          <a:r>
            <a:rPr lang="es-ES" sz="1800" kern="1200" dirty="0">
              <a:latin typeface="Calibri"/>
              <a:ea typeface="+mn-ea"/>
              <a:cs typeface="+mn-cs"/>
            </a:rPr>
            <a:t>crops in crop rotation </a:t>
          </a:r>
        </a:p>
      </dgm:t>
    </dgm:pt>
    <dgm:pt modelId="{66181EDF-0545-4163-A90B-9A61E6AEE980}" type="parTrans" cxnId="{3D2A3705-9F74-41E1-880C-85F4A26DEE5B}">
      <dgm:prSet/>
      <dgm:spPr/>
      <dgm:t>
        <a:bodyPr/>
        <a:lstStyle/>
        <a:p>
          <a:endParaRPr lang="en-GB"/>
        </a:p>
      </dgm:t>
    </dgm:pt>
    <dgm:pt modelId="{31FE340F-1B4B-4DC1-A349-8B48D034B9F9}" type="sibTrans" cxnId="{3D2A3705-9F74-41E1-880C-85F4A26DEE5B}">
      <dgm:prSet/>
      <dgm:spPr/>
      <dgm:t>
        <a:bodyPr/>
        <a:lstStyle/>
        <a:p>
          <a:endParaRPr lang="en-GB"/>
        </a:p>
      </dgm:t>
    </dgm:pt>
    <dgm:pt modelId="{EA7E55B3-1E26-48FB-B631-05DDD81C44A8}">
      <dgm:prSet phldrT="[Texto]" custT="1"/>
      <dgm:spPr/>
      <dgm:t>
        <a:bodyPr spcFirstLastPara="0" vert="horz" wrap="square" lIns="60960" tIns="60960" rIns="60960" bIns="60960" numCol="1" spcCol="1270" anchor="t" anchorCtr="0"/>
        <a:lstStyle/>
        <a:p>
          <a:pPr marL="0" lvl="0" indent="0" algn="l" defTabSz="711200">
            <a:lnSpc>
              <a:spcPct val="90000"/>
            </a:lnSpc>
            <a:spcBef>
              <a:spcPct val="0"/>
            </a:spcBef>
            <a:spcAft>
              <a:spcPct val="35000"/>
            </a:spcAft>
            <a:buNone/>
          </a:pPr>
          <a:r>
            <a:rPr lang="es-ES" sz="1800" kern="1200" dirty="0">
              <a:latin typeface="Calibri"/>
              <a:ea typeface="+mn-ea"/>
              <a:cs typeface="+mn-cs"/>
            </a:rPr>
            <a:t> Ploughing main soil tillage management</a:t>
          </a:r>
        </a:p>
      </dgm:t>
    </dgm:pt>
    <dgm:pt modelId="{AC6BA49F-4604-4E54-804B-6B620C91F562}" type="parTrans" cxnId="{117E3BCD-79C1-4C41-8263-8A2566ADBA97}">
      <dgm:prSet/>
      <dgm:spPr/>
      <dgm:t>
        <a:bodyPr/>
        <a:lstStyle/>
        <a:p>
          <a:endParaRPr lang="en-GB"/>
        </a:p>
      </dgm:t>
    </dgm:pt>
    <dgm:pt modelId="{7AD03E31-CFAA-4912-98D2-E474C816F130}" type="sibTrans" cxnId="{117E3BCD-79C1-4C41-8263-8A2566ADBA97}">
      <dgm:prSet/>
      <dgm:spPr/>
      <dgm:t>
        <a:bodyPr/>
        <a:lstStyle/>
        <a:p>
          <a:endParaRPr lang="en-GB"/>
        </a:p>
      </dgm:t>
    </dgm:pt>
    <dgm:pt modelId="{4A971ECE-175F-498C-8EC5-A7EE50FD3E0A}">
      <dgm:prSet phldrT="[Texto]" custT="1"/>
      <dgm:spPr/>
      <dgm:t>
        <a:bodyPr/>
        <a:lstStyle/>
        <a:p>
          <a:endParaRPr lang="es-ES" sz="1800" dirty="0"/>
        </a:p>
      </dgm:t>
    </dgm:pt>
    <dgm:pt modelId="{024F228C-E36A-49F4-8FE9-CF0DDA7B3A37}" type="parTrans" cxnId="{B27FE0B3-BB01-4E5D-AF08-89243D199F37}">
      <dgm:prSet/>
      <dgm:spPr/>
      <dgm:t>
        <a:bodyPr/>
        <a:lstStyle/>
        <a:p>
          <a:endParaRPr lang="en-GB"/>
        </a:p>
      </dgm:t>
    </dgm:pt>
    <dgm:pt modelId="{3F3F71B8-3F58-493A-994C-56BDAF7BB040}" type="sibTrans" cxnId="{B27FE0B3-BB01-4E5D-AF08-89243D199F37}">
      <dgm:prSet/>
      <dgm:spPr/>
      <dgm:t>
        <a:bodyPr/>
        <a:lstStyle/>
        <a:p>
          <a:endParaRPr lang="en-GB"/>
        </a:p>
      </dgm:t>
    </dgm:pt>
    <dgm:pt modelId="{FA113190-A46D-4611-BB6A-D4A183D936ED}">
      <dgm:prSet phldrT="[Texto]" custT="1"/>
      <dgm:spPr/>
      <dgm:t>
        <a:bodyPr/>
        <a:lstStyle/>
        <a:p>
          <a:r>
            <a:rPr lang="es-ES" sz="1800" dirty="0"/>
            <a:t>Longer vegetation period positive for grassland &amp; tuber crops</a:t>
          </a:r>
        </a:p>
      </dgm:t>
    </dgm:pt>
    <dgm:pt modelId="{A34EF4E1-F481-45BD-A058-C90B6B606AC8}" type="parTrans" cxnId="{A40BC0A1-7DAF-44D6-AA0A-6282D7E6E72E}">
      <dgm:prSet/>
      <dgm:spPr/>
      <dgm:t>
        <a:bodyPr/>
        <a:lstStyle/>
        <a:p>
          <a:endParaRPr lang="en-GB"/>
        </a:p>
      </dgm:t>
    </dgm:pt>
    <dgm:pt modelId="{E797B627-DE16-4023-BD9D-FB5F723578A5}" type="sibTrans" cxnId="{A40BC0A1-7DAF-44D6-AA0A-6282D7E6E72E}">
      <dgm:prSet/>
      <dgm:spPr/>
      <dgm:t>
        <a:bodyPr/>
        <a:lstStyle/>
        <a:p>
          <a:endParaRPr lang="en-GB"/>
        </a:p>
      </dgm:t>
    </dgm:pt>
    <dgm:pt modelId="{C5A09138-36DD-4B9E-A2A4-90C27E600212}">
      <dgm:prSet phldrT="[Texto]" custT="1"/>
      <dgm:spPr/>
      <dgm:t>
        <a:bodyPr/>
        <a:lstStyle/>
        <a:p>
          <a:r>
            <a:rPr lang="es-ES" sz="1800" dirty="0"/>
            <a:t>Reduction of moisture loving pathogens</a:t>
          </a:r>
        </a:p>
      </dgm:t>
    </dgm:pt>
    <dgm:pt modelId="{2B082304-B3C3-42BC-991C-28984CB4EAED}" type="parTrans" cxnId="{6E04E964-AC73-43C3-85A5-29838B580E1D}">
      <dgm:prSet/>
      <dgm:spPr/>
      <dgm:t>
        <a:bodyPr/>
        <a:lstStyle/>
        <a:p>
          <a:endParaRPr lang="en-GB"/>
        </a:p>
      </dgm:t>
    </dgm:pt>
    <dgm:pt modelId="{A5BC6C63-9504-4B2D-9789-F80852589169}" type="sibTrans" cxnId="{6E04E964-AC73-43C3-85A5-29838B580E1D}">
      <dgm:prSet/>
      <dgm:spPr/>
      <dgm:t>
        <a:bodyPr/>
        <a:lstStyle/>
        <a:p>
          <a:endParaRPr lang="en-GB"/>
        </a:p>
      </dgm:t>
    </dgm:pt>
    <dgm:pt modelId="{8B99592F-0835-48FE-9494-E84D9F7FB592}">
      <dgm:prSet phldrT="[Texto]" custT="1"/>
      <dgm:spPr/>
      <dgm:t>
        <a:bodyPr/>
        <a:lstStyle/>
        <a:p>
          <a:r>
            <a:rPr lang="es-ES" sz="1800" dirty="0"/>
            <a:t>Increase in heat stress for dairy cows</a:t>
          </a:r>
        </a:p>
      </dgm:t>
    </dgm:pt>
    <dgm:pt modelId="{7C1F1E47-2599-4CDE-8743-A9F5CCBF882A}" type="parTrans" cxnId="{116F9D4C-9FD3-4E81-A076-1725E07617CE}">
      <dgm:prSet/>
      <dgm:spPr/>
      <dgm:t>
        <a:bodyPr/>
        <a:lstStyle/>
        <a:p>
          <a:endParaRPr lang="en-GB"/>
        </a:p>
      </dgm:t>
    </dgm:pt>
    <dgm:pt modelId="{5FF0E603-2F68-4640-8E31-FE70808A0514}" type="sibTrans" cxnId="{116F9D4C-9FD3-4E81-A076-1725E07617CE}">
      <dgm:prSet/>
      <dgm:spPr/>
      <dgm:t>
        <a:bodyPr/>
        <a:lstStyle/>
        <a:p>
          <a:endParaRPr lang="en-GB"/>
        </a:p>
      </dgm:t>
    </dgm:pt>
    <dgm:pt modelId="{9EAA541B-7E48-4393-A6B1-AFBA970715B9}">
      <dgm:prSet phldrT="[Texto]" custT="1"/>
      <dgm:spPr/>
      <dgm:t>
        <a:bodyPr/>
        <a:lstStyle/>
        <a:p>
          <a:r>
            <a:rPr lang="es-ES" sz="1800" dirty="0"/>
            <a:t>Risk of new pests/diseases due to higher temperatures &amp; longer vegetation period</a:t>
          </a:r>
        </a:p>
      </dgm:t>
    </dgm:pt>
    <dgm:pt modelId="{3C96B571-FB4B-431C-A816-A18DCB2EFE7F}" type="parTrans" cxnId="{69BC935F-E4BC-45A2-95BF-61F5AE652A84}">
      <dgm:prSet/>
      <dgm:spPr/>
      <dgm:t>
        <a:bodyPr/>
        <a:lstStyle/>
        <a:p>
          <a:endParaRPr lang="en-GB"/>
        </a:p>
      </dgm:t>
    </dgm:pt>
    <dgm:pt modelId="{AF7AFA9C-F9CD-493D-8B06-3D6E2B3D798E}" type="sibTrans" cxnId="{69BC935F-E4BC-45A2-95BF-61F5AE652A84}">
      <dgm:prSet/>
      <dgm:spPr/>
      <dgm:t>
        <a:bodyPr/>
        <a:lstStyle/>
        <a:p>
          <a:endParaRPr lang="en-GB"/>
        </a:p>
      </dgm:t>
    </dgm:pt>
    <dgm:pt modelId="{A6E5273D-0B35-D24C-956D-7FF7D2928932}" type="pres">
      <dgm:prSet presAssocID="{E7DE080D-6523-4C44-9336-B6046D224269}" presName="matrix" presStyleCnt="0">
        <dgm:presLayoutVars>
          <dgm:chMax val="1"/>
          <dgm:dir/>
          <dgm:resizeHandles val="exact"/>
        </dgm:presLayoutVars>
      </dgm:prSet>
      <dgm:spPr/>
    </dgm:pt>
    <dgm:pt modelId="{644CE24E-2725-6646-B773-36261425F50D}" type="pres">
      <dgm:prSet presAssocID="{E7DE080D-6523-4C44-9336-B6046D224269}" presName="diamond" presStyleLbl="bgShp" presStyleIdx="0" presStyleCnt="1"/>
      <dgm:spPr/>
    </dgm:pt>
    <dgm:pt modelId="{E1A959C6-539D-5742-A722-C2CF92167F43}" type="pres">
      <dgm:prSet presAssocID="{E7DE080D-6523-4C44-9336-B6046D224269}" presName="quad1" presStyleLbl="node1" presStyleIdx="0" presStyleCnt="4" custScaleX="217054" custScaleY="114677" custLinFactNeighborX="-60232" custLinFactNeighborY="-13416">
        <dgm:presLayoutVars>
          <dgm:chMax val="0"/>
          <dgm:chPref val="0"/>
          <dgm:bulletEnabled val="1"/>
        </dgm:presLayoutVars>
      </dgm:prSet>
      <dgm:spPr/>
    </dgm:pt>
    <dgm:pt modelId="{1A48221C-0892-3646-B9D2-C1155CD6557A}" type="pres">
      <dgm:prSet presAssocID="{E7DE080D-6523-4C44-9336-B6046D224269}" presName="quad2" presStyleLbl="node1" presStyleIdx="1" presStyleCnt="4" custScaleX="212583" custScaleY="116897" custLinFactNeighborX="58394" custLinFactNeighborY="-13250">
        <dgm:presLayoutVars>
          <dgm:chMax val="0"/>
          <dgm:chPref val="0"/>
          <dgm:bulletEnabled val="1"/>
        </dgm:presLayoutVars>
      </dgm:prSet>
      <dgm:spPr>
        <a:xfrm>
          <a:off x="4421705" y="338553"/>
          <a:ext cx="3650739" cy="2397354"/>
        </a:xfrm>
        <a:prstGeom prst="roundRect">
          <a:avLst/>
        </a:prstGeom>
      </dgm:spPr>
    </dgm:pt>
    <dgm:pt modelId="{211D2960-1D8E-AB44-AAB1-0FBFF9100CD1}" type="pres">
      <dgm:prSet presAssocID="{E7DE080D-6523-4C44-9336-B6046D224269}" presName="quad3" presStyleLbl="node1" presStyleIdx="2" presStyleCnt="4" custScaleX="214496" custScaleY="124782" custLinFactNeighborX="-60232" custLinFactNeighborY="13500">
        <dgm:presLayoutVars>
          <dgm:chMax val="0"/>
          <dgm:chPref val="0"/>
          <dgm:bulletEnabled val="1"/>
        </dgm:presLayoutVars>
      </dgm:prSet>
      <dgm:spPr/>
    </dgm:pt>
    <dgm:pt modelId="{930E0F7D-72B2-7C40-BBA4-8B9BDA02D573}" type="pres">
      <dgm:prSet presAssocID="{E7DE080D-6523-4C44-9336-B6046D224269}" presName="quad4" presStyleLbl="node1" presStyleIdx="3" presStyleCnt="4" custScaleX="219099" custScaleY="124698" custLinFactNeighborX="61652" custLinFactNeighborY="13458">
        <dgm:presLayoutVars>
          <dgm:chMax val="0"/>
          <dgm:chPref val="0"/>
          <dgm:bulletEnabled val="1"/>
        </dgm:presLayoutVars>
      </dgm:prSet>
      <dgm:spPr/>
    </dgm:pt>
  </dgm:ptLst>
  <dgm:cxnLst>
    <dgm:cxn modelId="{3D2A3705-9F74-41E1-880C-85F4A26DEE5B}" srcId="{F90AFBA2-E887-2F44-BFDD-6CFB59FC8A6A}" destId="{4CE2247A-FC32-404A-AF91-D62C5294F6E8}" srcOrd="2" destOrd="0" parTransId="{66181EDF-0545-4163-A90B-9A61E6AEE980}" sibTransId="{31FE340F-1B4B-4DC1-A349-8B48D034B9F9}"/>
    <dgm:cxn modelId="{12D8C20F-81B8-4895-8FC8-78F9A60B496B}" type="presOf" srcId="{E8A1CC62-8942-D245-A2BF-130FE82FF07D}" destId="{211D2960-1D8E-AB44-AAB1-0FBFF9100CD1}" srcOrd="0" destOrd="0" presId="urn:microsoft.com/office/officeart/2005/8/layout/matrix3"/>
    <dgm:cxn modelId="{619FE912-0AE6-4DA7-B558-843F180E96E1}" type="presOf" srcId="{EA7E55B3-1E26-48FB-B631-05DDD81C44A8}" destId="{1A48221C-0892-3646-B9D2-C1155CD6557A}" srcOrd="0" destOrd="2" presId="urn:microsoft.com/office/officeart/2005/8/layout/matrix3"/>
    <dgm:cxn modelId="{5C1F011D-51F2-4FD5-95AC-2046228F5A10}" type="presOf" srcId="{8B99592F-0835-48FE-9494-E84D9F7FB592}" destId="{930E0F7D-72B2-7C40-BBA4-8B9BDA02D573}" srcOrd="0" destOrd="2" presId="urn:microsoft.com/office/officeart/2005/8/layout/matrix3"/>
    <dgm:cxn modelId="{48FCB123-2CAF-F445-BB45-5FDF45C277C9}" srcId="{E7DE080D-6523-4C44-9336-B6046D224269}" destId="{E8A1CC62-8942-D245-A2BF-130FE82FF07D}" srcOrd="2" destOrd="0" parTransId="{DE4DEB5C-0640-D146-8F05-47EC0732CFB0}" sibTransId="{325F8455-2BF5-244F-BED0-C981020E24AA}"/>
    <dgm:cxn modelId="{207C7A37-DBC8-4E72-8457-EAFD9813C513}" type="presOf" srcId="{E7DE080D-6523-4C44-9336-B6046D224269}" destId="{A6E5273D-0B35-D24C-956D-7FF7D2928932}" srcOrd="0" destOrd="0" presId="urn:microsoft.com/office/officeart/2005/8/layout/matrix3"/>
    <dgm:cxn modelId="{B2B18F3D-A2F2-8340-AD81-59BB488D723A}" srcId="{F90AFBA2-E887-2F44-BFDD-6CFB59FC8A6A}" destId="{1F001CA9-F525-C243-8361-8744FC8D1A6F}" srcOrd="0" destOrd="0" parTransId="{B20A33AC-4F0E-F74D-A2DE-47C64EDBCF03}" sibTransId="{AE949E73-952F-0347-8D00-C0FEAADE7DB0}"/>
    <dgm:cxn modelId="{9180043F-1B88-4F39-8138-9978FA29BEE6}" type="presOf" srcId="{C5A09138-36DD-4B9E-A2A4-90C27E600212}" destId="{211D2960-1D8E-AB44-AAB1-0FBFF9100CD1}" srcOrd="0" destOrd="3" presId="urn:microsoft.com/office/officeart/2005/8/layout/matrix3"/>
    <dgm:cxn modelId="{E134C241-E97D-42E1-87D9-685376B16484}" type="presOf" srcId="{B0AD6594-5383-467E-84AB-B660A9C514AE}" destId="{E1A959C6-539D-5742-A722-C2CF92167F43}" srcOrd="0" destOrd="2" presId="urn:microsoft.com/office/officeart/2005/8/layout/matrix3"/>
    <dgm:cxn modelId="{94347547-9BA7-46B8-8293-02532F97900E}" type="presOf" srcId="{4A971ECE-175F-498C-8EC5-A7EE50FD3E0A}" destId="{211D2960-1D8E-AB44-AAB1-0FBFF9100CD1}" srcOrd="0" destOrd="4" presId="urn:microsoft.com/office/officeart/2005/8/layout/matrix3"/>
    <dgm:cxn modelId="{116F9D4C-9FD3-4E81-A076-1725E07617CE}" srcId="{86837BD1-36F1-3E47-9052-9EDEA397FD80}" destId="{8B99592F-0835-48FE-9494-E84D9F7FB592}" srcOrd="1" destOrd="0" parTransId="{7C1F1E47-2599-4CDE-8743-A9F5CCBF882A}" sibTransId="{5FF0E603-2F68-4640-8E31-FE70808A0514}"/>
    <dgm:cxn modelId="{69BC935F-E4BC-45A2-95BF-61F5AE652A84}" srcId="{86837BD1-36F1-3E47-9052-9EDEA397FD80}" destId="{9EAA541B-7E48-4393-A6B1-AFBA970715B9}" srcOrd="2" destOrd="0" parTransId="{3C96B571-FB4B-431C-A816-A18DCB2EFE7F}" sibTransId="{AF7AFA9C-F9CD-493D-8B06-3D6E2B3D798E}"/>
    <dgm:cxn modelId="{6E04E964-AC73-43C3-85A5-29838B580E1D}" srcId="{E8A1CC62-8942-D245-A2BF-130FE82FF07D}" destId="{C5A09138-36DD-4B9E-A2A4-90C27E600212}" srcOrd="2" destOrd="0" parTransId="{2B082304-B3C3-42BC-991C-28984CB4EAED}" sibTransId="{A5BC6C63-9504-4B2D-9789-F80852589169}"/>
    <dgm:cxn modelId="{BCA3476A-F0F4-45B4-B297-8D3B9ECCF90C}" srcId="{8D1EDD38-14EA-9348-93A0-A0755612C81B}" destId="{FC5B0544-9BF6-4F34-923E-A45F145A140D}" srcOrd="2" destOrd="0" parTransId="{FDD1B675-0F25-4D25-8F82-7E883F9B2DE3}" sibTransId="{46DC6E83-245A-4706-92DC-8154C2961350}"/>
    <dgm:cxn modelId="{7CF52A6D-8EBA-8541-B2A2-3A67B76AB7A0}" srcId="{E7DE080D-6523-4C44-9336-B6046D224269}" destId="{86837BD1-36F1-3E47-9052-9EDEA397FD80}" srcOrd="3" destOrd="0" parTransId="{2490B39A-AA21-EB45-87AE-5C793D79C3B4}" sibTransId="{9F984C02-6A86-334C-8EA1-3049C2FF5ED3}"/>
    <dgm:cxn modelId="{4A2CFA80-4557-4A7D-B372-E5CBE5540D18}" type="presOf" srcId="{8D1EDD38-14EA-9348-93A0-A0755612C81B}" destId="{E1A959C6-539D-5742-A722-C2CF92167F43}" srcOrd="0" destOrd="0" presId="urn:microsoft.com/office/officeart/2005/8/layout/matrix3"/>
    <dgm:cxn modelId="{FB776A81-3132-43EC-8741-559FDEBD9A5B}" srcId="{8D1EDD38-14EA-9348-93A0-A0755612C81B}" destId="{B0AD6594-5383-467E-84AB-B660A9C514AE}" srcOrd="1" destOrd="0" parTransId="{D796E499-451A-445F-8DCE-537783508DC2}" sibTransId="{9230FA07-6354-4089-9CDA-623C20D7E6A5}"/>
    <dgm:cxn modelId="{AD89888E-A768-4ED0-AF33-1F09128E79CE}" type="presOf" srcId="{FA113190-A46D-4611-BB6A-D4A183D936ED}" destId="{211D2960-1D8E-AB44-AAB1-0FBFF9100CD1}" srcOrd="0" destOrd="2" presId="urn:microsoft.com/office/officeart/2005/8/layout/matrix3"/>
    <dgm:cxn modelId="{A40BC0A1-7DAF-44D6-AA0A-6282D7E6E72E}" srcId="{E8A1CC62-8942-D245-A2BF-130FE82FF07D}" destId="{FA113190-A46D-4611-BB6A-D4A183D936ED}" srcOrd="1" destOrd="0" parTransId="{A34EF4E1-F481-45BD-A058-C90B6B606AC8}" sibTransId="{E797B627-DE16-4023-BD9D-FB5F723578A5}"/>
    <dgm:cxn modelId="{FD02BEA2-9DCD-444B-BDFC-67F0760CD556}" type="presOf" srcId="{1F001CA9-F525-C243-8361-8744FC8D1A6F}" destId="{1A48221C-0892-3646-B9D2-C1155CD6557A}" srcOrd="0" destOrd="1" presId="urn:microsoft.com/office/officeart/2005/8/layout/matrix3"/>
    <dgm:cxn modelId="{978D25A6-D44C-4633-83D5-9E070648396A}" type="presOf" srcId="{471420EB-DB06-3843-B41C-082D1410E616}" destId="{211D2960-1D8E-AB44-AAB1-0FBFF9100CD1}" srcOrd="0" destOrd="1" presId="urn:microsoft.com/office/officeart/2005/8/layout/matrix3"/>
    <dgm:cxn modelId="{3724D7A8-6682-4B75-950B-66B8AB826BBE}" type="presOf" srcId="{4CE2247A-FC32-404A-AF91-D62C5294F6E8}" destId="{1A48221C-0892-3646-B9D2-C1155CD6557A}" srcOrd="0" destOrd="3" presId="urn:microsoft.com/office/officeart/2005/8/layout/matrix3"/>
    <dgm:cxn modelId="{B27FE0B3-BB01-4E5D-AF08-89243D199F37}" srcId="{E8A1CC62-8942-D245-A2BF-130FE82FF07D}" destId="{4A971ECE-175F-498C-8EC5-A7EE50FD3E0A}" srcOrd="3" destOrd="0" parTransId="{024F228C-E36A-49F4-8FE9-CF0DDA7B3A37}" sibTransId="{3F3F71B8-3F58-493A-994C-56BDAF7BB040}"/>
    <dgm:cxn modelId="{C3474AC4-6D1A-424C-9F62-1D3E376521E4}" type="presOf" srcId="{9EAA541B-7E48-4393-A6B1-AFBA970715B9}" destId="{930E0F7D-72B2-7C40-BBA4-8B9BDA02D573}" srcOrd="0" destOrd="3" presId="urn:microsoft.com/office/officeart/2005/8/layout/matrix3"/>
    <dgm:cxn modelId="{F61B98C6-C443-5F46-B62D-6EF94B5B90E5}" srcId="{8D1EDD38-14EA-9348-93A0-A0755612C81B}" destId="{E74BF9A3-F75A-E64D-87DC-10C7B5E19B1B}" srcOrd="0" destOrd="0" parTransId="{B0301F08-D954-A447-AD67-B7754B2829C2}" sibTransId="{0875B3BD-2B1E-E248-B5DA-3B58A12CCAE7}"/>
    <dgm:cxn modelId="{0DB313C7-DCA1-4C52-BA48-1C6E5F4C3DC5}" type="presOf" srcId="{86837BD1-36F1-3E47-9052-9EDEA397FD80}" destId="{930E0F7D-72B2-7C40-BBA4-8B9BDA02D573}" srcOrd="0" destOrd="0" presId="urn:microsoft.com/office/officeart/2005/8/layout/matrix3"/>
    <dgm:cxn modelId="{796271CC-4C8C-5348-AF52-1054B3F044E4}" srcId="{E7DE080D-6523-4C44-9336-B6046D224269}" destId="{8D1EDD38-14EA-9348-93A0-A0755612C81B}" srcOrd="0" destOrd="0" parTransId="{43B587EA-D1B7-0449-B78F-14AD4E09909F}" sibTransId="{A78286E3-81BB-8F44-A81D-E6DAC9A76C4F}"/>
    <dgm:cxn modelId="{117E3BCD-79C1-4C41-8263-8A2566ADBA97}" srcId="{F90AFBA2-E887-2F44-BFDD-6CFB59FC8A6A}" destId="{EA7E55B3-1E26-48FB-B631-05DDD81C44A8}" srcOrd="1" destOrd="0" parTransId="{AC6BA49F-4604-4E54-804B-6B620C91F562}" sibTransId="{7AD03E31-CFAA-4912-98D2-E474C816F130}"/>
    <dgm:cxn modelId="{7AB2E0CD-42C7-4251-A271-DDF442FC2668}" type="presOf" srcId="{F90AFBA2-E887-2F44-BFDD-6CFB59FC8A6A}" destId="{1A48221C-0892-3646-B9D2-C1155CD6557A}" srcOrd="0" destOrd="0" presId="urn:microsoft.com/office/officeart/2005/8/layout/matrix3"/>
    <dgm:cxn modelId="{17D144CF-C9BF-1446-A24D-A71C3F99ADF7}" srcId="{86837BD1-36F1-3E47-9052-9EDEA397FD80}" destId="{67BE18D3-10BF-9747-9589-7C393AFCEA15}" srcOrd="0" destOrd="0" parTransId="{5C188EA3-E6A1-0A42-A6FD-1279EE7DD2D7}" sibTransId="{7379767E-E667-BA42-8CC2-6000EF3C2A3A}"/>
    <dgm:cxn modelId="{87D528E0-06CE-794B-8AF9-5F1EE01FDC21}" srcId="{E8A1CC62-8942-D245-A2BF-130FE82FF07D}" destId="{471420EB-DB06-3843-B41C-082D1410E616}" srcOrd="0" destOrd="0" parTransId="{85EE8559-63F7-B443-9443-57358F102ECF}" sibTransId="{CAFBB025-4CA0-3645-A5C2-F740C30F1809}"/>
    <dgm:cxn modelId="{6997D1E3-6D7F-4D47-8CE0-286B17BFB6D4}" type="presOf" srcId="{67BE18D3-10BF-9747-9589-7C393AFCEA15}" destId="{930E0F7D-72B2-7C40-BBA4-8B9BDA02D573}" srcOrd="0" destOrd="1" presId="urn:microsoft.com/office/officeart/2005/8/layout/matrix3"/>
    <dgm:cxn modelId="{864032E4-615C-43D2-B515-42018EEB95EC}" type="presOf" srcId="{E74BF9A3-F75A-E64D-87DC-10C7B5E19B1B}" destId="{E1A959C6-539D-5742-A722-C2CF92167F43}" srcOrd="0" destOrd="1" presId="urn:microsoft.com/office/officeart/2005/8/layout/matrix3"/>
    <dgm:cxn modelId="{EC5B39E6-F36E-43F7-9856-9BB3D72AE3CA}" type="presOf" srcId="{FC5B0544-9BF6-4F34-923E-A45F145A140D}" destId="{E1A959C6-539D-5742-A722-C2CF92167F43}" srcOrd="0" destOrd="3" presId="urn:microsoft.com/office/officeart/2005/8/layout/matrix3"/>
    <dgm:cxn modelId="{06DF15F8-22FC-3C4D-857A-8E9F33E7C608}" srcId="{E7DE080D-6523-4C44-9336-B6046D224269}" destId="{F90AFBA2-E887-2F44-BFDD-6CFB59FC8A6A}" srcOrd="1" destOrd="0" parTransId="{FE3D71C5-9380-4F4C-881A-ED913F9FF268}" sibTransId="{7B88622B-F514-B04B-AE5B-C8AD78FFF756}"/>
    <dgm:cxn modelId="{FEC8EB15-99B9-48F5-914E-80663C948754}" type="presParOf" srcId="{A6E5273D-0B35-D24C-956D-7FF7D2928932}" destId="{644CE24E-2725-6646-B773-36261425F50D}" srcOrd="0" destOrd="0" presId="urn:microsoft.com/office/officeart/2005/8/layout/matrix3"/>
    <dgm:cxn modelId="{FD0DE9C3-14B7-471B-B081-E0A929DC0F08}" type="presParOf" srcId="{A6E5273D-0B35-D24C-956D-7FF7D2928932}" destId="{E1A959C6-539D-5742-A722-C2CF92167F43}" srcOrd="1" destOrd="0" presId="urn:microsoft.com/office/officeart/2005/8/layout/matrix3"/>
    <dgm:cxn modelId="{58D37210-96B7-4806-8FE9-2656B15706EB}" type="presParOf" srcId="{A6E5273D-0B35-D24C-956D-7FF7D2928932}" destId="{1A48221C-0892-3646-B9D2-C1155CD6557A}" srcOrd="2" destOrd="0" presId="urn:microsoft.com/office/officeart/2005/8/layout/matrix3"/>
    <dgm:cxn modelId="{C3683CF2-2C5D-41D5-B96F-DD4875E63807}" type="presParOf" srcId="{A6E5273D-0B35-D24C-956D-7FF7D2928932}" destId="{211D2960-1D8E-AB44-AAB1-0FBFF9100CD1}" srcOrd="3" destOrd="0" presId="urn:microsoft.com/office/officeart/2005/8/layout/matrix3"/>
    <dgm:cxn modelId="{76BC5E4E-4756-40A2-A062-F4625C0F11B5}" type="presParOf" srcId="{A6E5273D-0B35-D24C-956D-7FF7D2928932}" destId="{930E0F7D-72B2-7C40-BBA4-8B9BDA02D573}"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DE080D-6523-4C44-9336-B6046D224269}" type="doc">
      <dgm:prSet loTypeId="urn:microsoft.com/office/officeart/2005/8/layout/matrix3" loCatId="" qsTypeId="urn:microsoft.com/office/officeart/2005/8/quickstyle/simple1" qsCatId="simple" csTypeId="urn:microsoft.com/office/officeart/2005/8/colors/colorful2" csCatId="colorful" phldr="1"/>
      <dgm:spPr/>
      <dgm:t>
        <a:bodyPr/>
        <a:lstStyle/>
        <a:p>
          <a:endParaRPr lang="es-ES"/>
        </a:p>
      </dgm:t>
    </dgm:pt>
    <dgm:pt modelId="{8D1EDD38-14EA-9348-93A0-A0755612C81B}">
      <dgm:prSet phldrT="[Texto]" custT="1"/>
      <dgm:spPr/>
      <dgm:t>
        <a:bodyPr/>
        <a:lstStyle/>
        <a:p>
          <a:r>
            <a:rPr lang="en-GB" sz="2400" noProof="0" dirty="0"/>
            <a:t>STRENGTHS</a:t>
          </a:r>
          <a:r>
            <a:rPr lang="en-GB" sz="1800" noProof="0" dirty="0"/>
            <a:t> </a:t>
          </a:r>
        </a:p>
      </dgm:t>
    </dgm:pt>
    <dgm:pt modelId="{43B587EA-D1B7-0449-B78F-14AD4E09909F}" type="parTrans" cxnId="{796271CC-4C8C-5348-AF52-1054B3F044E4}">
      <dgm:prSet/>
      <dgm:spPr/>
      <dgm:t>
        <a:bodyPr/>
        <a:lstStyle/>
        <a:p>
          <a:endParaRPr lang="es-ES"/>
        </a:p>
      </dgm:t>
    </dgm:pt>
    <dgm:pt modelId="{A78286E3-81BB-8F44-A81D-E6DAC9A76C4F}" type="sibTrans" cxnId="{796271CC-4C8C-5348-AF52-1054B3F044E4}">
      <dgm:prSet/>
      <dgm:spPr/>
      <dgm:t>
        <a:bodyPr/>
        <a:lstStyle/>
        <a:p>
          <a:endParaRPr lang="es-ES"/>
        </a:p>
      </dgm:t>
    </dgm:pt>
    <dgm:pt modelId="{F90AFBA2-E887-2F44-BFDD-6CFB59FC8A6A}">
      <dgm:prSet phldrT="[Texto]" custT="1"/>
      <dgm:spPr/>
      <dgm:t>
        <a:bodyPr spcFirstLastPara="0" vert="horz" wrap="square" lIns="60960" tIns="60960" rIns="60960" bIns="60960" numCol="1" spcCol="1270" anchor="t" anchorCtr="0"/>
        <a:lstStyle/>
        <a:p>
          <a:pPr marL="0" lvl="0" indent="0" algn="l" defTabSz="711200">
            <a:lnSpc>
              <a:spcPct val="90000"/>
            </a:lnSpc>
            <a:spcBef>
              <a:spcPct val="0"/>
            </a:spcBef>
            <a:spcAft>
              <a:spcPct val="35000"/>
            </a:spcAft>
            <a:buNone/>
          </a:pPr>
          <a:r>
            <a:rPr lang="en-GB" sz="2400" kern="1200" noProof="0" dirty="0">
              <a:latin typeface="Calibri"/>
              <a:ea typeface="+mn-ea"/>
              <a:cs typeface="+mn-cs"/>
            </a:rPr>
            <a:t>WEAKNESSES</a:t>
          </a:r>
        </a:p>
      </dgm:t>
    </dgm:pt>
    <dgm:pt modelId="{FE3D71C5-9380-4F4C-881A-ED913F9FF268}" type="parTrans" cxnId="{06DF15F8-22FC-3C4D-857A-8E9F33E7C608}">
      <dgm:prSet/>
      <dgm:spPr/>
      <dgm:t>
        <a:bodyPr/>
        <a:lstStyle/>
        <a:p>
          <a:endParaRPr lang="es-ES"/>
        </a:p>
      </dgm:t>
    </dgm:pt>
    <dgm:pt modelId="{7B88622B-F514-B04B-AE5B-C8AD78FFF756}" type="sibTrans" cxnId="{06DF15F8-22FC-3C4D-857A-8E9F33E7C608}">
      <dgm:prSet/>
      <dgm:spPr/>
      <dgm:t>
        <a:bodyPr/>
        <a:lstStyle/>
        <a:p>
          <a:endParaRPr lang="es-ES"/>
        </a:p>
      </dgm:t>
    </dgm:pt>
    <dgm:pt modelId="{1F001CA9-F525-C243-8361-8744FC8D1A6F}">
      <dgm:prSet phldrT="[Texto]" custT="1"/>
      <dgm:spPr/>
      <dgm:t>
        <a:bodyPr spcFirstLastPara="0" vert="horz" wrap="square" lIns="60960" tIns="60960" rIns="60960" bIns="60960" numCol="1" spcCol="1270" anchor="t" anchorCtr="0"/>
        <a:lstStyle/>
        <a:p>
          <a:pPr marL="0" lvl="0" indent="0" algn="l" defTabSz="711200">
            <a:lnSpc>
              <a:spcPct val="90000"/>
            </a:lnSpc>
            <a:spcBef>
              <a:spcPct val="0"/>
            </a:spcBef>
            <a:spcAft>
              <a:spcPct val="35000"/>
            </a:spcAft>
            <a:buNone/>
          </a:pPr>
          <a:r>
            <a:rPr lang="en-GB" sz="1800" kern="1200" noProof="0" dirty="0">
              <a:latin typeface="Calibri"/>
              <a:ea typeface="+mn-ea"/>
              <a:cs typeface="+mn-cs"/>
            </a:rPr>
            <a:t> Permanent crops: no irrigation used</a:t>
          </a:r>
        </a:p>
      </dgm:t>
    </dgm:pt>
    <dgm:pt modelId="{B20A33AC-4F0E-F74D-A2DE-47C64EDBCF03}" type="parTrans" cxnId="{B2B18F3D-A2F2-8340-AD81-59BB488D723A}">
      <dgm:prSet/>
      <dgm:spPr/>
      <dgm:t>
        <a:bodyPr/>
        <a:lstStyle/>
        <a:p>
          <a:endParaRPr lang="es-ES"/>
        </a:p>
      </dgm:t>
    </dgm:pt>
    <dgm:pt modelId="{AE949E73-952F-0347-8D00-C0FEAADE7DB0}" type="sibTrans" cxnId="{B2B18F3D-A2F2-8340-AD81-59BB488D723A}">
      <dgm:prSet/>
      <dgm:spPr/>
      <dgm:t>
        <a:bodyPr/>
        <a:lstStyle/>
        <a:p>
          <a:endParaRPr lang="es-ES"/>
        </a:p>
      </dgm:t>
    </dgm:pt>
    <dgm:pt modelId="{E8A1CC62-8942-D245-A2BF-130FE82FF07D}">
      <dgm:prSet phldrT="[Texto]" custT="1"/>
      <dgm:spPr/>
      <dgm:t>
        <a:bodyPr/>
        <a:lstStyle/>
        <a:p>
          <a:r>
            <a:rPr lang="en-GB" sz="2400" noProof="0" dirty="0"/>
            <a:t>OPPORTUNITIES</a:t>
          </a:r>
        </a:p>
      </dgm:t>
    </dgm:pt>
    <dgm:pt modelId="{DE4DEB5C-0640-D146-8F05-47EC0732CFB0}" type="parTrans" cxnId="{48FCB123-2CAF-F445-BB45-5FDF45C277C9}">
      <dgm:prSet/>
      <dgm:spPr/>
      <dgm:t>
        <a:bodyPr/>
        <a:lstStyle/>
        <a:p>
          <a:endParaRPr lang="es-ES"/>
        </a:p>
      </dgm:t>
    </dgm:pt>
    <dgm:pt modelId="{325F8455-2BF5-244F-BED0-C981020E24AA}" type="sibTrans" cxnId="{48FCB123-2CAF-F445-BB45-5FDF45C277C9}">
      <dgm:prSet/>
      <dgm:spPr/>
      <dgm:t>
        <a:bodyPr/>
        <a:lstStyle/>
        <a:p>
          <a:endParaRPr lang="es-ES"/>
        </a:p>
      </dgm:t>
    </dgm:pt>
    <dgm:pt modelId="{471420EB-DB06-3843-B41C-082D1410E616}">
      <dgm:prSet phldrT="[Texto]" custT="1"/>
      <dgm:spPr/>
      <dgm:t>
        <a:bodyPr/>
        <a:lstStyle/>
        <a:p>
          <a:r>
            <a:rPr lang="en-GB" sz="1800" noProof="0" dirty="0"/>
            <a:t>Permanent crops: irrigation systems</a:t>
          </a:r>
        </a:p>
      </dgm:t>
    </dgm:pt>
    <dgm:pt modelId="{85EE8559-63F7-B443-9443-57358F102ECF}" type="parTrans" cxnId="{87D528E0-06CE-794B-8AF9-5F1EE01FDC21}">
      <dgm:prSet/>
      <dgm:spPr/>
      <dgm:t>
        <a:bodyPr/>
        <a:lstStyle/>
        <a:p>
          <a:endParaRPr lang="es-ES"/>
        </a:p>
      </dgm:t>
    </dgm:pt>
    <dgm:pt modelId="{CAFBB025-4CA0-3645-A5C2-F740C30F1809}" type="sibTrans" cxnId="{87D528E0-06CE-794B-8AF9-5F1EE01FDC21}">
      <dgm:prSet/>
      <dgm:spPr/>
      <dgm:t>
        <a:bodyPr/>
        <a:lstStyle/>
        <a:p>
          <a:endParaRPr lang="es-ES"/>
        </a:p>
      </dgm:t>
    </dgm:pt>
    <dgm:pt modelId="{86837BD1-36F1-3E47-9052-9EDEA397FD80}">
      <dgm:prSet phldrT="[Texto]" custT="1"/>
      <dgm:spPr/>
      <dgm:t>
        <a:bodyPr/>
        <a:lstStyle/>
        <a:p>
          <a:r>
            <a:rPr lang="en-GB" sz="2400" noProof="0" dirty="0"/>
            <a:t>THREATS</a:t>
          </a:r>
        </a:p>
      </dgm:t>
    </dgm:pt>
    <dgm:pt modelId="{2490B39A-AA21-EB45-87AE-5C793D79C3B4}" type="parTrans" cxnId="{7CF52A6D-8EBA-8541-B2A2-3A67B76AB7A0}">
      <dgm:prSet/>
      <dgm:spPr/>
      <dgm:t>
        <a:bodyPr/>
        <a:lstStyle/>
        <a:p>
          <a:endParaRPr lang="es-ES"/>
        </a:p>
      </dgm:t>
    </dgm:pt>
    <dgm:pt modelId="{9F984C02-6A86-334C-8EA1-3049C2FF5ED3}" type="sibTrans" cxnId="{7CF52A6D-8EBA-8541-B2A2-3A67B76AB7A0}">
      <dgm:prSet/>
      <dgm:spPr/>
      <dgm:t>
        <a:bodyPr/>
        <a:lstStyle/>
        <a:p>
          <a:endParaRPr lang="es-ES"/>
        </a:p>
      </dgm:t>
    </dgm:pt>
    <dgm:pt modelId="{67BE18D3-10BF-9747-9589-7C393AFCEA15}">
      <dgm:prSet phldrT="[Texto]" custT="1"/>
      <dgm:spPr/>
      <dgm:t>
        <a:bodyPr/>
        <a:lstStyle/>
        <a:p>
          <a:r>
            <a:rPr lang="en-US" sz="1800" noProof="0" dirty="0"/>
            <a:t>Permanent crops: more climatic extremes expected</a:t>
          </a:r>
          <a:endParaRPr lang="en-GB" sz="1800" noProof="0" dirty="0"/>
        </a:p>
      </dgm:t>
    </dgm:pt>
    <dgm:pt modelId="{5C188EA3-E6A1-0A42-A6FD-1279EE7DD2D7}" type="parTrans" cxnId="{17D144CF-C9BF-1446-A24D-A71C3F99ADF7}">
      <dgm:prSet/>
      <dgm:spPr/>
      <dgm:t>
        <a:bodyPr/>
        <a:lstStyle/>
        <a:p>
          <a:endParaRPr lang="es-ES"/>
        </a:p>
      </dgm:t>
    </dgm:pt>
    <dgm:pt modelId="{7379767E-E667-BA42-8CC2-6000EF3C2A3A}" type="sibTrans" cxnId="{17D144CF-C9BF-1446-A24D-A71C3F99ADF7}">
      <dgm:prSet/>
      <dgm:spPr/>
      <dgm:t>
        <a:bodyPr/>
        <a:lstStyle/>
        <a:p>
          <a:endParaRPr lang="es-ES"/>
        </a:p>
      </dgm:t>
    </dgm:pt>
    <dgm:pt modelId="{372BF3C0-D302-4C22-A1AE-6A6439FC9860}">
      <dgm:prSet phldrT="[Texto]" custT="1"/>
      <dgm:spPr/>
      <dgm:t>
        <a:bodyPr/>
        <a:lstStyle/>
        <a:p>
          <a:r>
            <a:rPr lang="et-EE" sz="1800" noProof="0" dirty="0" err="1"/>
            <a:t>Arable</a:t>
          </a:r>
          <a:r>
            <a:rPr lang="et-EE" sz="1800" noProof="0" dirty="0"/>
            <a:t> c</a:t>
          </a:r>
          <a:r>
            <a:rPr lang="en-GB" sz="1800" noProof="0" dirty="0" err="1"/>
            <a:t>rops</a:t>
          </a:r>
          <a:r>
            <a:rPr lang="en-GB" sz="1800" noProof="0" dirty="0"/>
            <a:t>: range of varieties grown, </a:t>
          </a:r>
          <a:r>
            <a:rPr lang="en-GB" sz="1800" noProof="0" dirty="0" err="1"/>
            <a:t>agrotechnological</a:t>
          </a:r>
          <a:r>
            <a:rPr lang="en-GB" sz="1800" noProof="0" dirty="0"/>
            <a:t> flexibility</a:t>
          </a:r>
        </a:p>
      </dgm:t>
    </dgm:pt>
    <dgm:pt modelId="{82651CE7-99E3-4D1E-8C1A-432353ED2C16}" type="parTrans" cxnId="{37452DC6-D7A7-4472-8A5A-BD8EBF6D6FA1}">
      <dgm:prSet/>
      <dgm:spPr/>
      <dgm:t>
        <a:bodyPr/>
        <a:lstStyle/>
        <a:p>
          <a:endParaRPr lang="et-EE"/>
        </a:p>
      </dgm:t>
    </dgm:pt>
    <dgm:pt modelId="{D13C0A4D-0228-487A-9906-0D89D1862202}" type="sibTrans" cxnId="{37452DC6-D7A7-4472-8A5A-BD8EBF6D6FA1}">
      <dgm:prSet/>
      <dgm:spPr/>
      <dgm:t>
        <a:bodyPr/>
        <a:lstStyle/>
        <a:p>
          <a:endParaRPr lang="et-EE"/>
        </a:p>
      </dgm:t>
    </dgm:pt>
    <dgm:pt modelId="{658B54AC-15E8-4E05-B315-E11F780F7ADD}">
      <dgm:prSet phldrT="[Texto]" custT="1"/>
      <dgm:spPr/>
      <dgm:t>
        <a:bodyPr/>
        <a:lstStyle/>
        <a:p>
          <a:r>
            <a:rPr lang="en-GB" sz="1800" noProof="0" dirty="0"/>
            <a:t>Animals: high fodder autonomy</a:t>
          </a:r>
        </a:p>
      </dgm:t>
    </dgm:pt>
    <dgm:pt modelId="{5B48D722-07F3-41AF-ACE6-C0D9CEC78C96}" type="parTrans" cxnId="{AEBEA769-AC4C-4C62-B3EE-A51E960DB6DE}">
      <dgm:prSet/>
      <dgm:spPr/>
      <dgm:t>
        <a:bodyPr/>
        <a:lstStyle/>
        <a:p>
          <a:endParaRPr lang="et-EE"/>
        </a:p>
      </dgm:t>
    </dgm:pt>
    <dgm:pt modelId="{3FF39839-5976-41A6-94FB-4F12410CCA4E}" type="sibTrans" cxnId="{AEBEA769-AC4C-4C62-B3EE-A51E960DB6DE}">
      <dgm:prSet/>
      <dgm:spPr/>
      <dgm:t>
        <a:bodyPr/>
        <a:lstStyle/>
        <a:p>
          <a:endParaRPr lang="et-EE"/>
        </a:p>
      </dgm:t>
    </dgm:pt>
    <dgm:pt modelId="{E74BF9A3-F75A-E64D-87DC-10C7B5E19B1B}">
      <dgm:prSet phldrT="[Texto]" custT="1"/>
      <dgm:spPr/>
      <dgm:t>
        <a:bodyPr/>
        <a:lstStyle/>
        <a:p>
          <a:r>
            <a:rPr lang="en-GB" sz="1800" noProof="0" dirty="0"/>
            <a:t>Permanent crops: high crop diversity and </a:t>
          </a:r>
          <a:r>
            <a:rPr lang="et-EE" sz="1800" noProof="0" dirty="0" err="1"/>
            <a:t>suitable</a:t>
          </a:r>
          <a:r>
            <a:rPr lang="en-GB" sz="1800" noProof="0" dirty="0"/>
            <a:t> soils</a:t>
          </a:r>
        </a:p>
      </dgm:t>
    </dgm:pt>
    <dgm:pt modelId="{0875B3BD-2B1E-E248-B5DA-3B58A12CCAE7}" type="sibTrans" cxnId="{F61B98C6-C443-5F46-B62D-6EF94B5B90E5}">
      <dgm:prSet/>
      <dgm:spPr/>
      <dgm:t>
        <a:bodyPr/>
        <a:lstStyle/>
        <a:p>
          <a:endParaRPr lang="es-ES"/>
        </a:p>
      </dgm:t>
    </dgm:pt>
    <dgm:pt modelId="{B0301F08-D954-A447-AD67-B7754B2829C2}" type="parTrans" cxnId="{F61B98C6-C443-5F46-B62D-6EF94B5B90E5}">
      <dgm:prSet/>
      <dgm:spPr/>
      <dgm:t>
        <a:bodyPr/>
        <a:lstStyle/>
        <a:p>
          <a:endParaRPr lang="es-ES"/>
        </a:p>
      </dgm:t>
    </dgm:pt>
    <dgm:pt modelId="{52128B10-A08E-403A-8C55-7D79826BF6A2}">
      <dgm:prSet phldrT="[Texto]" custT="1"/>
      <dgm:spPr/>
      <dgm:t>
        <a:bodyPr/>
        <a:lstStyle/>
        <a:p>
          <a:r>
            <a:rPr lang="et-EE" sz="1800" kern="1200" noProof="0" dirty="0" err="1">
              <a:latin typeface="Calibri"/>
              <a:ea typeface="+mn-ea"/>
              <a:cs typeface="+mn-cs"/>
            </a:rPr>
            <a:t>Arable</a:t>
          </a:r>
          <a:r>
            <a:rPr lang="et-EE" sz="1800" kern="1200" noProof="0" dirty="0">
              <a:latin typeface="Calibri"/>
              <a:ea typeface="+mn-ea"/>
              <a:cs typeface="+mn-cs"/>
            </a:rPr>
            <a:t> c</a:t>
          </a:r>
          <a:r>
            <a:rPr lang="en-GB" sz="1800" kern="1200" noProof="0" dirty="0" err="1">
              <a:latin typeface="Calibri"/>
              <a:ea typeface="+mn-ea"/>
              <a:cs typeface="+mn-cs"/>
            </a:rPr>
            <a:t>rops</a:t>
          </a:r>
          <a:r>
            <a:rPr lang="en-GB" sz="1800" kern="1200" noProof="0" dirty="0">
              <a:latin typeface="Calibri"/>
              <a:ea typeface="+mn-ea"/>
              <a:cs typeface="+mn-cs"/>
            </a:rPr>
            <a:t>: availability of suitable fallow fields</a:t>
          </a:r>
        </a:p>
      </dgm:t>
    </dgm:pt>
    <dgm:pt modelId="{628B0FB2-2189-48F3-A9AD-1B574AFD0ADB}" type="parTrans" cxnId="{544FB89A-C048-4341-B6C5-9A3399EE1E4E}">
      <dgm:prSet/>
      <dgm:spPr/>
      <dgm:t>
        <a:bodyPr/>
        <a:lstStyle/>
        <a:p>
          <a:endParaRPr lang="et-EE"/>
        </a:p>
      </dgm:t>
    </dgm:pt>
    <dgm:pt modelId="{BED2CF19-4A2A-4F8B-9015-5CA1AAB9C78B}" type="sibTrans" cxnId="{544FB89A-C048-4341-B6C5-9A3399EE1E4E}">
      <dgm:prSet/>
      <dgm:spPr/>
      <dgm:t>
        <a:bodyPr/>
        <a:lstStyle/>
        <a:p>
          <a:endParaRPr lang="et-EE"/>
        </a:p>
      </dgm:t>
    </dgm:pt>
    <dgm:pt modelId="{2B15929B-90A7-4ADF-8DE7-A07B05506A99}">
      <dgm:prSet phldrT="[Texto]" custT="1"/>
      <dgm:spPr/>
      <dgm:t>
        <a:bodyPr/>
        <a:lstStyle/>
        <a:p>
          <a:r>
            <a:rPr lang="en-GB" sz="1800" kern="1200" noProof="0" dirty="0">
              <a:latin typeface="Calibri"/>
              <a:ea typeface="+mn-ea"/>
              <a:cs typeface="+mn-cs"/>
            </a:rPr>
            <a:t>Animals: poor soil drainage</a:t>
          </a:r>
        </a:p>
      </dgm:t>
    </dgm:pt>
    <dgm:pt modelId="{96B58B2D-2B92-49B2-81CA-0B971F5A3BFF}" type="parTrans" cxnId="{203A69A6-0121-4BD1-8F9C-248BB3A9D822}">
      <dgm:prSet/>
      <dgm:spPr/>
      <dgm:t>
        <a:bodyPr/>
        <a:lstStyle/>
        <a:p>
          <a:endParaRPr lang="et-EE"/>
        </a:p>
      </dgm:t>
    </dgm:pt>
    <dgm:pt modelId="{0450E2E1-BD85-4573-8B76-F95376D81412}" type="sibTrans" cxnId="{203A69A6-0121-4BD1-8F9C-248BB3A9D822}">
      <dgm:prSet/>
      <dgm:spPr/>
      <dgm:t>
        <a:bodyPr/>
        <a:lstStyle/>
        <a:p>
          <a:endParaRPr lang="et-EE"/>
        </a:p>
      </dgm:t>
    </dgm:pt>
    <dgm:pt modelId="{A341E2A7-6E63-44DB-96D0-6F462458037D}">
      <dgm:prSet phldrT="[Texto]" custT="1"/>
      <dgm:spPr/>
      <dgm:t>
        <a:bodyPr/>
        <a:lstStyle/>
        <a:p>
          <a:r>
            <a:rPr lang="et-EE" sz="1800" noProof="0" dirty="0" err="1"/>
            <a:t>Arable</a:t>
          </a:r>
          <a:r>
            <a:rPr lang="et-EE" sz="1800" noProof="0" dirty="0"/>
            <a:t> c</a:t>
          </a:r>
          <a:r>
            <a:rPr lang="en-GB" sz="1800" noProof="0" dirty="0" err="1"/>
            <a:t>rops</a:t>
          </a:r>
          <a:r>
            <a:rPr lang="en-GB" sz="1800" noProof="0" dirty="0"/>
            <a:t>: cultivation of green manure and intercrops to improve soil quality and improve the availability of fallow. </a:t>
          </a:r>
        </a:p>
      </dgm:t>
    </dgm:pt>
    <dgm:pt modelId="{34007AD5-FF27-4F56-A059-4937D086D855}" type="parTrans" cxnId="{FF210EF1-3D61-4046-85BB-B83BBA33879B}">
      <dgm:prSet/>
      <dgm:spPr/>
      <dgm:t>
        <a:bodyPr/>
        <a:lstStyle/>
        <a:p>
          <a:endParaRPr lang="et-EE"/>
        </a:p>
      </dgm:t>
    </dgm:pt>
    <dgm:pt modelId="{F7B7FC8A-73BA-4CCA-B161-814A7A8F3D03}" type="sibTrans" cxnId="{FF210EF1-3D61-4046-85BB-B83BBA33879B}">
      <dgm:prSet/>
      <dgm:spPr/>
      <dgm:t>
        <a:bodyPr/>
        <a:lstStyle/>
        <a:p>
          <a:endParaRPr lang="et-EE"/>
        </a:p>
      </dgm:t>
    </dgm:pt>
    <dgm:pt modelId="{4F1AF3EF-1FD9-4A16-82F5-3E7CE805B7E2}">
      <dgm:prSet phldrT="[Texto]" custT="1"/>
      <dgm:spPr/>
      <dgm:t>
        <a:bodyPr/>
        <a:lstStyle/>
        <a:p>
          <a:r>
            <a:rPr lang="en-GB" sz="1800" noProof="0" dirty="0"/>
            <a:t>Animals: improve soil drainage system</a:t>
          </a:r>
        </a:p>
      </dgm:t>
    </dgm:pt>
    <dgm:pt modelId="{C15634C7-4E06-4D8F-A881-BE88472E054C}" type="parTrans" cxnId="{C54CAF26-ED9A-4448-B963-D129A88139B9}">
      <dgm:prSet/>
      <dgm:spPr/>
      <dgm:t>
        <a:bodyPr/>
        <a:lstStyle/>
        <a:p>
          <a:endParaRPr lang="et-EE"/>
        </a:p>
      </dgm:t>
    </dgm:pt>
    <dgm:pt modelId="{B25E86EF-2EC2-4581-B311-D88EFCF7BBC7}" type="sibTrans" cxnId="{C54CAF26-ED9A-4448-B963-D129A88139B9}">
      <dgm:prSet/>
      <dgm:spPr/>
      <dgm:t>
        <a:bodyPr/>
        <a:lstStyle/>
        <a:p>
          <a:endParaRPr lang="et-EE"/>
        </a:p>
      </dgm:t>
    </dgm:pt>
    <dgm:pt modelId="{09276F64-10CF-4983-A6C1-1233D968E4D8}">
      <dgm:prSet phldrT="[Texto]" custT="1"/>
      <dgm:spPr/>
      <dgm:t>
        <a:bodyPr/>
        <a:lstStyle/>
        <a:p>
          <a:r>
            <a:rPr lang="et-EE" sz="1800" noProof="0" dirty="0" err="1"/>
            <a:t>Arable</a:t>
          </a:r>
          <a:r>
            <a:rPr lang="et-EE" sz="1800" noProof="0" dirty="0"/>
            <a:t> c</a:t>
          </a:r>
          <a:r>
            <a:rPr lang="en-US" sz="1800" noProof="0" dirty="0" err="1"/>
            <a:t>rops</a:t>
          </a:r>
          <a:r>
            <a:rPr lang="en-US" sz="1800" noProof="0" dirty="0"/>
            <a:t>: increasing risk of new pests and diseases with new cultivars</a:t>
          </a:r>
          <a:endParaRPr lang="et-EE" sz="1800" noProof="0" dirty="0"/>
        </a:p>
      </dgm:t>
    </dgm:pt>
    <dgm:pt modelId="{DA202067-1DDC-48C1-A189-4C777AE2BDB7}" type="parTrans" cxnId="{1EE90E51-7329-426D-9304-6BC30FEA3AC4}">
      <dgm:prSet/>
      <dgm:spPr/>
      <dgm:t>
        <a:bodyPr/>
        <a:lstStyle/>
        <a:p>
          <a:endParaRPr lang="et-EE"/>
        </a:p>
      </dgm:t>
    </dgm:pt>
    <dgm:pt modelId="{434B62EF-1369-42B2-9A3A-41C5502DBF8A}" type="sibTrans" cxnId="{1EE90E51-7329-426D-9304-6BC30FEA3AC4}">
      <dgm:prSet/>
      <dgm:spPr/>
      <dgm:t>
        <a:bodyPr/>
        <a:lstStyle/>
        <a:p>
          <a:endParaRPr lang="et-EE"/>
        </a:p>
      </dgm:t>
    </dgm:pt>
    <dgm:pt modelId="{69B07572-B1DD-478C-BB77-BA2A7B8A9A77}">
      <dgm:prSet phldrT="[Texto]" custT="1"/>
      <dgm:spPr/>
      <dgm:t>
        <a:bodyPr/>
        <a:lstStyle/>
        <a:p>
          <a:r>
            <a:rPr lang="en-US" sz="1800" noProof="0" dirty="0"/>
            <a:t>Animals: lower performance due to heat stress, especially outdoor</a:t>
          </a:r>
          <a:r>
            <a:rPr lang="et-EE" sz="1800" noProof="0" dirty="0"/>
            <a:t>s</a:t>
          </a:r>
        </a:p>
      </dgm:t>
    </dgm:pt>
    <dgm:pt modelId="{44C93FD4-6173-4123-B688-FAF88D65D47F}" type="sibTrans" cxnId="{8ED1C83B-58B1-454F-B647-3A9A54499563}">
      <dgm:prSet/>
      <dgm:spPr/>
      <dgm:t>
        <a:bodyPr/>
        <a:lstStyle/>
        <a:p>
          <a:endParaRPr lang="et-EE"/>
        </a:p>
      </dgm:t>
    </dgm:pt>
    <dgm:pt modelId="{37F5C52E-8F46-4C57-8D9C-0FBA7F15DF4C}" type="parTrans" cxnId="{8ED1C83B-58B1-454F-B647-3A9A54499563}">
      <dgm:prSet/>
      <dgm:spPr/>
      <dgm:t>
        <a:bodyPr/>
        <a:lstStyle/>
        <a:p>
          <a:endParaRPr lang="et-EE"/>
        </a:p>
      </dgm:t>
    </dgm:pt>
    <dgm:pt modelId="{A6E5273D-0B35-D24C-956D-7FF7D2928932}" type="pres">
      <dgm:prSet presAssocID="{E7DE080D-6523-4C44-9336-B6046D224269}" presName="matrix" presStyleCnt="0">
        <dgm:presLayoutVars>
          <dgm:chMax val="1"/>
          <dgm:dir/>
          <dgm:resizeHandles val="exact"/>
        </dgm:presLayoutVars>
      </dgm:prSet>
      <dgm:spPr/>
    </dgm:pt>
    <dgm:pt modelId="{644CE24E-2725-6646-B773-36261425F50D}" type="pres">
      <dgm:prSet presAssocID="{E7DE080D-6523-4C44-9336-B6046D224269}" presName="diamond" presStyleLbl="bgShp" presStyleIdx="0" presStyleCnt="1"/>
      <dgm:spPr/>
    </dgm:pt>
    <dgm:pt modelId="{E1A959C6-539D-5742-A722-C2CF92167F43}" type="pres">
      <dgm:prSet presAssocID="{E7DE080D-6523-4C44-9336-B6046D224269}" presName="quad1" presStyleLbl="node1" presStyleIdx="0" presStyleCnt="4" custScaleX="217054" custScaleY="114677" custLinFactNeighborX="-60232" custLinFactNeighborY="-13416">
        <dgm:presLayoutVars>
          <dgm:chMax val="0"/>
          <dgm:chPref val="0"/>
          <dgm:bulletEnabled val="1"/>
        </dgm:presLayoutVars>
      </dgm:prSet>
      <dgm:spPr/>
    </dgm:pt>
    <dgm:pt modelId="{1A48221C-0892-3646-B9D2-C1155CD6557A}" type="pres">
      <dgm:prSet presAssocID="{E7DE080D-6523-4C44-9336-B6046D224269}" presName="quad2" presStyleLbl="node1" presStyleIdx="1" presStyleCnt="4" custScaleX="212583" custScaleY="116897" custLinFactNeighborX="58394" custLinFactNeighborY="-13250">
        <dgm:presLayoutVars>
          <dgm:chMax val="0"/>
          <dgm:chPref val="0"/>
          <dgm:bulletEnabled val="1"/>
        </dgm:presLayoutVars>
      </dgm:prSet>
      <dgm:spPr>
        <a:xfrm>
          <a:off x="4421705" y="338553"/>
          <a:ext cx="3650739" cy="2397354"/>
        </a:xfrm>
        <a:prstGeom prst="roundRect">
          <a:avLst/>
        </a:prstGeom>
      </dgm:spPr>
    </dgm:pt>
    <dgm:pt modelId="{211D2960-1D8E-AB44-AAB1-0FBFF9100CD1}" type="pres">
      <dgm:prSet presAssocID="{E7DE080D-6523-4C44-9336-B6046D224269}" presName="quad3" presStyleLbl="node1" presStyleIdx="2" presStyleCnt="4" custScaleX="214496" custScaleY="124782" custLinFactNeighborX="-60232" custLinFactNeighborY="13500">
        <dgm:presLayoutVars>
          <dgm:chMax val="0"/>
          <dgm:chPref val="0"/>
          <dgm:bulletEnabled val="1"/>
        </dgm:presLayoutVars>
      </dgm:prSet>
      <dgm:spPr/>
    </dgm:pt>
    <dgm:pt modelId="{930E0F7D-72B2-7C40-BBA4-8B9BDA02D573}" type="pres">
      <dgm:prSet presAssocID="{E7DE080D-6523-4C44-9336-B6046D224269}" presName="quad4" presStyleLbl="node1" presStyleIdx="3" presStyleCnt="4" custScaleX="219099" custScaleY="124698" custLinFactNeighborX="61652" custLinFactNeighborY="13458">
        <dgm:presLayoutVars>
          <dgm:chMax val="0"/>
          <dgm:chPref val="0"/>
          <dgm:bulletEnabled val="1"/>
        </dgm:presLayoutVars>
      </dgm:prSet>
      <dgm:spPr/>
    </dgm:pt>
  </dgm:ptLst>
  <dgm:cxnLst>
    <dgm:cxn modelId="{AF1BDE00-E712-445D-AAD6-24648F187223}" type="presOf" srcId="{69B07572-B1DD-478C-BB77-BA2A7B8A9A77}" destId="{930E0F7D-72B2-7C40-BBA4-8B9BDA02D573}" srcOrd="0" destOrd="3" presId="urn:microsoft.com/office/officeart/2005/8/layout/matrix3"/>
    <dgm:cxn modelId="{FCAF7103-AA63-42D0-B90E-2403A17D76DD}" type="presOf" srcId="{86837BD1-36F1-3E47-9052-9EDEA397FD80}" destId="{930E0F7D-72B2-7C40-BBA4-8B9BDA02D573}" srcOrd="0" destOrd="0" presId="urn:microsoft.com/office/officeart/2005/8/layout/matrix3"/>
    <dgm:cxn modelId="{D3AC0E08-C660-4EE1-B501-653E2D8405CD}" type="presOf" srcId="{A341E2A7-6E63-44DB-96D0-6F462458037D}" destId="{211D2960-1D8E-AB44-AAB1-0FBFF9100CD1}" srcOrd="0" destOrd="2" presId="urn:microsoft.com/office/officeart/2005/8/layout/matrix3"/>
    <dgm:cxn modelId="{209F3909-FB70-4891-842D-E73810877A7E}" type="presOf" srcId="{67BE18D3-10BF-9747-9589-7C393AFCEA15}" destId="{930E0F7D-72B2-7C40-BBA4-8B9BDA02D573}" srcOrd="0" destOrd="1" presId="urn:microsoft.com/office/officeart/2005/8/layout/matrix3"/>
    <dgm:cxn modelId="{9B4A4B0B-391A-4C42-9EDA-A1957F657A9D}" type="presOf" srcId="{1F001CA9-F525-C243-8361-8744FC8D1A6F}" destId="{1A48221C-0892-3646-B9D2-C1155CD6557A}" srcOrd="0" destOrd="1" presId="urn:microsoft.com/office/officeart/2005/8/layout/matrix3"/>
    <dgm:cxn modelId="{620AAD12-0DB3-4203-AAAA-FF62009500A9}" type="presOf" srcId="{471420EB-DB06-3843-B41C-082D1410E616}" destId="{211D2960-1D8E-AB44-AAB1-0FBFF9100CD1}" srcOrd="0" destOrd="1" presId="urn:microsoft.com/office/officeart/2005/8/layout/matrix3"/>
    <dgm:cxn modelId="{12855A21-D455-4173-BC47-D1F76D12183A}" type="presOf" srcId="{2B15929B-90A7-4ADF-8DE7-A07B05506A99}" destId="{1A48221C-0892-3646-B9D2-C1155CD6557A}" srcOrd="0" destOrd="3" presId="urn:microsoft.com/office/officeart/2005/8/layout/matrix3"/>
    <dgm:cxn modelId="{48FCB123-2CAF-F445-BB45-5FDF45C277C9}" srcId="{E7DE080D-6523-4C44-9336-B6046D224269}" destId="{E8A1CC62-8942-D245-A2BF-130FE82FF07D}" srcOrd="2" destOrd="0" parTransId="{DE4DEB5C-0640-D146-8F05-47EC0732CFB0}" sibTransId="{325F8455-2BF5-244F-BED0-C981020E24AA}"/>
    <dgm:cxn modelId="{C54CAF26-ED9A-4448-B963-D129A88139B9}" srcId="{E8A1CC62-8942-D245-A2BF-130FE82FF07D}" destId="{4F1AF3EF-1FD9-4A16-82F5-3E7CE805B7E2}" srcOrd="2" destOrd="0" parTransId="{C15634C7-4E06-4D8F-A881-BE88472E054C}" sibTransId="{B25E86EF-2EC2-4581-B311-D88EFCF7BBC7}"/>
    <dgm:cxn modelId="{73671327-235C-47E0-9FFD-9BBF782B972D}" type="presOf" srcId="{52128B10-A08E-403A-8C55-7D79826BF6A2}" destId="{1A48221C-0892-3646-B9D2-C1155CD6557A}" srcOrd="0" destOrd="2" presId="urn:microsoft.com/office/officeart/2005/8/layout/matrix3"/>
    <dgm:cxn modelId="{62386828-FC59-40EB-A285-238F569A77F3}" type="presOf" srcId="{09276F64-10CF-4983-A6C1-1233D968E4D8}" destId="{930E0F7D-72B2-7C40-BBA4-8B9BDA02D573}" srcOrd="0" destOrd="2" presId="urn:microsoft.com/office/officeart/2005/8/layout/matrix3"/>
    <dgm:cxn modelId="{8ED1C83B-58B1-454F-B647-3A9A54499563}" srcId="{86837BD1-36F1-3E47-9052-9EDEA397FD80}" destId="{69B07572-B1DD-478C-BB77-BA2A7B8A9A77}" srcOrd="2" destOrd="0" parTransId="{37F5C52E-8F46-4C57-8D9C-0FBA7F15DF4C}" sibTransId="{44C93FD4-6173-4123-B688-FAF88D65D47F}"/>
    <dgm:cxn modelId="{DE39D03B-9AEA-4542-A2A1-5D7900086A0C}" type="presOf" srcId="{4F1AF3EF-1FD9-4A16-82F5-3E7CE805B7E2}" destId="{211D2960-1D8E-AB44-AAB1-0FBFF9100CD1}" srcOrd="0" destOrd="3" presId="urn:microsoft.com/office/officeart/2005/8/layout/matrix3"/>
    <dgm:cxn modelId="{B2B18F3D-A2F2-8340-AD81-59BB488D723A}" srcId="{F90AFBA2-E887-2F44-BFDD-6CFB59FC8A6A}" destId="{1F001CA9-F525-C243-8361-8744FC8D1A6F}" srcOrd="0" destOrd="0" parTransId="{B20A33AC-4F0E-F74D-A2DE-47C64EDBCF03}" sibTransId="{AE949E73-952F-0347-8D00-C0FEAADE7DB0}"/>
    <dgm:cxn modelId="{0614CB45-877D-407E-9EFB-19A7E97A7C4E}" type="presOf" srcId="{E74BF9A3-F75A-E64D-87DC-10C7B5E19B1B}" destId="{E1A959C6-539D-5742-A722-C2CF92167F43}" srcOrd="0" destOrd="1" presId="urn:microsoft.com/office/officeart/2005/8/layout/matrix3"/>
    <dgm:cxn modelId="{1EE90E51-7329-426D-9304-6BC30FEA3AC4}" srcId="{86837BD1-36F1-3E47-9052-9EDEA397FD80}" destId="{09276F64-10CF-4983-A6C1-1233D968E4D8}" srcOrd="1" destOrd="0" parTransId="{DA202067-1DDC-48C1-A189-4C777AE2BDB7}" sibTransId="{434B62EF-1369-42B2-9A3A-41C5502DBF8A}"/>
    <dgm:cxn modelId="{4104FC5F-8CFE-408F-9933-29CBD9384A57}" type="presOf" srcId="{658B54AC-15E8-4E05-B315-E11F780F7ADD}" destId="{E1A959C6-539D-5742-A722-C2CF92167F43}" srcOrd="0" destOrd="3" presId="urn:microsoft.com/office/officeart/2005/8/layout/matrix3"/>
    <dgm:cxn modelId="{AEBEA769-AC4C-4C62-B3EE-A51E960DB6DE}" srcId="{8D1EDD38-14EA-9348-93A0-A0755612C81B}" destId="{658B54AC-15E8-4E05-B315-E11F780F7ADD}" srcOrd="2" destOrd="0" parTransId="{5B48D722-07F3-41AF-ACE6-C0D9CEC78C96}" sibTransId="{3FF39839-5976-41A6-94FB-4F12410CCA4E}"/>
    <dgm:cxn modelId="{7CF52A6D-8EBA-8541-B2A2-3A67B76AB7A0}" srcId="{E7DE080D-6523-4C44-9336-B6046D224269}" destId="{86837BD1-36F1-3E47-9052-9EDEA397FD80}" srcOrd="3" destOrd="0" parTransId="{2490B39A-AA21-EB45-87AE-5C793D79C3B4}" sibTransId="{9F984C02-6A86-334C-8EA1-3049C2FF5ED3}"/>
    <dgm:cxn modelId="{0CA5CD85-1FB7-4810-B3EA-D97352A9CF49}" type="presOf" srcId="{E8A1CC62-8942-D245-A2BF-130FE82FF07D}" destId="{211D2960-1D8E-AB44-AAB1-0FBFF9100CD1}" srcOrd="0" destOrd="0" presId="urn:microsoft.com/office/officeart/2005/8/layout/matrix3"/>
    <dgm:cxn modelId="{544FB89A-C048-4341-B6C5-9A3399EE1E4E}" srcId="{F90AFBA2-E887-2F44-BFDD-6CFB59FC8A6A}" destId="{52128B10-A08E-403A-8C55-7D79826BF6A2}" srcOrd="1" destOrd="0" parTransId="{628B0FB2-2189-48F3-A9AD-1B574AFD0ADB}" sibTransId="{BED2CF19-4A2A-4F8B-9015-5CA1AAB9C78B}"/>
    <dgm:cxn modelId="{8CB6A19B-16A0-4DB5-B037-9A055995776B}" type="presOf" srcId="{F90AFBA2-E887-2F44-BFDD-6CFB59FC8A6A}" destId="{1A48221C-0892-3646-B9D2-C1155CD6557A}" srcOrd="0" destOrd="0" presId="urn:microsoft.com/office/officeart/2005/8/layout/matrix3"/>
    <dgm:cxn modelId="{203A69A6-0121-4BD1-8F9C-248BB3A9D822}" srcId="{F90AFBA2-E887-2F44-BFDD-6CFB59FC8A6A}" destId="{2B15929B-90A7-4ADF-8DE7-A07B05506A99}" srcOrd="2" destOrd="0" parTransId="{96B58B2D-2B92-49B2-81CA-0B971F5A3BFF}" sibTransId="{0450E2E1-BD85-4573-8B76-F95376D81412}"/>
    <dgm:cxn modelId="{A862B6C5-C21E-413E-9725-C88749ADAF34}" type="presOf" srcId="{372BF3C0-D302-4C22-A1AE-6A6439FC9860}" destId="{E1A959C6-539D-5742-A722-C2CF92167F43}" srcOrd="0" destOrd="2" presId="urn:microsoft.com/office/officeart/2005/8/layout/matrix3"/>
    <dgm:cxn modelId="{37452DC6-D7A7-4472-8A5A-BD8EBF6D6FA1}" srcId="{8D1EDD38-14EA-9348-93A0-A0755612C81B}" destId="{372BF3C0-D302-4C22-A1AE-6A6439FC9860}" srcOrd="1" destOrd="0" parTransId="{82651CE7-99E3-4D1E-8C1A-432353ED2C16}" sibTransId="{D13C0A4D-0228-487A-9906-0D89D1862202}"/>
    <dgm:cxn modelId="{F61B98C6-C443-5F46-B62D-6EF94B5B90E5}" srcId="{8D1EDD38-14EA-9348-93A0-A0755612C81B}" destId="{E74BF9A3-F75A-E64D-87DC-10C7B5E19B1B}" srcOrd="0" destOrd="0" parTransId="{B0301F08-D954-A447-AD67-B7754B2829C2}" sibTransId="{0875B3BD-2B1E-E248-B5DA-3B58A12CCAE7}"/>
    <dgm:cxn modelId="{796271CC-4C8C-5348-AF52-1054B3F044E4}" srcId="{E7DE080D-6523-4C44-9336-B6046D224269}" destId="{8D1EDD38-14EA-9348-93A0-A0755612C81B}" srcOrd="0" destOrd="0" parTransId="{43B587EA-D1B7-0449-B78F-14AD4E09909F}" sibTransId="{A78286E3-81BB-8F44-A81D-E6DAC9A76C4F}"/>
    <dgm:cxn modelId="{17D144CF-C9BF-1446-A24D-A71C3F99ADF7}" srcId="{86837BD1-36F1-3E47-9052-9EDEA397FD80}" destId="{67BE18D3-10BF-9747-9589-7C393AFCEA15}" srcOrd="0" destOrd="0" parTransId="{5C188EA3-E6A1-0A42-A6FD-1279EE7DD2D7}" sibTransId="{7379767E-E667-BA42-8CC2-6000EF3C2A3A}"/>
    <dgm:cxn modelId="{EB5835DF-9C7B-4911-8820-51164FF1EA2D}" type="presOf" srcId="{E7DE080D-6523-4C44-9336-B6046D224269}" destId="{A6E5273D-0B35-D24C-956D-7FF7D2928932}" srcOrd="0" destOrd="0" presId="urn:microsoft.com/office/officeart/2005/8/layout/matrix3"/>
    <dgm:cxn modelId="{87D528E0-06CE-794B-8AF9-5F1EE01FDC21}" srcId="{E8A1CC62-8942-D245-A2BF-130FE82FF07D}" destId="{471420EB-DB06-3843-B41C-082D1410E616}" srcOrd="0" destOrd="0" parTransId="{85EE8559-63F7-B443-9443-57358F102ECF}" sibTransId="{CAFBB025-4CA0-3645-A5C2-F740C30F1809}"/>
    <dgm:cxn modelId="{11E0FFEE-782E-4DEE-B04C-9364754E9FB5}" type="presOf" srcId="{8D1EDD38-14EA-9348-93A0-A0755612C81B}" destId="{E1A959C6-539D-5742-A722-C2CF92167F43}" srcOrd="0" destOrd="0" presId="urn:microsoft.com/office/officeart/2005/8/layout/matrix3"/>
    <dgm:cxn modelId="{FF210EF1-3D61-4046-85BB-B83BBA33879B}" srcId="{E8A1CC62-8942-D245-A2BF-130FE82FF07D}" destId="{A341E2A7-6E63-44DB-96D0-6F462458037D}" srcOrd="1" destOrd="0" parTransId="{34007AD5-FF27-4F56-A059-4937D086D855}" sibTransId="{F7B7FC8A-73BA-4CCA-B161-814A7A8F3D03}"/>
    <dgm:cxn modelId="{06DF15F8-22FC-3C4D-857A-8E9F33E7C608}" srcId="{E7DE080D-6523-4C44-9336-B6046D224269}" destId="{F90AFBA2-E887-2F44-BFDD-6CFB59FC8A6A}" srcOrd="1" destOrd="0" parTransId="{FE3D71C5-9380-4F4C-881A-ED913F9FF268}" sibTransId="{7B88622B-F514-B04B-AE5B-C8AD78FFF756}"/>
    <dgm:cxn modelId="{55596A5B-068B-42DA-B0F8-CAC99D903BE3}" type="presParOf" srcId="{A6E5273D-0B35-D24C-956D-7FF7D2928932}" destId="{644CE24E-2725-6646-B773-36261425F50D}" srcOrd="0" destOrd="0" presId="urn:microsoft.com/office/officeart/2005/8/layout/matrix3"/>
    <dgm:cxn modelId="{93B48B83-AB3B-4C4C-873D-4C9C75F9FF64}" type="presParOf" srcId="{A6E5273D-0B35-D24C-956D-7FF7D2928932}" destId="{E1A959C6-539D-5742-A722-C2CF92167F43}" srcOrd="1" destOrd="0" presId="urn:microsoft.com/office/officeart/2005/8/layout/matrix3"/>
    <dgm:cxn modelId="{D2109670-A8B6-4836-A1B4-3B8BDB6194B9}" type="presParOf" srcId="{A6E5273D-0B35-D24C-956D-7FF7D2928932}" destId="{1A48221C-0892-3646-B9D2-C1155CD6557A}" srcOrd="2" destOrd="0" presId="urn:microsoft.com/office/officeart/2005/8/layout/matrix3"/>
    <dgm:cxn modelId="{87B6468D-95F6-49B1-9E58-E81E7F2140A7}" type="presParOf" srcId="{A6E5273D-0B35-D24C-956D-7FF7D2928932}" destId="{211D2960-1D8E-AB44-AAB1-0FBFF9100CD1}" srcOrd="3" destOrd="0" presId="urn:microsoft.com/office/officeart/2005/8/layout/matrix3"/>
    <dgm:cxn modelId="{730B85B3-1CCC-478C-9D6E-D5121493EC0A}" type="presParOf" srcId="{A6E5273D-0B35-D24C-956D-7FF7D2928932}" destId="{930E0F7D-72B2-7C40-BBA4-8B9BDA02D573}"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CE24E-2725-6646-B773-36261425F50D}">
      <dsp:nvSpPr>
        <dsp:cNvPr id="0" name=""/>
        <dsp:cNvSpPr/>
      </dsp:nvSpPr>
      <dsp:spPr>
        <a:xfrm>
          <a:off x="2015650" y="0"/>
          <a:ext cx="5093404" cy="509340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A959C6-539D-5742-A722-C2CF92167F43}">
      <dsp:nvSpPr>
        <dsp:cNvPr id="0" name=""/>
        <dsp:cNvSpPr/>
      </dsp:nvSpPr>
      <dsp:spPr>
        <a:xfrm>
          <a:off x="144017" y="0"/>
          <a:ext cx="4311620" cy="258023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noProof="0" dirty="0"/>
            <a:t>STRENGTHS</a:t>
          </a:r>
          <a:r>
            <a:rPr lang="en-GB" sz="1800" kern="1200" noProof="0" dirty="0"/>
            <a:t> </a:t>
          </a:r>
        </a:p>
        <a:p>
          <a:pPr marL="171450" lvl="1" indent="-171450" algn="l" defTabSz="800100">
            <a:lnSpc>
              <a:spcPct val="90000"/>
            </a:lnSpc>
            <a:spcBef>
              <a:spcPct val="0"/>
            </a:spcBef>
            <a:spcAft>
              <a:spcPct val="15000"/>
            </a:spcAft>
            <a:buChar char="•"/>
          </a:pPr>
          <a:r>
            <a:rPr lang="en-GB" sz="1800" kern="1200" noProof="0" dirty="0"/>
            <a:t>Adaptation options already in place</a:t>
          </a:r>
        </a:p>
        <a:p>
          <a:pPr marL="171450" lvl="1" indent="-171450" algn="l" defTabSz="800100">
            <a:lnSpc>
              <a:spcPct val="90000"/>
            </a:lnSpc>
            <a:spcBef>
              <a:spcPct val="0"/>
            </a:spcBef>
            <a:spcAft>
              <a:spcPct val="15000"/>
            </a:spcAft>
            <a:buChar char="•"/>
          </a:pPr>
          <a:r>
            <a:rPr lang="en-GB" sz="1800" kern="1200" noProof="0" dirty="0"/>
            <a:t>Agricultural insurance</a:t>
          </a:r>
        </a:p>
        <a:p>
          <a:pPr marL="171450" lvl="1" indent="-171450" algn="l" defTabSz="800100">
            <a:lnSpc>
              <a:spcPct val="90000"/>
            </a:lnSpc>
            <a:spcBef>
              <a:spcPct val="0"/>
            </a:spcBef>
            <a:spcAft>
              <a:spcPct val="15000"/>
            </a:spcAft>
            <a:buChar char="•"/>
          </a:pPr>
          <a:r>
            <a:rPr lang="en-GB" sz="1800" kern="1200" noProof="0" dirty="0"/>
            <a:t>Varieties adapted to CC</a:t>
          </a:r>
        </a:p>
        <a:p>
          <a:pPr marL="171450" lvl="1" indent="-171450" algn="l" defTabSz="800100">
            <a:lnSpc>
              <a:spcPct val="90000"/>
            </a:lnSpc>
            <a:spcBef>
              <a:spcPct val="0"/>
            </a:spcBef>
            <a:spcAft>
              <a:spcPct val="15000"/>
            </a:spcAft>
            <a:buChar char="•"/>
          </a:pPr>
          <a:r>
            <a:rPr lang="en-GB" sz="1800" kern="1200" noProof="0" dirty="0"/>
            <a:t>High professionalized crops (</a:t>
          </a:r>
          <a:r>
            <a:rPr lang="en-GB" sz="1800" kern="1200" noProof="0" dirty="0" err="1"/>
            <a:t>horts</a:t>
          </a:r>
          <a:r>
            <a:rPr lang="en-GB" sz="1800" kern="1200" noProof="0" dirty="0"/>
            <a:t>)</a:t>
          </a:r>
        </a:p>
        <a:p>
          <a:pPr marL="171450" lvl="1" indent="-171450" algn="l" defTabSz="800100">
            <a:lnSpc>
              <a:spcPct val="90000"/>
            </a:lnSpc>
            <a:spcBef>
              <a:spcPct val="0"/>
            </a:spcBef>
            <a:spcAft>
              <a:spcPct val="15000"/>
            </a:spcAft>
            <a:buChar char="•"/>
          </a:pPr>
          <a:r>
            <a:rPr lang="en-GB" sz="1800" kern="1200" noProof="0" dirty="0"/>
            <a:t>Diversified crops, extensive agroforestry systems. Agroecology.</a:t>
          </a:r>
        </a:p>
      </dsp:txBody>
      <dsp:txXfrm>
        <a:off x="269973" y="125956"/>
        <a:ext cx="4059708" cy="2328318"/>
      </dsp:txXfrm>
    </dsp:sp>
    <dsp:sp modelId="{1A48221C-0892-3646-B9D2-C1155CD6557A}">
      <dsp:nvSpPr>
        <dsp:cNvPr id="0" name=""/>
        <dsp:cNvSpPr/>
      </dsp:nvSpPr>
      <dsp:spPr>
        <a:xfrm>
          <a:off x="4654297" y="0"/>
          <a:ext cx="4222807" cy="2574469"/>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2400" kern="1200" noProof="0" dirty="0">
              <a:latin typeface="Calibri"/>
              <a:ea typeface="+mn-ea"/>
              <a:cs typeface="+mn-cs"/>
            </a:rPr>
            <a:t>WEAKNESSES</a:t>
          </a:r>
        </a:p>
        <a:p>
          <a:pPr marL="0" lvl="0" indent="0" algn="l" defTabSz="711200">
            <a:lnSpc>
              <a:spcPct val="90000"/>
            </a:lnSpc>
            <a:spcBef>
              <a:spcPct val="0"/>
            </a:spcBef>
            <a:spcAft>
              <a:spcPct val="35000"/>
            </a:spcAft>
            <a:buNone/>
          </a:pPr>
          <a:r>
            <a:rPr lang="en-GB" sz="1800" kern="1200" noProof="0" dirty="0">
              <a:latin typeface="Calibri"/>
              <a:ea typeface="+mn-ea"/>
              <a:cs typeface="+mn-cs"/>
            </a:rPr>
            <a:t>Water: long-term availability? Deficit irrigation necessary</a:t>
          </a:r>
        </a:p>
        <a:p>
          <a:pPr marL="0" lvl="0" indent="0" algn="l" defTabSz="711200">
            <a:lnSpc>
              <a:spcPct val="90000"/>
            </a:lnSpc>
            <a:spcBef>
              <a:spcPct val="0"/>
            </a:spcBef>
            <a:spcAft>
              <a:spcPct val="35000"/>
            </a:spcAft>
            <a:buNone/>
          </a:pPr>
          <a:r>
            <a:rPr lang="en-GB" sz="1800" kern="1200" noProof="0" dirty="0">
              <a:latin typeface="Calibri"/>
              <a:ea typeface="+mn-ea"/>
              <a:cs typeface="+mn-cs"/>
            </a:rPr>
            <a:t>High dependence on Monoculture</a:t>
          </a:r>
        </a:p>
        <a:p>
          <a:pPr marL="0" lvl="0" indent="0" algn="l" defTabSz="711200">
            <a:lnSpc>
              <a:spcPct val="90000"/>
            </a:lnSpc>
            <a:spcBef>
              <a:spcPct val="0"/>
            </a:spcBef>
            <a:spcAft>
              <a:spcPct val="35000"/>
            </a:spcAft>
            <a:buNone/>
          </a:pPr>
          <a:r>
            <a:rPr lang="en-GB" sz="1800" kern="1200" noProof="0" dirty="0">
              <a:latin typeface="Calibri"/>
              <a:ea typeface="+mn-ea"/>
              <a:cs typeface="+mn-cs"/>
            </a:rPr>
            <a:t>Insufficient management of Grasslands </a:t>
          </a:r>
        </a:p>
      </dsp:txBody>
      <dsp:txXfrm>
        <a:off x="4779972" y="125675"/>
        <a:ext cx="3971457" cy="2323119"/>
      </dsp:txXfrm>
    </dsp:sp>
    <dsp:sp modelId="{211D2960-1D8E-AB44-AAB1-0FBFF9100CD1}">
      <dsp:nvSpPr>
        <dsp:cNvPr id="0" name=""/>
        <dsp:cNvSpPr/>
      </dsp:nvSpPr>
      <dsp:spPr>
        <a:xfrm>
          <a:off x="216025" y="2614699"/>
          <a:ext cx="4260807" cy="2478704"/>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noProof="0" dirty="0"/>
            <a:t>OPPORTUNITIES</a:t>
          </a:r>
        </a:p>
        <a:p>
          <a:pPr marL="171450" lvl="1" indent="-171450" algn="l" defTabSz="800100">
            <a:lnSpc>
              <a:spcPct val="90000"/>
            </a:lnSpc>
            <a:spcBef>
              <a:spcPct val="0"/>
            </a:spcBef>
            <a:spcAft>
              <a:spcPct val="15000"/>
            </a:spcAft>
            <a:buChar char="•"/>
          </a:pPr>
          <a:r>
            <a:rPr lang="en-GB" sz="1800" kern="1200" noProof="0" dirty="0"/>
            <a:t>Quality more than quantity</a:t>
          </a:r>
        </a:p>
        <a:p>
          <a:pPr marL="171450" lvl="1" indent="-171450" algn="l" defTabSz="800100">
            <a:lnSpc>
              <a:spcPct val="90000"/>
            </a:lnSpc>
            <a:spcBef>
              <a:spcPct val="0"/>
            </a:spcBef>
            <a:spcAft>
              <a:spcPct val="15000"/>
            </a:spcAft>
            <a:buChar char="•"/>
          </a:pPr>
          <a:r>
            <a:rPr lang="en-GB" sz="1800" kern="1200" noProof="0" dirty="0"/>
            <a:t>Innovative solutions to increase water availability in soils</a:t>
          </a:r>
        </a:p>
        <a:p>
          <a:pPr marL="171450" lvl="1" indent="-171450" algn="l" defTabSz="800100">
            <a:lnSpc>
              <a:spcPct val="90000"/>
            </a:lnSpc>
            <a:spcBef>
              <a:spcPct val="0"/>
            </a:spcBef>
            <a:spcAft>
              <a:spcPct val="15000"/>
            </a:spcAft>
            <a:buChar char="•"/>
          </a:pPr>
          <a:r>
            <a:rPr lang="en-GB" sz="1800" kern="1200" noProof="0" dirty="0"/>
            <a:t>Varieties more tolerant to heat stress</a:t>
          </a:r>
        </a:p>
        <a:p>
          <a:pPr marL="171450" lvl="1" indent="-171450" algn="l" defTabSz="800100">
            <a:lnSpc>
              <a:spcPct val="90000"/>
            </a:lnSpc>
            <a:spcBef>
              <a:spcPct val="0"/>
            </a:spcBef>
            <a:spcAft>
              <a:spcPct val="15000"/>
            </a:spcAft>
            <a:buChar char="•"/>
          </a:pPr>
          <a:r>
            <a:rPr lang="en-GB" sz="1800" kern="1200" noProof="0" dirty="0"/>
            <a:t>More temperature and fewer frost days: new crops?</a:t>
          </a:r>
        </a:p>
      </dsp:txBody>
      <dsp:txXfrm>
        <a:off x="337025" y="2735699"/>
        <a:ext cx="4018807" cy="2236704"/>
      </dsp:txXfrm>
    </dsp:sp>
    <dsp:sp modelId="{930E0F7D-72B2-7C40-BBA4-8B9BDA02D573}">
      <dsp:nvSpPr>
        <dsp:cNvPr id="0" name=""/>
        <dsp:cNvSpPr/>
      </dsp:nvSpPr>
      <dsp:spPr>
        <a:xfrm>
          <a:off x="4608510" y="2616368"/>
          <a:ext cx="4352242" cy="2477035"/>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noProof="0" dirty="0"/>
            <a:t>THREATS: limits for some crops</a:t>
          </a:r>
        </a:p>
        <a:p>
          <a:pPr marL="171450" lvl="1" indent="-171450" algn="l" defTabSz="800100">
            <a:lnSpc>
              <a:spcPct val="90000"/>
            </a:lnSpc>
            <a:spcBef>
              <a:spcPct val="0"/>
            </a:spcBef>
            <a:spcAft>
              <a:spcPct val="15000"/>
            </a:spcAft>
            <a:buChar char="•"/>
          </a:pPr>
          <a:r>
            <a:rPr lang="en-GB" sz="1800" kern="1200" noProof="0" dirty="0"/>
            <a:t>Heat waves in summer</a:t>
          </a:r>
        </a:p>
        <a:p>
          <a:pPr marL="171450" lvl="1" indent="-171450" algn="l" defTabSz="800100">
            <a:lnSpc>
              <a:spcPct val="90000"/>
            </a:lnSpc>
            <a:spcBef>
              <a:spcPct val="0"/>
            </a:spcBef>
            <a:spcAft>
              <a:spcPct val="15000"/>
            </a:spcAft>
            <a:buChar char="•"/>
          </a:pPr>
          <a:r>
            <a:rPr lang="en-GB" sz="1800" kern="1200" noProof="0" dirty="0"/>
            <a:t>Less rainfall in Winter-spring</a:t>
          </a:r>
        </a:p>
        <a:p>
          <a:pPr marL="171450" lvl="1" indent="-171450" algn="l" defTabSz="800100">
            <a:lnSpc>
              <a:spcPct val="90000"/>
            </a:lnSpc>
            <a:spcBef>
              <a:spcPct val="0"/>
            </a:spcBef>
            <a:spcAft>
              <a:spcPct val="15000"/>
            </a:spcAft>
            <a:buChar char="•"/>
          </a:pPr>
          <a:r>
            <a:rPr lang="en-GB" sz="1800" kern="1200" noProof="0" dirty="0"/>
            <a:t>Hydric deficit &lt;-300 mm in Spring</a:t>
          </a:r>
        </a:p>
        <a:p>
          <a:pPr marL="171450" lvl="1" indent="-171450" algn="l" defTabSz="800100">
            <a:lnSpc>
              <a:spcPct val="90000"/>
            </a:lnSpc>
            <a:spcBef>
              <a:spcPct val="0"/>
            </a:spcBef>
            <a:spcAft>
              <a:spcPct val="15000"/>
            </a:spcAft>
            <a:buChar char="•"/>
          </a:pPr>
          <a:r>
            <a:rPr lang="en-GB" sz="1800" kern="1200" noProof="0" dirty="0"/>
            <a:t>Increase in days with Tª Max&gt;30ºC in April and May and days &gt;35-38ºC in summer</a:t>
          </a:r>
        </a:p>
        <a:p>
          <a:pPr marL="171450" lvl="1" indent="-171450" algn="l" defTabSz="800100">
            <a:lnSpc>
              <a:spcPct val="90000"/>
            </a:lnSpc>
            <a:spcBef>
              <a:spcPct val="0"/>
            </a:spcBef>
            <a:spcAft>
              <a:spcPct val="15000"/>
            </a:spcAft>
            <a:buChar char="•"/>
          </a:pPr>
          <a:endParaRPr lang="en-GB" sz="1800" kern="1200" noProof="0" dirty="0"/>
        </a:p>
      </dsp:txBody>
      <dsp:txXfrm>
        <a:off x="4729429" y="2737287"/>
        <a:ext cx="4110404" cy="22351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CE24E-2725-6646-B773-36261425F50D}">
      <dsp:nvSpPr>
        <dsp:cNvPr id="0" name=""/>
        <dsp:cNvSpPr/>
      </dsp:nvSpPr>
      <dsp:spPr>
        <a:xfrm>
          <a:off x="1799626" y="0"/>
          <a:ext cx="5093404" cy="509340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A959C6-539D-5742-A722-C2CF92167F43}">
      <dsp:nvSpPr>
        <dsp:cNvPr id="0" name=""/>
        <dsp:cNvSpPr/>
      </dsp:nvSpPr>
      <dsp:spPr>
        <a:xfrm>
          <a:off x="0" y="71600"/>
          <a:ext cx="4311620" cy="227797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noProof="0" dirty="0"/>
            <a:t>STRENGTHS</a:t>
          </a:r>
          <a:r>
            <a:rPr lang="en-GB" sz="1800" kern="1200" noProof="0" dirty="0"/>
            <a:t> </a:t>
          </a:r>
        </a:p>
        <a:p>
          <a:pPr marL="171450" lvl="1" indent="-171450" algn="l" defTabSz="800100">
            <a:lnSpc>
              <a:spcPct val="90000"/>
            </a:lnSpc>
            <a:spcBef>
              <a:spcPct val="0"/>
            </a:spcBef>
            <a:spcAft>
              <a:spcPct val="15000"/>
            </a:spcAft>
            <a:buChar char="•"/>
          </a:pPr>
          <a:r>
            <a:rPr lang="en-GB" sz="1800" kern="1200" noProof="0" dirty="0"/>
            <a:t>Diversified cropping systems</a:t>
          </a:r>
        </a:p>
        <a:p>
          <a:pPr marL="171450" lvl="1" indent="-171450" algn="l" defTabSz="800100">
            <a:lnSpc>
              <a:spcPct val="90000"/>
            </a:lnSpc>
            <a:spcBef>
              <a:spcPct val="0"/>
            </a:spcBef>
            <a:spcAft>
              <a:spcPct val="15000"/>
            </a:spcAft>
            <a:buChar char="•"/>
          </a:pPr>
          <a:r>
            <a:rPr lang="en-GB" sz="1800" kern="1200" noProof="0" dirty="0"/>
            <a:t>Fodder management (diversity, stocks, etc.)</a:t>
          </a:r>
        </a:p>
        <a:p>
          <a:pPr marL="171450" lvl="1" indent="-171450" algn="l" defTabSz="800100">
            <a:lnSpc>
              <a:spcPct val="90000"/>
            </a:lnSpc>
            <a:spcBef>
              <a:spcPct val="0"/>
            </a:spcBef>
            <a:spcAft>
              <a:spcPct val="15000"/>
            </a:spcAft>
            <a:buChar char="•"/>
          </a:pPr>
          <a:r>
            <a:rPr lang="en-GB" sz="1800" kern="1200" noProof="0" dirty="0"/>
            <a:t>Irrigation (limitation of year to year yields variability)</a:t>
          </a:r>
        </a:p>
      </dsp:txBody>
      <dsp:txXfrm>
        <a:off x="111202" y="182802"/>
        <a:ext cx="4089216" cy="2055571"/>
      </dsp:txXfrm>
    </dsp:sp>
    <dsp:sp modelId="{1A48221C-0892-3646-B9D2-C1155CD6557A}">
      <dsp:nvSpPr>
        <dsp:cNvPr id="0" name=""/>
        <dsp:cNvSpPr/>
      </dsp:nvSpPr>
      <dsp:spPr>
        <a:xfrm>
          <a:off x="4464494" y="52848"/>
          <a:ext cx="4222807" cy="2322074"/>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2400" kern="1200" noProof="0" dirty="0">
              <a:latin typeface="Calibri"/>
              <a:ea typeface="+mn-ea"/>
              <a:cs typeface="+mn-cs"/>
            </a:rPr>
            <a:t>WEAKNESSES</a:t>
          </a:r>
        </a:p>
        <a:p>
          <a:pPr marL="0" lvl="0" indent="0" algn="l" defTabSz="711200">
            <a:lnSpc>
              <a:spcPct val="90000"/>
            </a:lnSpc>
            <a:spcBef>
              <a:spcPct val="0"/>
            </a:spcBef>
            <a:spcAft>
              <a:spcPct val="35000"/>
            </a:spcAft>
            <a:buFont typeface="Arial" panose="020B0604020202020204" pitchFamily="34" charset="0"/>
            <a:buChar char="•"/>
          </a:pPr>
          <a:r>
            <a:rPr lang="en-GB" sz="1800" kern="1200" noProof="0" dirty="0">
              <a:latin typeface="Calibri"/>
              <a:ea typeface="+mn-ea"/>
              <a:cs typeface="+mn-cs"/>
            </a:rPr>
            <a:t> Inadequate crops cultivated and/or low genetic diversity</a:t>
          </a:r>
        </a:p>
        <a:p>
          <a:pPr marL="0" lvl="0" indent="0" algn="l" defTabSz="711200">
            <a:lnSpc>
              <a:spcPct val="90000"/>
            </a:lnSpc>
            <a:spcBef>
              <a:spcPct val="0"/>
            </a:spcBef>
            <a:spcAft>
              <a:spcPct val="35000"/>
            </a:spcAft>
            <a:buFont typeface="Arial" panose="020B0604020202020204" pitchFamily="34" charset="0"/>
            <a:buChar char="•"/>
          </a:pPr>
          <a:r>
            <a:rPr lang="en-GB" sz="1800" kern="1200" noProof="0" dirty="0">
              <a:latin typeface="Calibri"/>
              <a:ea typeface="+mn-ea"/>
              <a:cs typeface="+mn-cs"/>
            </a:rPr>
            <a:t> Irrigation restriction dependency</a:t>
          </a:r>
        </a:p>
        <a:p>
          <a:pPr marL="0" lvl="0" indent="0" algn="l" defTabSz="711200">
            <a:lnSpc>
              <a:spcPct val="90000"/>
            </a:lnSpc>
            <a:spcBef>
              <a:spcPct val="0"/>
            </a:spcBef>
            <a:spcAft>
              <a:spcPct val="35000"/>
            </a:spcAft>
            <a:buFont typeface="Arial" panose="020B0604020202020204" pitchFamily="34" charset="0"/>
            <a:buChar char="•"/>
          </a:pPr>
          <a:r>
            <a:rPr lang="en-GB" sz="1800" kern="1200" noProof="0" dirty="0">
              <a:latin typeface="Calibri"/>
              <a:ea typeface="+mn-ea"/>
              <a:cs typeface="+mn-cs"/>
            </a:rPr>
            <a:t> Insufficient animal thermal comfort</a:t>
          </a:r>
        </a:p>
      </dsp:txBody>
      <dsp:txXfrm>
        <a:off x="4577848" y="166202"/>
        <a:ext cx="3996099" cy="2095366"/>
      </dsp:txXfrm>
    </dsp:sp>
    <dsp:sp modelId="{211D2960-1D8E-AB44-AAB1-0FBFF9100CD1}">
      <dsp:nvSpPr>
        <dsp:cNvPr id="0" name=""/>
        <dsp:cNvSpPr/>
      </dsp:nvSpPr>
      <dsp:spPr>
        <a:xfrm>
          <a:off x="0" y="2614699"/>
          <a:ext cx="4260807" cy="2478704"/>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t>OPPORTUNITIES</a:t>
          </a:r>
        </a:p>
        <a:p>
          <a:pPr marL="171450" lvl="1" indent="-171450" algn="l" defTabSz="800100">
            <a:lnSpc>
              <a:spcPct val="90000"/>
            </a:lnSpc>
            <a:spcBef>
              <a:spcPct val="0"/>
            </a:spcBef>
            <a:spcAft>
              <a:spcPct val="15000"/>
            </a:spcAft>
            <a:buChar char="•"/>
          </a:pPr>
          <a:r>
            <a:rPr lang="en-GB" sz="1800" kern="1200" noProof="0" dirty="0"/>
            <a:t>Trend for better crops climate conditions in autumn</a:t>
          </a:r>
        </a:p>
        <a:p>
          <a:pPr marL="171450" lvl="1" indent="-171450" algn="l" defTabSz="800100">
            <a:lnSpc>
              <a:spcPct val="90000"/>
            </a:lnSpc>
            <a:spcBef>
              <a:spcPct val="0"/>
            </a:spcBef>
            <a:spcAft>
              <a:spcPct val="15000"/>
            </a:spcAft>
            <a:buChar char="•"/>
          </a:pPr>
          <a:r>
            <a:rPr lang="en-GB" sz="1800" kern="1200" noProof="0" dirty="0"/>
            <a:t>Significant decline of the </a:t>
          </a:r>
          <a:r>
            <a:rPr lang="en-GB" sz="1800" kern="1200" noProof="0" dirty="0" err="1"/>
            <a:t>nb</a:t>
          </a:r>
          <a:r>
            <a:rPr lang="en-GB" sz="1800" kern="1200" noProof="0" dirty="0"/>
            <a:t> frost days/year</a:t>
          </a:r>
        </a:p>
        <a:p>
          <a:pPr marL="171450" lvl="1" indent="-171450" algn="l" defTabSz="800100">
            <a:lnSpc>
              <a:spcPct val="90000"/>
            </a:lnSpc>
            <a:spcBef>
              <a:spcPct val="0"/>
            </a:spcBef>
            <a:spcAft>
              <a:spcPct val="15000"/>
            </a:spcAft>
            <a:buChar char="•"/>
          </a:pPr>
          <a:r>
            <a:rPr lang="en-GB" sz="1800" kern="1200" noProof="0" dirty="0"/>
            <a:t>New crops possibilities through the increased of GDD</a:t>
          </a:r>
        </a:p>
        <a:p>
          <a:pPr marL="171450" lvl="1" indent="-171450" algn="l" defTabSz="800100">
            <a:lnSpc>
              <a:spcPct val="90000"/>
            </a:lnSpc>
            <a:spcBef>
              <a:spcPct val="0"/>
            </a:spcBef>
            <a:spcAft>
              <a:spcPct val="15000"/>
            </a:spcAft>
            <a:buChar char="•"/>
          </a:pPr>
          <a:endParaRPr lang="es-ES" sz="1800" kern="1200" dirty="0"/>
        </a:p>
      </dsp:txBody>
      <dsp:txXfrm>
        <a:off x="121000" y="2735699"/>
        <a:ext cx="4018807" cy="2236704"/>
      </dsp:txXfrm>
    </dsp:sp>
    <dsp:sp modelId="{930E0F7D-72B2-7C40-BBA4-8B9BDA02D573}">
      <dsp:nvSpPr>
        <dsp:cNvPr id="0" name=""/>
        <dsp:cNvSpPr/>
      </dsp:nvSpPr>
      <dsp:spPr>
        <a:xfrm>
          <a:off x="4360725" y="2616368"/>
          <a:ext cx="4352242" cy="2477035"/>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noProof="0" dirty="0"/>
            <a:t>THREATS</a:t>
          </a:r>
        </a:p>
        <a:p>
          <a:pPr marL="171450" lvl="1" indent="-171450" algn="l" defTabSz="800100">
            <a:lnSpc>
              <a:spcPct val="90000"/>
            </a:lnSpc>
            <a:spcBef>
              <a:spcPct val="0"/>
            </a:spcBef>
            <a:spcAft>
              <a:spcPct val="15000"/>
            </a:spcAft>
            <a:buChar char="•"/>
          </a:pPr>
          <a:r>
            <a:rPr lang="en-GB" sz="1800" kern="1200" noProof="0" dirty="0"/>
            <a:t>Trend for more yields impacts due to May/June climate stress</a:t>
          </a:r>
        </a:p>
        <a:p>
          <a:pPr marL="171450" lvl="1" indent="-171450" algn="l" defTabSz="800100">
            <a:lnSpc>
              <a:spcPct val="90000"/>
            </a:lnSpc>
            <a:spcBef>
              <a:spcPct val="0"/>
            </a:spcBef>
            <a:spcAft>
              <a:spcPct val="15000"/>
            </a:spcAft>
            <a:buChar char="•"/>
          </a:pPr>
          <a:r>
            <a:rPr lang="en-GB" sz="1800" kern="1200" noProof="0" dirty="0"/>
            <a:t>Increase of hydric deficit in spring and summer</a:t>
          </a:r>
        </a:p>
        <a:p>
          <a:pPr marL="171450" lvl="1" indent="-171450" algn="l" defTabSz="800100">
            <a:lnSpc>
              <a:spcPct val="90000"/>
            </a:lnSpc>
            <a:spcBef>
              <a:spcPct val="0"/>
            </a:spcBef>
            <a:spcAft>
              <a:spcPct val="15000"/>
            </a:spcAft>
            <a:buChar char="•"/>
          </a:pPr>
          <a:r>
            <a:rPr lang="en-GB" sz="1800" kern="1200" noProof="0" dirty="0"/>
            <a:t>Increase in heat stress for animals</a:t>
          </a:r>
        </a:p>
      </dsp:txBody>
      <dsp:txXfrm>
        <a:off x="4481644" y="2737287"/>
        <a:ext cx="4110404" cy="22351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CE24E-2725-6646-B773-36261425F50D}">
      <dsp:nvSpPr>
        <dsp:cNvPr id="0" name=""/>
        <dsp:cNvSpPr/>
      </dsp:nvSpPr>
      <dsp:spPr>
        <a:xfrm>
          <a:off x="1799626" y="0"/>
          <a:ext cx="5093404" cy="509340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A959C6-539D-5742-A722-C2CF92167F43}">
      <dsp:nvSpPr>
        <dsp:cNvPr id="0" name=""/>
        <dsp:cNvSpPr/>
      </dsp:nvSpPr>
      <dsp:spPr>
        <a:xfrm>
          <a:off x="0" y="71600"/>
          <a:ext cx="4311620" cy="227797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t>STRENGTHS</a:t>
          </a:r>
          <a:r>
            <a:rPr lang="es-ES" sz="1800" kern="1200" dirty="0"/>
            <a:t> </a:t>
          </a:r>
        </a:p>
        <a:p>
          <a:pPr marL="171450" lvl="1" indent="-171450" algn="l" defTabSz="800100">
            <a:lnSpc>
              <a:spcPct val="90000"/>
            </a:lnSpc>
            <a:spcBef>
              <a:spcPct val="0"/>
            </a:spcBef>
            <a:spcAft>
              <a:spcPct val="15000"/>
            </a:spcAft>
            <a:buChar char="•"/>
          </a:pPr>
          <a:r>
            <a:rPr lang="es-ES" sz="1800" kern="1200" dirty="0"/>
            <a:t>All farms use catch crops before spring crops (minimum of bare soil)</a:t>
          </a:r>
        </a:p>
        <a:p>
          <a:pPr marL="171450" lvl="1" indent="-171450" algn="l" defTabSz="800100">
            <a:lnSpc>
              <a:spcPct val="90000"/>
            </a:lnSpc>
            <a:spcBef>
              <a:spcPct val="0"/>
            </a:spcBef>
            <a:spcAft>
              <a:spcPct val="15000"/>
            </a:spcAft>
            <a:buChar char="•"/>
          </a:pPr>
          <a:r>
            <a:rPr lang="es-ES" sz="1800" kern="1200" dirty="0"/>
            <a:t>Income from various pillars</a:t>
          </a:r>
        </a:p>
        <a:p>
          <a:pPr marL="171450" lvl="1" indent="-171450" algn="l" defTabSz="800100">
            <a:lnSpc>
              <a:spcPct val="90000"/>
            </a:lnSpc>
            <a:spcBef>
              <a:spcPct val="0"/>
            </a:spcBef>
            <a:spcAft>
              <a:spcPct val="15000"/>
            </a:spcAft>
            <a:buChar char="•"/>
          </a:pPr>
          <a:r>
            <a:rPr lang="es-ES" sz="1800" kern="1200" dirty="0"/>
            <a:t>Dairy farms have high fodder independence</a:t>
          </a:r>
        </a:p>
      </dsp:txBody>
      <dsp:txXfrm>
        <a:off x="111202" y="182802"/>
        <a:ext cx="4089216" cy="2055571"/>
      </dsp:txXfrm>
    </dsp:sp>
    <dsp:sp modelId="{1A48221C-0892-3646-B9D2-C1155CD6557A}">
      <dsp:nvSpPr>
        <dsp:cNvPr id="0" name=""/>
        <dsp:cNvSpPr/>
      </dsp:nvSpPr>
      <dsp:spPr>
        <a:xfrm>
          <a:off x="4464494" y="52848"/>
          <a:ext cx="4222807" cy="2322074"/>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2400" kern="1200" dirty="0">
              <a:latin typeface="Calibri"/>
              <a:ea typeface="+mn-ea"/>
              <a:cs typeface="+mn-cs"/>
            </a:rPr>
            <a:t>WEAKNESSES</a:t>
          </a:r>
        </a:p>
        <a:p>
          <a:pPr marL="0" lvl="0" indent="0" algn="l" defTabSz="711200">
            <a:lnSpc>
              <a:spcPct val="90000"/>
            </a:lnSpc>
            <a:spcBef>
              <a:spcPct val="0"/>
            </a:spcBef>
            <a:spcAft>
              <a:spcPct val="35000"/>
            </a:spcAft>
            <a:buNone/>
          </a:pPr>
          <a:r>
            <a:rPr lang="es-ES" sz="1800" kern="1200" dirty="0">
              <a:latin typeface="Calibri"/>
              <a:ea typeface="+mn-ea"/>
              <a:cs typeface="+mn-cs"/>
            </a:rPr>
            <a:t> High share of one specific crop </a:t>
          </a:r>
        </a:p>
        <a:p>
          <a:pPr marL="0" lvl="0" indent="0" algn="l" defTabSz="711200">
            <a:lnSpc>
              <a:spcPct val="90000"/>
            </a:lnSpc>
            <a:spcBef>
              <a:spcPct val="0"/>
            </a:spcBef>
            <a:spcAft>
              <a:spcPct val="35000"/>
            </a:spcAft>
            <a:buNone/>
          </a:pPr>
          <a:r>
            <a:rPr lang="es-ES" sz="1800" kern="1200" dirty="0">
              <a:latin typeface="Calibri"/>
              <a:ea typeface="+mn-ea"/>
              <a:cs typeface="+mn-cs"/>
            </a:rPr>
            <a:t> Ploughing main soil tillage management</a:t>
          </a:r>
        </a:p>
        <a:p>
          <a:pPr marL="0" lvl="0" indent="0" algn="l" defTabSz="711200">
            <a:lnSpc>
              <a:spcPct val="90000"/>
            </a:lnSpc>
            <a:spcBef>
              <a:spcPct val="0"/>
            </a:spcBef>
            <a:spcAft>
              <a:spcPct val="35000"/>
            </a:spcAft>
            <a:buNone/>
          </a:pPr>
          <a:r>
            <a:rPr lang="es-ES" sz="1800" kern="1200" dirty="0">
              <a:latin typeface="Calibri"/>
              <a:ea typeface="+mn-ea"/>
              <a:cs typeface="+mn-cs"/>
            </a:rPr>
            <a:t> Especially dairy farms </a:t>
          </a:r>
          <a:r>
            <a:rPr lang="es-ES" sz="1800" kern="1200" dirty="0">
              <a:latin typeface="+mn-lt"/>
              <a:ea typeface="+mn-ea"/>
              <a:cs typeface="+mn-cs"/>
            </a:rPr>
            <a:t>have only 3 </a:t>
          </a:r>
          <a:r>
            <a:rPr lang="es-ES" sz="1800" kern="1200" dirty="0">
              <a:latin typeface="Calibri"/>
              <a:ea typeface="+mn-ea"/>
              <a:cs typeface="+mn-cs"/>
            </a:rPr>
            <a:t>crops in crop rotation </a:t>
          </a:r>
        </a:p>
      </dsp:txBody>
      <dsp:txXfrm>
        <a:off x="4577848" y="166202"/>
        <a:ext cx="3996099" cy="2095366"/>
      </dsp:txXfrm>
    </dsp:sp>
    <dsp:sp modelId="{211D2960-1D8E-AB44-AAB1-0FBFF9100CD1}">
      <dsp:nvSpPr>
        <dsp:cNvPr id="0" name=""/>
        <dsp:cNvSpPr/>
      </dsp:nvSpPr>
      <dsp:spPr>
        <a:xfrm>
          <a:off x="0" y="2614699"/>
          <a:ext cx="4260807" cy="2478704"/>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t>OPPORTUNITIES</a:t>
          </a:r>
        </a:p>
        <a:p>
          <a:pPr marL="171450" lvl="1" indent="-171450" algn="l" defTabSz="800100">
            <a:lnSpc>
              <a:spcPct val="90000"/>
            </a:lnSpc>
            <a:spcBef>
              <a:spcPct val="0"/>
            </a:spcBef>
            <a:spcAft>
              <a:spcPct val="15000"/>
            </a:spcAft>
            <a:buChar char="•"/>
          </a:pPr>
          <a:r>
            <a:rPr lang="es-ES" sz="1800" kern="1200" dirty="0"/>
            <a:t>Opportunity for new crops or varieties</a:t>
          </a:r>
        </a:p>
        <a:p>
          <a:pPr marL="171450" lvl="1" indent="-171450" algn="l" defTabSz="800100">
            <a:lnSpc>
              <a:spcPct val="90000"/>
            </a:lnSpc>
            <a:spcBef>
              <a:spcPct val="0"/>
            </a:spcBef>
            <a:spcAft>
              <a:spcPct val="15000"/>
            </a:spcAft>
            <a:buChar char="•"/>
          </a:pPr>
          <a:r>
            <a:rPr lang="es-ES" sz="1800" kern="1200" dirty="0"/>
            <a:t>Longer vegetation period positive for grassland &amp; tuber crops</a:t>
          </a:r>
        </a:p>
        <a:p>
          <a:pPr marL="171450" lvl="1" indent="-171450" algn="l" defTabSz="800100">
            <a:lnSpc>
              <a:spcPct val="90000"/>
            </a:lnSpc>
            <a:spcBef>
              <a:spcPct val="0"/>
            </a:spcBef>
            <a:spcAft>
              <a:spcPct val="15000"/>
            </a:spcAft>
            <a:buChar char="•"/>
          </a:pPr>
          <a:r>
            <a:rPr lang="es-ES" sz="1800" kern="1200" dirty="0"/>
            <a:t>Reduction of moisture loving pathogens</a:t>
          </a:r>
        </a:p>
        <a:p>
          <a:pPr marL="171450" lvl="1" indent="-171450" algn="l" defTabSz="800100">
            <a:lnSpc>
              <a:spcPct val="90000"/>
            </a:lnSpc>
            <a:spcBef>
              <a:spcPct val="0"/>
            </a:spcBef>
            <a:spcAft>
              <a:spcPct val="15000"/>
            </a:spcAft>
            <a:buChar char="•"/>
          </a:pPr>
          <a:endParaRPr lang="es-ES" sz="1800" kern="1200" dirty="0"/>
        </a:p>
      </dsp:txBody>
      <dsp:txXfrm>
        <a:off x="121000" y="2735699"/>
        <a:ext cx="4018807" cy="2236704"/>
      </dsp:txXfrm>
    </dsp:sp>
    <dsp:sp modelId="{930E0F7D-72B2-7C40-BBA4-8B9BDA02D573}">
      <dsp:nvSpPr>
        <dsp:cNvPr id="0" name=""/>
        <dsp:cNvSpPr/>
      </dsp:nvSpPr>
      <dsp:spPr>
        <a:xfrm>
          <a:off x="4360725" y="2616368"/>
          <a:ext cx="4352242" cy="2477035"/>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dirty="0"/>
            <a:t>THREATS</a:t>
          </a:r>
        </a:p>
        <a:p>
          <a:pPr marL="171450" lvl="1" indent="-171450" algn="l" defTabSz="800100">
            <a:lnSpc>
              <a:spcPct val="90000"/>
            </a:lnSpc>
            <a:spcBef>
              <a:spcPct val="0"/>
            </a:spcBef>
            <a:spcAft>
              <a:spcPct val="15000"/>
            </a:spcAft>
            <a:buChar char="•"/>
          </a:pPr>
          <a:r>
            <a:rPr lang="es-ES" sz="1800" kern="1200" dirty="0"/>
            <a:t>Higher variability in yields</a:t>
          </a:r>
        </a:p>
        <a:p>
          <a:pPr marL="171450" lvl="1" indent="-171450" algn="l" defTabSz="800100">
            <a:lnSpc>
              <a:spcPct val="90000"/>
            </a:lnSpc>
            <a:spcBef>
              <a:spcPct val="0"/>
            </a:spcBef>
            <a:spcAft>
              <a:spcPct val="15000"/>
            </a:spcAft>
            <a:buChar char="•"/>
          </a:pPr>
          <a:r>
            <a:rPr lang="es-ES" sz="1800" kern="1200" dirty="0"/>
            <a:t>Increase in heat stress for dairy cows</a:t>
          </a:r>
        </a:p>
        <a:p>
          <a:pPr marL="171450" lvl="1" indent="-171450" algn="l" defTabSz="800100">
            <a:lnSpc>
              <a:spcPct val="90000"/>
            </a:lnSpc>
            <a:spcBef>
              <a:spcPct val="0"/>
            </a:spcBef>
            <a:spcAft>
              <a:spcPct val="15000"/>
            </a:spcAft>
            <a:buChar char="•"/>
          </a:pPr>
          <a:r>
            <a:rPr lang="es-ES" sz="1800" kern="1200" dirty="0"/>
            <a:t>Risk of new pests/diseases due to higher temperatures &amp; longer vegetation period</a:t>
          </a:r>
        </a:p>
      </dsp:txBody>
      <dsp:txXfrm>
        <a:off x="4481644" y="2737287"/>
        <a:ext cx="4110404" cy="22351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CE24E-2725-6646-B773-36261425F50D}">
      <dsp:nvSpPr>
        <dsp:cNvPr id="0" name=""/>
        <dsp:cNvSpPr/>
      </dsp:nvSpPr>
      <dsp:spPr>
        <a:xfrm>
          <a:off x="1799626" y="0"/>
          <a:ext cx="5093404" cy="509340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A959C6-539D-5742-A722-C2CF92167F43}">
      <dsp:nvSpPr>
        <dsp:cNvPr id="0" name=""/>
        <dsp:cNvSpPr/>
      </dsp:nvSpPr>
      <dsp:spPr>
        <a:xfrm>
          <a:off x="0" y="71600"/>
          <a:ext cx="4311620" cy="227797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noProof="0" dirty="0"/>
            <a:t>STRENGTHS</a:t>
          </a:r>
          <a:r>
            <a:rPr lang="en-GB" sz="1800" kern="1200" noProof="0" dirty="0"/>
            <a:t> </a:t>
          </a:r>
        </a:p>
        <a:p>
          <a:pPr marL="171450" lvl="1" indent="-171450" algn="l" defTabSz="800100">
            <a:lnSpc>
              <a:spcPct val="90000"/>
            </a:lnSpc>
            <a:spcBef>
              <a:spcPct val="0"/>
            </a:spcBef>
            <a:spcAft>
              <a:spcPct val="15000"/>
            </a:spcAft>
            <a:buChar char="•"/>
          </a:pPr>
          <a:r>
            <a:rPr lang="en-GB" sz="1800" kern="1200" noProof="0" dirty="0"/>
            <a:t>Permanent crops: high crop diversity and </a:t>
          </a:r>
          <a:r>
            <a:rPr lang="et-EE" sz="1800" kern="1200" noProof="0" dirty="0" err="1"/>
            <a:t>suitable</a:t>
          </a:r>
          <a:r>
            <a:rPr lang="en-GB" sz="1800" kern="1200" noProof="0" dirty="0"/>
            <a:t> soils</a:t>
          </a:r>
        </a:p>
        <a:p>
          <a:pPr marL="171450" lvl="1" indent="-171450" algn="l" defTabSz="800100">
            <a:lnSpc>
              <a:spcPct val="90000"/>
            </a:lnSpc>
            <a:spcBef>
              <a:spcPct val="0"/>
            </a:spcBef>
            <a:spcAft>
              <a:spcPct val="15000"/>
            </a:spcAft>
            <a:buChar char="•"/>
          </a:pPr>
          <a:r>
            <a:rPr lang="et-EE" sz="1800" kern="1200" noProof="0" dirty="0" err="1"/>
            <a:t>Arable</a:t>
          </a:r>
          <a:r>
            <a:rPr lang="et-EE" sz="1800" kern="1200" noProof="0" dirty="0"/>
            <a:t> c</a:t>
          </a:r>
          <a:r>
            <a:rPr lang="en-GB" sz="1800" kern="1200" noProof="0" dirty="0" err="1"/>
            <a:t>rops</a:t>
          </a:r>
          <a:r>
            <a:rPr lang="en-GB" sz="1800" kern="1200" noProof="0" dirty="0"/>
            <a:t>: range of varieties grown, </a:t>
          </a:r>
          <a:r>
            <a:rPr lang="en-GB" sz="1800" kern="1200" noProof="0" dirty="0" err="1"/>
            <a:t>agrotechnological</a:t>
          </a:r>
          <a:r>
            <a:rPr lang="en-GB" sz="1800" kern="1200" noProof="0" dirty="0"/>
            <a:t> flexibility</a:t>
          </a:r>
        </a:p>
        <a:p>
          <a:pPr marL="171450" lvl="1" indent="-171450" algn="l" defTabSz="800100">
            <a:lnSpc>
              <a:spcPct val="90000"/>
            </a:lnSpc>
            <a:spcBef>
              <a:spcPct val="0"/>
            </a:spcBef>
            <a:spcAft>
              <a:spcPct val="15000"/>
            </a:spcAft>
            <a:buChar char="•"/>
          </a:pPr>
          <a:r>
            <a:rPr lang="en-GB" sz="1800" kern="1200" noProof="0" dirty="0"/>
            <a:t>Animals: high fodder autonomy</a:t>
          </a:r>
        </a:p>
      </dsp:txBody>
      <dsp:txXfrm>
        <a:off x="111202" y="182802"/>
        <a:ext cx="4089216" cy="2055571"/>
      </dsp:txXfrm>
    </dsp:sp>
    <dsp:sp modelId="{1A48221C-0892-3646-B9D2-C1155CD6557A}">
      <dsp:nvSpPr>
        <dsp:cNvPr id="0" name=""/>
        <dsp:cNvSpPr/>
      </dsp:nvSpPr>
      <dsp:spPr>
        <a:xfrm>
          <a:off x="4464494" y="52848"/>
          <a:ext cx="4222807" cy="2322074"/>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2400" kern="1200" noProof="0" dirty="0">
              <a:latin typeface="Calibri"/>
              <a:ea typeface="+mn-ea"/>
              <a:cs typeface="+mn-cs"/>
            </a:rPr>
            <a:t>WEAKNESSES</a:t>
          </a:r>
        </a:p>
        <a:p>
          <a:pPr marL="0" lvl="0" indent="0" algn="l" defTabSz="711200">
            <a:lnSpc>
              <a:spcPct val="90000"/>
            </a:lnSpc>
            <a:spcBef>
              <a:spcPct val="0"/>
            </a:spcBef>
            <a:spcAft>
              <a:spcPct val="35000"/>
            </a:spcAft>
            <a:buNone/>
          </a:pPr>
          <a:r>
            <a:rPr lang="en-GB" sz="1800" kern="1200" noProof="0" dirty="0">
              <a:latin typeface="Calibri"/>
              <a:ea typeface="+mn-ea"/>
              <a:cs typeface="+mn-cs"/>
            </a:rPr>
            <a:t> Permanent crops: no irrigation used</a:t>
          </a:r>
        </a:p>
        <a:p>
          <a:pPr marL="171450" lvl="1" indent="-171450" algn="l" defTabSz="800100">
            <a:lnSpc>
              <a:spcPct val="90000"/>
            </a:lnSpc>
            <a:spcBef>
              <a:spcPct val="0"/>
            </a:spcBef>
            <a:spcAft>
              <a:spcPct val="15000"/>
            </a:spcAft>
            <a:buChar char="•"/>
          </a:pPr>
          <a:r>
            <a:rPr lang="et-EE" sz="1800" kern="1200" noProof="0" dirty="0" err="1">
              <a:latin typeface="Calibri"/>
              <a:ea typeface="+mn-ea"/>
              <a:cs typeface="+mn-cs"/>
            </a:rPr>
            <a:t>Arable</a:t>
          </a:r>
          <a:r>
            <a:rPr lang="et-EE" sz="1800" kern="1200" noProof="0" dirty="0">
              <a:latin typeface="Calibri"/>
              <a:ea typeface="+mn-ea"/>
              <a:cs typeface="+mn-cs"/>
            </a:rPr>
            <a:t> c</a:t>
          </a:r>
          <a:r>
            <a:rPr lang="en-GB" sz="1800" kern="1200" noProof="0" dirty="0" err="1">
              <a:latin typeface="Calibri"/>
              <a:ea typeface="+mn-ea"/>
              <a:cs typeface="+mn-cs"/>
            </a:rPr>
            <a:t>rops</a:t>
          </a:r>
          <a:r>
            <a:rPr lang="en-GB" sz="1800" kern="1200" noProof="0" dirty="0">
              <a:latin typeface="Calibri"/>
              <a:ea typeface="+mn-ea"/>
              <a:cs typeface="+mn-cs"/>
            </a:rPr>
            <a:t>: availability of suitable fallow fields</a:t>
          </a:r>
        </a:p>
        <a:p>
          <a:pPr marL="171450" lvl="1" indent="-171450" algn="l" defTabSz="800100">
            <a:lnSpc>
              <a:spcPct val="90000"/>
            </a:lnSpc>
            <a:spcBef>
              <a:spcPct val="0"/>
            </a:spcBef>
            <a:spcAft>
              <a:spcPct val="15000"/>
            </a:spcAft>
            <a:buChar char="•"/>
          </a:pPr>
          <a:r>
            <a:rPr lang="en-GB" sz="1800" kern="1200" noProof="0" dirty="0">
              <a:latin typeface="Calibri"/>
              <a:ea typeface="+mn-ea"/>
              <a:cs typeface="+mn-cs"/>
            </a:rPr>
            <a:t>Animals: poor soil drainage</a:t>
          </a:r>
        </a:p>
      </dsp:txBody>
      <dsp:txXfrm>
        <a:off x="4577848" y="166202"/>
        <a:ext cx="3996099" cy="2095366"/>
      </dsp:txXfrm>
    </dsp:sp>
    <dsp:sp modelId="{211D2960-1D8E-AB44-AAB1-0FBFF9100CD1}">
      <dsp:nvSpPr>
        <dsp:cNvPr id="0" name=""/>
        <dsp:cNvSpPr/>
      </dsp:nvSpPr>
      <dsp:spPr>
        <a:xfrm>
          <a:off x="0" y="2614699"/>
          <a:ext cx="4260807" cy="2478704"/>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noProof="0" dirty="0"/>
            <a:t>OPPORTUNITIES</a:t>
          </a:r>
        </a:p>
        <a:p>
          <a:pPr marL="171450" lvl="1" indent="-171450" algn="l" defTabSz="800100">
            <a:lnSpc>
              <a:spcPct val="90000"/>
            </a:lnSpc>
            <a:spcBef>
              <a:spcPct val="0"/>
            </a:spcBef>
            <a:spcAft>
              <a:spcPct val="15000"/>
            </a:spcAft>
            <a:buChar char="•"/>
          </a:pPr>
          <a:r>
            <a:rPr lang="en-GB" sz="1800" kern="1200" noProof="0" dirty="0"/>
            <a:t>Permanent crops: irrigation systems</a:t>
          </a:r>
        </a:p>
        <a:p>
          <a:pPr marL="171450" lvl="1" indent="-171450" algn="l" defTabSz="800100">
            <a:lnSpc>
              <a:spcPct val="90000"/>
            </a:lnSpc>
            <a:spcBef>
              <a:spcPct val="0"/>
            </a:spcBef>
            <a:spcAft>
              <a:spcPct val="15000"/>
            </a:spcAft>
            <a:buChar char="•"/>
          </a:pPr>
          <a:r>
            <a:rPr lang="et-EE" sz="1800" kern="1200" noProof="0" dirty="0" err="1"/>
            <a:t>Arable</a:t>
          </a:r>
          <a:r>
            <a:rPr lang="et-EE" sz="1800" kern="1200" noProof="0" dirty="0"/>
            <a:t> c</a:t>
          </a:r>
          <a:r>
            <a:rPr lang="en-GB" sz="1800" kern="1200" noProof="0" dirty="0" err="1"/>
            <a:t>rops</a:t>
          </a:r>
          <a:r>
            <a:rPr lang="en-GB" sz="1800" kern="1200" noProof="0" dirty="0"/>
            <a:t>: cultivation of green manure and intercrops to improve soil quality and improve the availability of fallow. </a:t>
          </a:r>
        </a:p>
        <a:p>
          <a:pPr marL="171450" lvl="1" indent="-171450" algn="l" defTabSz="800100">
            <a:lnSpc>
              <a:spcPct val="90000"/>
            </a:lnSpc>
            <a:spcBef>
              <a:spcPct val="0"/>
            </a:spcBef>
            <a:spcAft>
              <a:spcPct val="15000"/>
            </a:spcAft>
            <a:buChar char="•"/>
          </a:pPr>
          <a:r>
            <a:rPr lang="en-GB" sz="1800" kern="1200" noProof="0" dirty="0"/>
            <a:t>Animals: improve soil drainage system</a:t>
          </a:r>
        </a:p>
      </dsp:txBody>
      <dsp:txXfrm>
        <a:off x="121000" y="2735699"/>
        <a:ext cx="4018807" cy="2236704"/>
      </dsp:txXfrm>
    </dsp:sp>
    <dsp:sp modelId="{930E0F7D-72B2-7C40-BBA4-8B9BDA02D573}">
      <dsp:nvSpPr>
        <dsp:cNvPr id="0" name=""/>
        <dsp:cNvSpPr/>
      </dsp:nvSpPr>
      <dsp:spPr>
        <a:xfrm>
          <a:off x="4360725" y="2616368"/>
          <a:ext cx="4352242" cy="2477035"/>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noProof="0" dirty="0"/>
            <a:t>THREATS</a:t>
          </a:r>
        </a:p>
        <a:p>
          <a:pPr marL="171450" lvl="1" indent="-171450" algn="l" defTabSz="800100">
            <a:lnSpc>
              <a:spcPct val="90000"/>
            </a:lnSpc>
            <a:spcBef>
              <a:spcPct val="0"/>
            </a:spcBef>
            <a:spcAft>
              <a:spcPct val="15000"/>
            </a:spcAft>
            <a:buChar char="•"/>
          </a:pPr>
          <a:r>
            <a:rPr lang="en-US" sz="1800" kern="1200" noProof="0" dirty="0"/>
            <a:t>Permanent crops: more climatic extremes expected</a:t>
          </a:r>
          <a:endParaRPr lang="en-GB" sz="1800" kern="1200" noProof="0" dirty="0"/>
        </a:p>
        <a:p>
          <a:pPr marL="171450" lvl="1" indent="-171450" algn="l" defTabSz="800100">
            <a:lnSpc>
              <a:spcPct val="90000"/>
            </a:lnSpc>
            <a:spcBef>
              <a:spcPct val="0"/>
            </a:spcBef>
            <a:spcAft>
              <a:spcPct val="15000"/>
            </a:spcAft>
            <a:buChar char="•"/>
          </a:pPr>
          <a:r>
            <a:rPr lang="et-EE" sz="1800" kern="1200" noProof="0" dirty="0" err="1"/>
            <a:t>Arable</a:t>
          </a:r>
          <a:r>
            <a:rPr lang="et-EE" sz="1800" kern="1200" noProof="0" dirty="0"/>
            <a:t> c</a:t>
          </a:r>
          <a:r>
            <a:rPr lang="en-US" sz="1800" kern="1200" noProof="0" dirty="0" err="1"/>
            <a:t>rops</a:t>
          </a:r>
          <a:r>
            <a:rPr lang="en-US" sz="1800" kern="1200" noProof="0" dirty="0"/>
            <a:t>: increasing risk of new pests and diseases with new cultivars</a:t>
          </a:r>
          <a:endParaRPr lang="et-EE" sz="1800" kern="1200" noProof="0" dirty="0"/>
        </a:p>
        <a:p>
          <a:pPr marL="171450" lvl="1" indent="-171450" algn="l" defTabSz="800100">
            <a:lnSpc>
              <a:spcPct val="90000"/>
            </a:lnSpc>
            <a:spcBef>
              <a:spcPct val="0"/>
            </a:spcBef>
            <a:spcAft>
              <a:spcPct val="15000"/>
            </a:spcAft>
            <a:buChar char="•"/>
          </a:pPr>
          <a:r>
            <a:rPr lang="en-US" sz="1800" kern="1200" noProof="0" dirty="0"/>
            <a:t>Animals: lower performance due to heat stress, especially outdoor</a:t>
          </a:r>
          <a:r>
            <a:rPr lang="et-EE" sz="1800" kern="1200" noProof="0" dirty="0"/>
            <a:t>s</a:t>
          </a:r>
        </a:p>
      </dsp:txBody>
      <dsp:txXfrm>
        <a:off x="4481644" y="2737287"/>
        <a:ext cx="4110404" cy="223519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0974" tIns="45487" rIns="90974" bIns="45487" numCol="1" anchor="t" anchorCtr="0" compatLnSpc="1">
            <a:prstTxWarp prst="textNoShape">
              <a:avLst/>
            </a:prstTxWarp>
          </a:bodyPr>
          <a:lstStyle>
            <a:lvl1pPr eaLnBrk="1" hangingPunct="1">
              <a:defRPr sz="1200">
                <a:latin typeface="Arial" panose="020B0604020202020204" pitchFamily="34" charset="0"/>
                <a:ea typeface="ＭＳ Ｐゴシック" pitchFamily="34" charset="-128"/>
                <a:cs typeface="+mn-cs"/>
              </a:defRPr>
            </a:lvl1pPr>
          </a:lstStyle>
          <a:p>
            <a:pPr>
              <a:defRPr/>
            </a:pPr>
            <a:endParaRPr lang="es-ES"/>
          </a:p>
        </p:txBody>
      </p:sp>
      <p:sp>
        <p:nvSpPr>
          <p:cNvPr id="112643" name="Rectangle 3"/>
          <p:cNvSpPr>
            <a:spLocks noGrp="1" noChangeArrowheads="1"/>
          </p:cNvSpPr>
          <p:nvPr>
            <p:ph type="dt" sz="quarter" idx="1"/>
          </p:nvPr>
        </p:nvSpPr>
        <p:spPr bwMode="auto">
          <a:xfrm>
            <a:off x="3852863" y="0"/>
            <a:ext cx="2944812" cy="495300"/>
          </a:xfrm>
          <a:prstGeom prst="rect">
            <a:avLst/>
          </a:prstGeom>
          <a:noFill/>
          <a:ln w="9525">
            <a:noFill/>
            <a:miter lim="800000"/>
            <a:headEnd/>
            <a:tailEnd/>
          </a:ln>
          <a:effectLst/>
        </p:spPr>
        <p:txBody>
          <a:bodyPr vert="horz" wrap="square" lIns="90974" tIns="45487" rIns="90974" bIns="45487" numCol="1" anchor="t" anchorCtr="0" compatLnSpc="1">
            <a:prstTxWarp prst="textNoShape">
              <a:avLst/>
            </a:prstTxWarp>
          </a:bodyPr>
          <a:lstStyle>
            <a:lvl1pPr algn="r" eaLnBrk="1" hangingPunct="1">
              <a:defRPr sz="1200">
                <a:latin typeface="Arial" panose="020B0604020202020204" pitchFamily="34" charset="0"/>
                <a:ea typeface="ＭＳ Ｐゴシック" pitchFamily="34" charset="-128"/>
                <a:cs typeface="+mn-cs"/>
              </a:defRPr>
            </a:lvl1pPr>
          </a:lstStyle>
          <a:p>
            <a:pPr>
              <a:defRPr/>
            </a:pPr>
            <a:endParaRPr lang="es-ES"/>
          </a:p>
        </p:txBody>
      </p:sp>
      <p:sp>
        <p:nvSpPr>
          <p:cNvPr id="112644" name="Rectangle 4"/>
          <p:cNvSpPr>
            <a:spLocks noGrp="1" noChangeArrowheads="1"/>
          </p:cNvSpPr>
          <p:nvPr>
            <p:ph type="ftr" sz="quarter" idx="2"/>
          </p:nvPr>
        </p:nvSpPr>
        <p:spPr bwMode="auto">
          <a:xfrm>
            <a:off x="0" y="9432925"/>
            <a:ext cx="2946400" cy="495300"/>
          </a:xfrm>
          <a:prstGeom prst="rect">
            <a:avLst/>
          </a:prstGeom>
          <a:noFill/>
          <a:ln w="9525">
            <a:noFill/>
            <a:miter lim="800000"/>
            <a:headEnd/>
            <a:tailEnd/>
          </a:ln>
          <a:effectLst/>
        </p:spPr>
        <p:txBody>
          <a:bodyPr vert="horz" wrap="square" lIns="90974" tIns="45487" rIns="90974" bIns="45487" numCol="1" anchor="b" anchorCtr="0" compatLnSpc="1">
            <a:prstTxWarp prst="textNoShape">
              <a:avLst/>
            </a:prstTxWarp>
          </a:bodyPr>
          <a:lstStyle>
            <a:lvl1pPr eaLnBrk="1" hangingPunct="1">
              <a:defRPr sz="1200">
                <a:latin typeface="Arial" panose="020B0604020202020204" pitchFamily="34" charset="0"/>
                <a:ea typeface="ＭＳ Ｐゴシック" pitchFamily="34" charset="-128"/>
                <a:cs typeface="+mn-cs"/>
              </a:defRPr>
            </a:lvl1pPr>
          </a:lstStyle>
          <a:p>
            <a:pPr>
              <a:defRPr/>
            </a:pPr>
            <a:endParaRPr lang="es-ES"/>
          </a:p>
        </p:txBody>
      </p:sp>
      <p:sp>
        <p:nvSpPr>
          <p:cNvPr id="112645" name="Rectangle 5"/>
          <p:cNvSpPr>
            <a:spLocks noGrp="1" noChangeArrowheads="1"/>
          </p:cNvSpPr>
          <p:nvPr>
            <p:ph type="sldNum" sz="quarter" idx="3"/>
          </p:nvPr>
        </p:nvSpPr>
        <p:spPr bwMode="auto">
          <a:xfrm>
            <a:off x="3852863" y="9432925"/>
            <a:ext cx="2944812" cy="495300"/>
          </a:xfrm>
          <a:prstGeom prst="rect">
            <a:avLst/>
          </a:prstGeom>
          <a:noFill/>
          <a:ln w="9525">
            <a:noFill/>
            <a:miter lim="800000"/>
            <a:headEnd/>
            <a:tailEnd/>
          </a:ln>
          <a:effectLst/>
        </p:spPr>
        <p:txBody>
          <a:bodyPr vert="horz" wrap="square" lIns="90974" tIns="45487" rIns="90974" bIns="45487" numCol="1" anchor="b" anchorCtr="0" compatLnSpc="1">
            <a:prstTxWarp prst="textNoShape">
              <a:avLst/>
            </a:prstTxWarp>
          </a:bodyPr>
          <a:lstStyle>
            <a:lvl1pPr algn="r" eaLnBrk="1" hangingPunct="1">
              <a:defRPr sz="1200">
                <a:latin typeface="Arial" charset="0"/>
              </a:defRPr>
            </a:lvl1pPr>
          </a:lstStyle>
          <a:p>
            <a:pPr>
              <a:defRPr/>
            </a:pPr>
            <a:fld id="{016DFE06-6785-E245-B2C4-C2ACA9612BB2}" type="slidenum">
              <a:rPr lang="es-ES_tradnl"/>
              <a:pPr>
                <a:defRPr/>
              </a:pPr>
              <a:t>‹N°›</a:t>
            </a:fld>
            <a:endParaRPr lang="es-ES_tradnl"/>
          </a:p>
        </p:txBody>
      </p:sp>
    </p:spTree>
    <p:extLst>
      <p:ext uri="{BB962C8B-B14F-4D97-AF65-F5344CB8AC3E}">
        <p14:creationId xmlns:p14="http://schemas.microsoft.com/office/powerpoint/2010/main" val="20745529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0974" tIns="45487" rIns="90974" bIns="45487" numCol="1" anchor="t" anchorCtr="0" compatLnSpc="1">
            <a:prstTxWarp prst="textNoShape">
              <a:avLst/>
            </a:prstTxWarp>
          </a:bodyPr>
          <a:lstStyle>
            <a:lvl1pPr eaLnBrk="1" hangingPunct="1">
              <a:defRPr sz="1200">
                <a:latin typeface="Arial" panose="020B0604020202020204" pitchFamily="34" charset="0"/>
                <a:ea typeface="ＭＳ Ｐゴシック" pitchFamily="34" charset="-128"/>
                <a:cs typeface="+mn-cs"/>
              </a:defRPr>
            </a:lvl1pPr>
          </a:lstStyle>
          <a:p>
            <a:pPr>
              <a:defRPr/>
            </a:pPr>
            <a:endParaRPr lang="es-ES"/>
          </a:p>
        </p:txBody>
      </p:sp>
      <p:sp>
        <p:nvSpPr>
          <p:cNvPr id="7171" name="Rectangle 3"/>
          <p:cNvSpPr>
            <a:spLocks noGrp="1" noChangeArrowheads="1"/>
          </p:cNvSpPr>
          <p:nvPr>
            <p:ph type="dt" idx="1"/>
          </p:nvPr>
        </p:nvSpPr>
        <p:spPr bwMode="auto">
          <a:xfrm>
            <a:off x="3852863" y="0"/>
            <a:ext cx="2944812" cy="495300"/>
          </a:xfrm>
          <a:prstGeom prst="rect">
            <a:avLst/>
          </a:prstGeom>
          <a:noFill/>
          <a:ln w="9525">
            <a:noFill/>
            <a:miter lim="800000"/>
            <a:headEnd/>
            <a:tailEnd/>
          </a:ln>
          <a:effectLst/>
        </p:spPr>
        <p:txBody>
          <a:bodyPr vert="horz" wrap="square" lIns="90974" tIns="45487" rIns="90974" bIns="45487" numCol="1" anchor="t" anchorCtr="0" compatLnSpc="1">
            <a:prstTxWarp prst="textNoShape">
              <a:avLst/>
            </a:prstTxWarp>
          </a:bodyPr>
          <a:lstStyle>
            <a:lvl1pPr algn="r" eaLnBrk="1" hangingPunct="1">
              <a:defRPr sz="1200">
                <a:latin typeface="Arial" panose="020B0604020202020204" pitchFamily="34" charset="0"/>
                <a:ea typeface="ＭＳ Ｐゴシック" pitchFamily="34" charset="-128"/>
                <a:cs typeface="+mn-cs"/>
              </a:defRPr>
            </a:lvl1pPr>
          </a:lstStyle>
          <a:p>
            <a:pPr>
              <a:defRPr/>
            </a:pPr>
            <a:endParaRPr lang="es-ES"/>
          </a:p>
        </p:txBody>
      </p:sp>
      <p:sp>
        <p:nvSpPr>
          <p:cNvPr id="12292" name="Rectangle 4"/>
          <p:cNvSpPr>
            <a:spLocks noGrp="1" noRot="1" noChangeAspect="1" noChangeArrowheads="1" noTextEdit="1"/>
          </p:cNvSpPr>
          <p:nvPr>
            <p:ph type="sldImg" idx="2"/>
          </p:nvPr>
        </p:nvSpPr>
        <p:spPr bwMode="auto">
          <a:xfrm>
            <a:off x="711200" y="744538"/>
            <a:ext cx="5378450" cy="37242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3" name="Rectangle 5"/>
          <p:cNvSpPr>
            <a:spLocks noGrp="1" noChangeArrowheads="1"/>
          </p:cNvSpPr>
          <p:nvPr>
            <p:ph type="body" sz="quarter" idx="3"/>
          </p:nvPr>
        </p:nvSpPr>
        <p:spPr bwMode="auto">
          <a:xfrm>
            <a:off x="681038" y="4716463"/>
            <a:ext cx="5438775" cy="4468812"/>
          </a:xfrm>
          <a:prstGeom prst="rect">
            <a:avLst/>
          </a:prstGeom>
          <a:noFill/>
          <a:ln w="9525">
            <a:noFill/>
            <a:miter lim="800000"/>
            <a:headEnd/>
            <a:tailEnd/>
          </a:ln>
          <a:effectLst/>
        </p:spPr>
        <p:txBody>
          <a:bodyPr vert="horz" wrap="square" lIns="90974" tIns="45487" rIns="90974" bIns="45487" numCol="1" anchor="t" anchorCtr="0" compatLnSpc="1">
            <a:prstTxWarp prst="textNoShape">
              <a:avLst/>
            </a:prstTxWarp>
          </a:bodyPr>
          <a:lstStyle/>
          <a:p>
            <a:pPr lvl="0"/>
            <a:r>
              <a:rPr lang="es-ES_tradnl" noProof="0"/>
              <a:t>Haga clic para modificar el estilo de texto del patrón</a:t>
            </a:r>
          </a:p>
          <a:p>
            <a:pPr lvl="1"/>
            <a:r>
              <a:rPr lang="es-ES_tradnl" noProof="0"/>
              <a:t>Segundo nivel</a:t>
            </a:r>
          </a:p>
          <a:p>
            <a:pPr lvl="2"/>
            <a:r>
              <a:rPr lang="es-ES_tradnl" noProof="0"/>
              <a:t>Tercer nivel</a:t>
            </a:r>
          </a:p>
          <a:p>
            <a:pPr lvl="3"/>
            <a:r>
              <a:rPr lang="es-ES_tradnl" noProof="0"/>
              <a:t>Cuarto nivel</a:t>
            </a:r>
          </a:p>
          <a:p>
            <a:pPr lvl="4"/>
            <a:r>
              <a:rPr lang="es-ES_tradnl" noProof="0"/>
              <a:t>Quinto nivel</a:t>
            </a:r>
          </a:p>
        </p:txBody>
      </p:sp>
      <p:sp>
        <p:nvSpPr>
          <p:cNvPr id="7174" name="Rectangle 6"/>
          <p:cNvSpPr>
            <a:spLocks noGrp="1" noChangeArrowheads="1"/>
          </p:cNvSpPr>
          <p:nvPr>
            <p:ph type="ftr" sz="quarter" idx="4"/>
          </p:nvPr>
        </p:nvSpPr>
        <p:spPr bwMode="auto">
          <a:xfrm>
            <a:off x="0" y="9432925"/>
            <a:ext cx="2946400" cy="495300"/>
          </a:xfrm>
          <a:prstGeom prst="rect">
            <a:avLst/>
          </a:prstGeom>
          <a:noFill/>
          <a:ln w="9525">
            <a:noFill/>
            <a:miter lim="800000"/>
            <a:headEnd/>
            <a:tailEnd/>
          </a:ln>
          <a:effectLst/>
        </p:spPr>
        <p:txBody>
          <a:bodyPr vert="horz" wrap="square" lIns="90974" tIns="45487" rIns="90974" bIns="45487" numCol="1" anchor="b" anchorCtr="0" compatLnSpc="1">
            <a:prstTxWarp prst="textNoShape">
              <a:avLst/>
            </a:prstTxWarp>
          </a:bodyPr>
          <a:lstStyle>
            <a:lvl1pPr eaLnBrk="1" hangingPunct="1">
              <a:defRPr sz="1200">
                <a:latin typeface="Arial" panose="020B0604020202020204" pitchFamily="34" charset="0"/>
                <a:ea typeface="ＭＳ Ｐゴシック" pitchFamily="34" charset="-128"/>
                <a:cs typeface="+mn-cs"/>
              </a:defRPr>
            </a:lvl1pPr>
          </a:lstStyle>
          <a:p>
            <a:pPr>
              <a:defRPr/>
            </a:pPr>
            <a:endParaRPr lang="es-ES"/>
          </a:p>
        </p:txBody>
      </p:sp>
      <p:sp>
        <p:nvSpPr>
          <p:cNvPr id="7175" name="Rectangle 7"/>
          <p:cNvSpPr>
            <a:spLocks noGrp="1" noChangeArrowheads="1"/>
          </p:cNvSpPr>
          <p:nvPr>
            <p:ph type="sldNum" sz="quarter" idx="5"/>
          </p:nvPr>
        </p:nvSpPr>
        <p:spPr bwMode="auto">
          <a:xfrm>
            <a:off x="3852863" y="9432925"/>
            <a:ext cx="2944812" cy="495300"/>
          </a:xfrm>
          <a:prstGeom prst="rect">
            <a:avLst/>
          </a:prstGeom>
          <a:noFill/>
          <a:ln w="9525">
            <a:noFill/>
            <a:miter lim="800000"/>
            <a:headEnd/>
            <a:tailEnd/>
          </a:ln>
          <a:effectLst/>
        </p:spPr>
        <p:txBody>
          <a:bodyPr vert="horz" wrap="square" lIns="90974" tIns="45487" rIns="90974" bIns="45487" numCol="1" anchor="b" anchorCtr="0" compatLnSpc="1">
            <a:prstTxWarp prst="textNoShape">
              <a:avLst/>
            </a:prstTxWarp>
          </a:bodyPr>
          <a:lstStyle>
            <a:lvl1pPr algn="r" eaLnBrk="1" hangingPunct="1">
              <a:defRPr sz="1200">
                <a:latin typeface="Arial" charset="0"/>
              </a:defRPr>
            </a:lvl1pPr>
          </a:lstStyle>
          <a:p>
            <a:pPr>
              <a:defRPr/>
            </a:pPr>
            <a:fld id="{2BB01362-5D41-5E40-B8F8-F3B5CDEE3F1F}" type="slidenum">
              <a:rPr lang="es-ES_tradnl"/>
              <a:pPr>
                <a:defRPr/>
              </a:pPr>
              <a:t>‹N°›</a:t>
            </a:fld>
            <a:endParaRPr lang="es-ES_tradnl"/>
          </a:p>
        </p:txBody>
      </p:sp>
    </p:spTree>
    <p:extLst>
      <p:ext uri="{BB962C8B-B14F-4D97-AF65-F5344CB8AC3E}">
        <p14:creationId xmlns:p14="http://schemas.microsoft.com/office/powerpoint/2010/main" val="30678593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2BB01362-5D41-5E40-B8F8-F3B5CDEE3F1F}" type="slidenum">
              <a:rPr lang="es-ES_tradnl" smtClean="0"/>
              <a:pPr>
                <a:defRPr/>
              </a:pPr>
              <a:t>2</a:t>
            </a:fld>
            <a:endParaRPr lang="es-ES_tradnl"/>
          </a:p>
        </p:txBody>
      </p:sp>
    </p:spTree>
    <p:extLst>
      <p:ext uri="{BB962C8B-B14F-4D97-AF65-F5344CB8AC3E}">
        <p14:creationId xmlns:p14="http://schemas.microsoft.com/office/powerpoint/2010/main" val="1726252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2BB01362-5D41-5E40-B8F8-F3B5CDEE3F1F}" type="slidenum">
              <a:rPr lang="es-ES_tradnl" smtClean="0"/>
              <a:pPr>
                <a:defRPr/>
              </a:pPr>
              <a:t>12</a:t>
            </a:fld>
            <a:endParaRPr lang="es-ES_tradnl"/>
          </a:p>
        </p:txBody>
      </p:sp>
    </p:spTree>
    <p:extLst>
      <p:ext uri="{BB962C8B-B14F-4D97-AF65-F5344CB8AC3E}">
        <p14:creationId xmlns:p14="http://schemas.microsoft.com/office/powerpoint/2010/main" val="2102757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The strengths</a:t>
            </a:r>
            <a:r>
              <a:rPr lang="en-GB" baseline="0" dirty="0"/>
              <a:t> in the continental region are slightly different than in the previous climate zones. </a:t>
            </a:r>
          </a:p>
          <a:p>
            <a:r>
              <a:rPr lang="en-GB" baseline="0" dirty="0"/>
              <a:t>All farms use catch crops before spring crops to minimise the amount of bare soil. The income of the farms is mostly spread over various pillars (reducing the risk) and dairy farms have a high fodder independence. </a:t>
            </a:r>
          </a:p>
          <a:p>
            <a:endParaRPr lang="en-GB" baseline="0" dirty="0"/>
          </a:p>
          <a:p>
            <a:r>
              <a:rPr lang="en-GB" baseline="0" dirty="0"/>
              <a:t>A high share of one specific crop (specialisation) seems to be an overall weakness of the farms in Europe. Many of the farms in the continental climate still plough as their main tillage management and especially dairy farms don´t have a diverse crop rotation. </a:t>
            </a:r>
          </a:p>
          <a:p>
            <a:endParaRPr lang="en-GB" baseline="0" dirty="0"/>
          </a:p>
          <a:p>
            <a:r>
              <a:rPr lang="en-GB" dirty="0"/>
              <a:t>Opportunities</a:t>
            </a:r>
            <a:r>
              <a:rPr lang="en-GB" baseline="0" dirty="0"/>
              <a:t> of climate change also exist in the continental climate zone: there is the opportunity of new crops/varieties (</a:t>
            </a:r>
            <a:r>
              <a:rPr lang="en-GB" dirty="0"/>
              <a:t>Soy</a:t>
            </a:r>
            <a:r>
              <a:rPr lang="en-GB" baseline="0" dirty="0"/>
              <a:t>, sunflower or forgotten crops such as </a:t>
            </a:r>
            <a:r>
              <a:rPr lang="en-GB" baseline="0" dirty="0" err="1"/>
              <a:t>camelina</a:t>
            </a:r>
            <a:r>
              <a:rPr lang="en-GB" baseline="0" dirty="0"/>
              <a:t>). </a:t>
            </a:r>
          </a:p>
          <a:p>
            <a:r>
              <a:rPr lang="en-GB" baseline="0" dirty="0"/>
              <a:t>Longer vegetation periods have a positive effect on grassland yields, and moisture loving pathogens may decrease. </a:t>
            </a:r>
          </a:p>
          <a:p>
            <a:endParaRPr lang="en-GB" baseline="0" dirty="0"/>
          </a:p>
          <a:p>
            <a:r>
              <a:rPr lang="en-GB" baseline="0" dirty="0"/>
              <a:t>Threats resulting from climate change are as in the other regions a higher variability in yields, increased heat stress for dairy cows and in contrast to the </a:t>
            </a:r>
            <a:r>
              <a:rPr lang="en-GB" baseline="0" dirty="0" err="1"/>
              <a:t>opportuinity</a:t>
            </a:r>
            <a:r>
              <a:rPr lang="en-GB" baseline="0" dirty="0"/>
              <a:t> before, a risk of new pests and diseases.  </a:t>
            </a:r>
            <a:endParaRPr lang="en-GB" dirty="0"/>
          </a:p>
        </p:txBody>
      </p:sp>
      <p:sp>
        <p:nvSpPr>
          <p:cNvPr id="4" name="Foliennummernplatzhalter 3"/>
          <p:cNvSpPr>
            <a:spLocks noGrp="1"/>
          </p:cNvSpPr>
          <p:nvPr>
            <p:ph type="sldNum" sz="quarter" idx="10"/>
          </p:nvPr>
        </p:nvSpPr>
        <p:spPr/>
        <p:txBody>
          <a:bodyPr/>
          <a:lstStyle/>
          <a:p>
            <a:pPr>
              <a:defRPr/>
            </a:pPr>
            <a:fld id="{2BB01362-5D41-5E40-B8F8-F3B5CDEE3F1F}" type="slidenum">
              <a:rPr lang="es-ES_tradnl" smtClean="0"/>
              <a:pPr>
                <a:defRPr/>
              </a:pPr>
              <a:t>13</a:t>
            </a:fld>
            <a:endParaRPr lang="es-ES_tradnl"/>
          </a:p>
        </p:txBody>
      </p:sp>
    </p:spTree>
    <p:extLst>
      <p:ext uri="{BB962C8B-B14F-4D97-AF65-F5344CB8AC3E}">
        <p14:creationId xmlns:p14="http://schemas.microsoft.com/office/powerpoint/2010/main" val="4234891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sz="2000" u="none" dirty="0">
                <a:solidFill>
                  <a:srgbClr val="A0212E"/>
                </a:solidFill>
                <a:latin typeface="Aaux ProRegular OSF" charset="0"/>
                <a:cs typeface="Aaux ProRegular OSF" charset="0"/>
              </a:rPr>
              <a:t>From our work on the pilot</a:t>
            </a:r>
            <a:r>
              <a:rPr lang="en-GB" sz="2000" u="none" baseline="0" dirty="0">
                <a:solidFill>
                  <a:srgbClr val="A0212E"/>
                </a:solidFill>
                <a:latin typeface="Aaux ProRegular OSF" charset="0"/>
                <a:cs typeface="Aaux ProRegular OSF" charset="0"/>
              </a:rPr>
              <a:t> farms, we have summarised a set of adaptation measures which have shown to be practicable. </a:t>
            </a:r>
          </a:p>
          <a:p>
            <a:pPr marL="0" indent="0">
              <a:buFont typeface="Arial" panose="020B0604020202020204" pitchFamily="34" charset="0"/>
              <a:buNone/>
            </a:pPr>
            <a:r>
              <a:rPr lang="en-GB" sz="2000" u="none" baseline="0" dirty="0">
                <a:solidFill>
                  <a:srgbClr val="A0212E"/>
                </a:solidFill>
                <a:latin typeface="Aaux ProRegular OSF" charset="0"/>
                <a:cs typeface="Aaux ProRegular OSF" charset="0"/>
              </a:rPr>
              <a:t>One of the main things which reduces the vulnerability to climate change and is sustainable is the improvement of soil quality. This can be done by all of the following measures (which also have other benefits). </a:t>
            </a:r>
          </a:p>
          <a:p>
            <a:pPr marL="0" indent="0">
              <a:buFont typeface="Arial" panose="020B0604020202020204" pitchFamily="34" charset="0"/>
              <a:buNone/>
            </a:pPr>
            <a:r>
              <a:rPr lang="en-GB" sz="2000" u="none" baseline="0" dirty="0">
                <a:solidFill>
                  <a:srgbClr val="A0212E"/>
                </a:solidFill>
                <a:latin typeface="Aaux ProRegular OSF" charset="0"/>
                <a:cs typeface="Aaux ProRegular OSF" charset="0"/>
              </a:rPr>
              <a:t>Wider crop rotations</a:t>
            </a:r>
          </a:p>
          <a:p>
            <a:pPr marL="0" indent="0">
              <a:buFont typeface="Arial" panose="020B0604020202020204" pitchFamily="34" charset="0"/>
              <a:buNone/>
            </a:pPr>
            <a:r>
              <a:rPr lang="en-GB" sz="2000" u="none" baseline="0" dirty="0" err="1">
                <a:solidFill>
                  <a:srgbClr val="A0212E"/>
                </a:solidFill>
                <a:latin typeface="Aaux ProRegular OSF" charset="0"/>
                <a:cs typeface="Aaux ProRegular OSF" charset="0"/>
              </a:rPr>
              <a:t>Undersowing</a:t>
            </a:r>
            <a:r>
              <a:rPr lang="en-GB" sz="2000" u="none" baseline="0" dirty="0">
                <a:solidFill>
                  <a:srgbClr val="A0212E"/>
                </a:solidFill>
                <a:latin typeface="Aaux ProRegular OSF" charset="0"/>
                <a:cs typeface="Aaux ProRegular OSF" charset="0"/>
              </a:rPr>
              <a:t> – seen in the picture</a:t>
            </a:r>
          </a:p>
          <a:p>
            <a:pPr marL="0" indent="0">
              <a:buFont typeface="Arial" panose="020B0604020202020204" pitchFamily="34" charset="0"/>
              <a:buNone/>
            </a:pPr>
            <a:endParaRPr lang="en-GB" sz="2000" u="none" dirty="0">
              <a:solidFill>
                <a:srgbClr val="A0212E"/>
              </a:solidFill>
              <a:latin typeface="Aaux ProRegular OSF" charset="0"/>
              <a:cs typeface="Aaux ProRegular OSF" charset="0"/>
            </a:endParaRPr>
          </a:p>
          <a:p>
            <a:pPr marL="0" indent="0">
              <a:buFont typeface="Arial" panose="020B0604020202020204" pitchFamily="34" charset="0"/>
              <a:buNone/>
            </a:pPr>
            <a:endParaRPr lang="en-GB" sz="2000" u="none" dirty="0">
              <a:solidFill>
                <a:srgbClr val="A0212E"/>
              </a:solidFill>
              <a:latin typeface="Aaux ProRegular OSF" charset="0"/>
              <a:cs typeface="Aaux ProRegular OSF" charset="0"/>
            </a:endParaRPr>
          </a:p>
          <a:p>
            <a:pPr marL="0" indent="0">
              <a:buFont typeface="Arial" panose="020B0604020202020204" pitchFamily="34" charset="0"/>
              <a:buNone/>
            </a:pPr>
            <a:r>
              <a:rPr lang="en-GB" sz="2000" u="none" dirty="0" err="1">
                <a:solidFill>
                  <a:srgbClr val="A0212E"/>
                </a:solidFill>
                <a:latin typeface="Aaux ProRegular OSF" charset="0"/>
                <a:cs typeface="Aaux ProRegular OSF" charset="0"/>
              </a:rPr>
              <a:t>Meslins</a:t>
            </a:r>
            <a:r>
              <a:rPr lang="en-GB" sz="2000" u="none" dirty="0">
                <a:solidFill>
                  <a:srgbClr val="A0212E"/>
                </a:solidFill>
                <a:latin typeface="Aaux ProRegular OSF" charset="0"/>
                <a:cs typeface="Aaux ProRegular OSF" charset="0"/>
              </a:rPr>
              <a:t>: </a:t>
            </a:r>
            <a:r>
              <a:rPr lang="en-GB" sz="2000" u="none" dirty="0" err="1">
                <a:solidFill>
                  <a:srgbClr val="A0212E"/>
                </a:solidFill>
                <a:latin typeface="Aaux ProRegular OSF" charset="0"/>
                <a:cs typeface="Aaux ProRegular OSF" charset="0"/>
              </a:rPr>
              <a:t>Unterschiedliche</a:t>
            </a:r>
            <a:r>
              <a:rPr lang="en-GB" sz="2000" u="none" baseline="0" dirty="0">
                <a:solidFill>
                  <a:srgbClr val="A0212E"/>
                </a:solidFill>
                <a:latin typeface="Aaux ProRegular OSF" charset="0"/>
                <a:cs typeface="Aaux ProRegular OSF" charset="0"/>
              </a:rPr>
              <a:t> </a:t>
            </a:r>
            <a:r>
              <a:rPr lang="en-GB" sz="2000" u="none" baseline="0" dirty="0" err="1">
                <a:solidFill>
                  <a:srgbClr val="A0212E"/>
                </a:solidFill>
                <a:latin typeface="Aaux ProRegular OSF" charset="0"/>
                <a:cs typeface="Aaux ProRegular OSF" charset="0"/>
              </a:rPr>
              <a:t>Wurzelausscheidungen</a:t>
            </a:r>
            <a:r>
              <a:rPr lang="en-GB" sz="2000" u="none" baseline="0" dirty="0">
                <a:solidFill>
                  <a:srgbClr val="A0212E"/>
                </a:solidFill>
                <a:latin typeface="Aaux ProRegular OSF" charset="0"/>
                <a:cs typeface="Aaux ProRegular OSF" charset="0"/>
              </a:rPr>
              <a:t> </a:t>
            </a:r>
          </a:p>
          <a:p>
            <a:pPr marL="0" indent="0">
              <a:buFont typeface="Arial" panose="020B0604020202020204" pitchFamily="34" charset="0"/>
              <a:buNone/>
            </a:pPr>
            <a:endParaRPr lang="en-GB" sz="2000" u="sng" dirty="0">
              <a:solidFill>
                <a:srgbClr val="A0212E"/>
              </a:solidFill>
              <a:latin typeface="Aaux ProRegular OSF" charset="0"/>
              <a:cs typeface="Aaux ProRegular OSF" charset="0"/>
            </a:endParaRPr>
          </a:p>
          <a:p>
            <a:endParaRPr lang="en-GB" dirty="0"/>
          </a:p>
        </p:txBody>
      </p:sp>
      <p:sp>
        <p:nvSpPr>
          <p:cNvPr id="4" name="Foliennummernplatzhalter 3"/>
          <p:cNvSpPr>
            <a:spLocks noGrp="1"/>
          </p:cNvSpPr>
          <p:nvPr>
            <p:ph type="sldNum" sz="quarter" idx="10"/>
          </p:nvPr>
        </p:nvSpPr>
        <p:spPr/>
        <p:txBody>
          <a:bodyPr/>
          <a:lstStyle/>
          <a:p>
            <a:pPr>
              <a:defRPr/>
            </a:pPr>
            <a:fld id="{2BB01362-5D41-5E40-B8F8-F3B5CDEE3F1F}" type="slidenum">
              <a:rPr lang="es-ES_tradnl" smtClean="0"/>
              <a:pPr>
                <a:defRPr/>
              </a:pPr>
              <a:t>14</a:t>
            </a:fld>
            <a:endParaRPr lang="es-ES_tradnl"/>
          </a:p>
        </p:txBody>
      </p:sp>
    </p:spTree>
    <p:extLst>
      <p:ext uri="{BB962C8B-B14F-4D97-AF65-F5344CB8AC3E}">
        <p14:creationId xmlns:p14="http://schemas.microsoft.com/office/powerpoint/2010/main" val="2671012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pPr>
              <a:defRPr/>
            </a:pPr>
            <a:fld id="{2BB01362-5D41-5E40-B8F8-F3B5CDEE3F1F}" type="slidenum">
              <a:rPr lang="es-ES_tradnl" smtClean="0"/>
              <a:pPr>
                <a:defRPr/>
              </a:pPr>
              <a:t>15</a:t>
            </a:fld>
            <a:endParaRPr lang="es-ES_tradnl"/>
          </a:p>
        </p:txBody>
      </p:sp>
    </p:spTree>
    <p:extLst>
      <p:ext uri="{BB962C8B-B14F-4D97-AF65-F5344CB8AC3E}">
        <p14:creationId xmlns:p14="http://schemas.microsoft.com/office/powerpoint/2010/main" val="62934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pPr>
              <a:defRPr/>
            </a:pPr>
            <a:fld id="{2BB01362-5D41-5E40-B8F8-F3B5CDEE3F1F}" type="slidenum">
              <a:rPr lang="es-ES_tradnl" smtClean="0"/>
              <a:pPr>
                <a:defRPr/>
              </a:pPr>
              <a:t>16</a:t>
            </a:fld>
            <a:endParaRPr lang="es-ES_tradnl"/>
          </a:p>
        </p:txBody>
      </p:sp>
    </p:spTree>
    <p:extLst>
      <p:ext uri="{BB962C8B-B14F-4D97-AF65-F5344CB8AC3E}">
        <p14:creationId xmlns:p14="http://schemas.microsoft.com/office/powerpoint/2010/main" val="1198355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2BB01362-5D41-5E40-B8F8-F3B5CDEE3F1F}" type="slidenum">
              <a:rPr lang="es-ES_tradnl" smtClean="0"/>
              <a:pPr>
                <a:defRPr/>
              </a:pPr>
              <a:t>17</a:t>
            </a:fld>
            <a:endParaRPr lang="es-ES_tradnl"/>
          </a:p>
        </p:txBody>
      </p:sp>
    </p:spTree>
    <p:extLst>
      <p:ext uri="{BB962C8B-B14F-4D97-AF65-F5344CB8AC3E}">
        <p14:creationId xmlns:p14="http://schemas.microsoft.com/office/powerpoint/2010/main" val="2991679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pPr>
              <a:defRPr/>
            </a:pPr>
            <a:fld id="{2BB01362-5D41-5E40-B8F8-F3B5CDEE3F1F}" type="slidenum">
              <a:rPr lang="es-ES_tradnl" smtClean="0"/>
              <a:pPr>
                <a:defRPr/>
              </a:pPr>
              <a:t>18</a:t>
            </a:fld>
            <a:endParaRPr lang="es-ES_tradnl"/>
          </a:p>
        </p:txBody>
      </p:sp>
    </p:spTree>
    <p:extLst>
      <p:ext uri="{BB962C8B-B14F-4D97-AF65-F5344CB8AC3E}">
        <p14:creationId xmlns:p14="http://schemas.microsoft.com/office/powerpoint/2010/main" val="3552218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pPr>
              <a:defRPr/>
            </a:pPr>
            <a:fld id="{2BB01362-5D41-5E40-B8F8-F3B5CDEE3F1F}" type="slidenum">
              <a:rPr lang="es-ES_tradnl" smtClean="0"/>
              <a:pPr>
                <a:defRPr/>
              </a:pPr>
              <a:t>19</a:t>
            </a:fld>
            <a:endParaRPr lang="es-ES_tradnl"/>
          </a:p>
        </p:txBody>
      </p:sp>
    </p:spTree>
    <p:extLst>
      <p:ext uri="{BB962C8B-B14F-4D97-AF65-F5344CB8AC3E}">
        <p14:creationId xmlns:p14="http://schemas.microsoft.com/office/powerpoint/2010/main" val="2668215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pPr>
              <a:defRPr/>
            </a:pPr>
            <a:fld id="{2BB01362-5D41-5E40-B8F8-F3B5CDEE3F1F}" type="slidenum">
              <a:rPr lang="es-ES_tradnl" smtClean="0"/>
              <a:pPr>
                <a:defRPr/>
              </a:pPr>
              <a:t>21</a:t>
            </a:fld>
            <a:endParaRPr lang="es-ES_tradnl"/>
          </a:p>
        </p:txBody>
      </p:sp>
    </p:spTree>
    <p:extLst>
      <p:ext uri="{BB962C8B-B14F-4D97-AF65-F5344CB8AC3E}">
        <p14:creationId xmlns:p14="http://schemas.microsoft.com/office/powerpoint/2010/main" val="2328200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Create a varietal bouquet:</a:t>
            </a:r>
          </a:p>
          <a:p>
            <a:pPr marL="1028700" lvl="1">
              <a:buFont typeface="Arial"/>
              <a:buChar char="•"/>
            </a:pPr>
            <a:r>
              <a:rPr lang="en-GB" sz="1600" dirty="0"/>
              <a:t>Earlier sowing of long cycle varieties</a:t>
            </a:r>
          </a:p>
          <a:p>
            <a:pPr marL="1028700" lvl="1">
              <a:buFont typeface="Arial"/>
              <a:buChar char="•"/>
            </a:pPr>
            <a:r>
              <a:rPr lang="en-GB" sz="1600" dirty="0"/>
              <a:t>If not enough rainfall in autumn then a spring crop (Short cycle varieties)</a:t>
            </a:r>
          </a:p>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Diversify crops and rotations to avoid main climate stress:</a:t>
            </a:r>
          </a:p>
          <a:p>
            <a:pPr marL="1028700" lvl="1">
              <a:buFont typeface="Arial"/>
              <a:buChar char="•"/>
            </a:pPr>
            <a:r>
              <a:rPr lang="en-GB" sz="1600" dirty="0"/>
              <a:t>Richer rotations, including legumes</a:t>
            </a:r>
          </a:p>
          <a:p>
            <a:pPr marL="1028700" lvl="1">
              <a:buFont typeface="Arial"/>
              <a:buChar char="•"/>
            </a:pPr>
            <a:r>
              <a:rPr lang="en-GB" sz="1600" dirty="0"/>
              <a:t>Avoid monocultures , new varieties adapted to heat stress</a:t>
            </a:r>
          </a:p>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Improve soils:	</a:t>
            </a:r>
          </a:p>
          <a:p>
            <a:pPr marL="1028700" lvl="1">
              <a:buFont typeface="Arial"/>
              <a:buChar char="•"/>
            </a:pPr>
            <a:r>
              <a:rPr lang="en-GB" sz="1600" dirty="0"/>
              <a:t>More organic matter in the soil</a:t>
            </a:r>
          </a:p>
          <a:p>
            <a:pPr marL="1028700" lvl="1">
              <a:buFont typeface="Arial"/>
              <a:buChar char="•"/>
            </a:pPr>
            <a:r>
              <a:rPr lang="en-GB" sz="1600" dirty="0"/>
              <a:t>Better soil structure</a:t>
            </a:r>
          </a:p>
          <a:p>
            <a:pPr marL="342900" indent="-342900">
              <a:buFont typeface="Arial" panose="020B0604020202020204" pitchFamily="34" charset="0"/>
              <a:buChar char="•"/>
            </a:pPr>
            <a:r>
              <a:rPr lang="en-GB" sz="2000" u="sng" dirty="0">
                <a:solidFill>
                  <a:srgbClr val="A0212E"/>
                </a:solidFill>
                <a:latin typeface="Aaux ProRegular OSF" charset="0"/>
              </a:rPr>
              <a:t>Comfort or Deficit irrigation </a:t>
            </a:r>
          </a:p>
          <a:p>
            <a:pPr marL="342900" indent="-342900">
              <a:buFont typeface="Arial" panose="020B0604020202020204" pitchFamily="34" charset="0"/>
              <a:buChar char="•"/>
            </a:pPr>
            <a:r>
              <a:rPr lang="en-GB" sz="2000" u="sng" dirty="0">
                <a:solidFill>
                  <a:srgbClr val="A0212E"/>
                </a:solidFill>
                <a:latin typeface="Aaux ProRegular OSF" charset="0"/>
              </a:rPr>
              <a:t>Hedgerow and flower strips plantations</a:t>
            </a:r>
          </a:p>
          <a:p>
            <a:endParaRPr lang="es-ES" dirty="0"/>
          </a:p>
        </p:txBody>
      </p:sp>
      <p:sp>
        <p:nvSpPr>
          <p:cNvPr id="4" name="Marcador de número de diapositiva 3"/>
          <p:cNvSpPr>
            <a:spLocks noGrp="1"/>
          </p:cNvSpPr>
          <p:nvPr>
            <p:ph type="sldNum" sz="quarter" idx="5"/>
          </p:nvPr>
        </p:nvSpPr>
        <p:spPr/>
        <p:txBody>
          <a:bodyPr/>
          <a:lstStyle/>
          <a:p>
            <a:pPr>
              <a:defRPr/>
            </a:pPr>
            <a:fld id="{2BB01362-5D41-5E40-B8F8-F3B5CDEE3F1F}" type="slidenum">
              <a:rPr lang="es-ES_tradnl" smtClean="0"/>
              <a:pPr>
                <a:defRPr/>
              </a:pPr>
              <a:t>4</a:t>
            </a:fld>
            <a:endParaRPr lang="es-ES_tradnl"/>
          </a:p>
        </p:txBody>
      </p:sp>
    </p:spTree>
    <p:extLst>
      <p:ext uri="{BB962C8B-B14F-4D97-AF65-F5344CB8AC3E}">
        <p14:creationId xmlns:p14="http://schemas.microsoft.com/office/powerpoint/2010/main" val="701222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Use traditional varieties:</a:t>
            </a:r>
            <a:r>
              <a:rPr lang="en-GB" sz="2000" dirty="0">
                <a:solidFill>
                  <a:srgbClr val="A0212E"/>
                </a:solidFill>
                <a:latin typeface="Aaux ProRegular OSF" charset="0"/>
                <a:cs typeface="Aaux ProRegular OSF" charset="0"/>
              </a:rPr>
              <a:t> </a:t>
            </a:r>
          </a:p>
          <a:p>
            <a:pPr marL="1028700" lvl="1">
              <a:buFont typeface="Arial"/>
              <a:buChar char="•"/>
            </a:pPr>
            <a:r>
              <a:rPr lang="en-US" sz="1600" dirty="0"/>
              <a:t>Better adapted</a:t>
            </a:r>
          </a:p>
          <a:p>
            <a:pPr marL="1028700" lvl="1">
              <a:buFont typeface="Arial"/>
              <a:buChar char="•"/>
            </a:pPr>
            <a:r>
              <a:rPr lang="en-US" sz="1600" dirty="0"/>
              <a:t>More stable yields, even under critical conditions</a:t>
            </a:r>
          </a:p>
          <a:p>
            <a:pPr marL="1028700" lvl="1">
              <a:buFont typeface="Arial"/>
              <a:buChar char="•"/>
            </a:pPr>
            <a:r>
              <a:rPr lang="en-US" sz="1600" dirty="0"/>
              <a:t>Increasing interest for these varieties</a:t>
            </a:r>
          </a:p>
          <a:p>
            <a:pPr marL="306388" lvl="1" indent="-306388">
              <a:buFont typeface="Arial"/>
              <a:buChar char="•"/>
            </a:pPr>
            <a:r>
              <a:rPr lang="en-GB" sz="2000" u="sng" dirty="0">
                <a:solidFill>
                  <a:srgbClr val="A0212E"/>
                </a:solidFill>
                <a:latin typeface="Aaux ProRegular OSF" charset="0"/>
                <a:cs typeface="Aaux ProRegular OSF" charset="0"/>
              </a:rPr>
              <a:t>Focus on Quality (wine production) and not quantity</a:t>
            </a:r>
          </a:p>
          <a:p>
            <a:pPr marL="1028700" lvl="1">
              <a:buFont typeface="Arial"/>
              <a:buChar char="•"/>
            </a:pPr>
            <a:r>
              <a:rPr lang="en-US" sz="1600" dirty="0"/>
              <a:t>Increase competitiveness by processing and not just producing, yield is a secondary aspect when quality is upfront</a:t>
            </a:r>
            <a:endParaRPr lang="en-GB" sz="1600" u="sng" dirty="0">
              <a:solidFill>
                <a:srgbClr val="A0212E"/>
              </a:solidFill>
              <a:latin typeface="Aaux ProRegular OSF" charset="0"/>
              <a:cs typeface="Aaux ProRegular OSF" charset="0"/>
            </a:endParaRPr>
          </a:p>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Prune in green to balance leaf surface and number of bunches:</a:t>
            </a:r>
          </a:p>
          <a:p>
            <a:pPr marL="1028700" lvl="1">
              <a:buFont typeface="Arial"/>
              <a:buChar char="•"/>
            </a:pPr>
            <a:r>
              <a:rPr lang="en-US" sz="1600" dirty="0"/>
              <a:t>I.e. Prune excessive vegetative growth in very wet springs,</a:t>
            </a:r>
          </a:p>
          <a:p>
            <a:pPr marL="1028700" lvl="1">
              <a:buFont typeface="Arial"/>
              <a:buChar char="•"/>
            </a:pPr>
            <a:r>
              <a:rPr lang="en-US" sz="1600" dirty="0"/>
              <a:t>prune bunches/canopy if they year is very hot to avoid transpiration or an excessive effort of the plant</a:t>
            </a:r>
            <a:endParaRPr lang="en-US" dirty="0"/>
          </a:p>
          <a:p>
            <a:pPr marL="285750">
              <a:buFont typeface="Arial"/>
              <a:buChar char="•"/>
            </a:pPr>
            <a:r>
              <a:rPr lang="en-GB" sz="2000" u="sng" dirty="0">
                <a:solidFill>
                  <a:srgbClr val="A0212E"/>
                </a:solidFill>
                <a:latin typeface="Aaux ProRegular OSF" charset="0"/>
                <a:cs typeface="Aaux ProRegular OSF" charset="0"/>
              </a:rPr>
              <a:t>Improve soils:	</a:t>
            </a:r>
          </a:p>
          <a:p>
            <a:pPr marL="1028700" lvl="1">
              <a:buFont typeface="Arial"/>
              <a:buChar char="•"/>
            </a:pPr>
            <a:r>
              <a:rPr lang="en-GB" sz="1600" dirty="0"/>
              <a:t>More organic matter in the soil</a:t>
            </a:r>
          </a:p>
          <a:p>
            <a:pPr marL="1028700" lvl="1">
              <a:buFont typeface="Arial"/>
              <a:buChar char="•"/>
            </a:pPr>
            <a:r>
              <a:rPr lang="en-GB" sz="1600" dirty="0"/>
              <a:t>Better soil structure and quality</a:t>
            </a:r>
            <a:endParaRPr lang="es-ES" dirty="0"/>
          </a:p>
        </p:txBody>
      </p:sp>
      <p:sp>
        <p:nvSpPr>
          <p:cNvPr id="4" name="Marcador de número de diapositiva 3"/>
          <p:cNvSpPr>
            <a:spLocks noGrp="1"/>
          </p:cNvSpPr>
          <p:nvPr>
            <p:ph type="sldNum" sz="quarter" idx="5"/>
          </p:nvPr>
        </p:nvSpPr>
        <p:spPr/>
        <p:txBody>
          <a:bodyPr/>
          <a:lstStyle/>
          <a:p>
            <a:pPr>
              <a:defRPr/>
            </a:pPr>
            <a:fld id="{2BB01362-5D41-5E40-B8F8-F3B5CDEE3F1F}" type="slidenum">
              <a:rPr lang="es-ES_tradnl" smtClean="0"/>
              <a:pPr>
                <a:defRPr/>
              </a:pPr>
              <a:t>5</a:t>
            </a:fld>
            <a:endParaRPr lang="es-ES_tradnl"/>
          </a:p>
        </p:txBody>
      </p:sp>
    </p:spTree>
    <p:extLst>
      <p:ext uri="{BB962C8B-B14F-4D97-AF65-F5344CB8AC3E}">
        <p14:creationId xmlns:p14="http://schemas.microsoft.com/office/powerpoint/2010/main" val="47867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DAIRY:</a:t>
            </a:r>
          </a:p>
          <a:p>
            <a:pPr marL="1085850" lvl="1" indent="-342900">
              <a:buFont typeface="Arial" panose="020B0604020202020204" pitchFamily="34" charset="0"/>
              <a:buChar char="•"/>
            </a:pPr>
            <a:r>
              <a:rPr lang="en-GB" sz="1800" dirty="0">
                <a:latin typeface="Aaux ProRegular OSF" charset="0"/>
                <a:cs typeface="Aaux ProRegular OSF" charset="0"/>
              </a:rPr>
              <a:t>Fodder autonomy and diversification. </a:t>
            </a:r>
          </a:p>
          <a:p>
            <a:pPr marL="1085850" lvl="1" indent="-342900">
              <a:buFont typeface="Arial" panose="020B0604020202020204" pitchFamily="34" charset="0"/>
              <a:buChar char="•"/>
            </a:pPr>
            <a:r>
              <a:rPr lang="en-GB" sz="1800" dirty="0">
                <a:latin typeface="Aaux ProRegular OSF" charset="0"/>
                <a:cs typeface="Aaux ProRegular OSF" charset="0"/>
              </a:rPr>
              <a:t>Balance farmland surface and number of animals. </a:t>
            </a:r>
          </a:p>
          <a:p>
            <a:pPr marL="1085850" lvl="1" indent="-342900">
              <a:buFont typeface="Arial" panose="020B0604020202020204" pitchFamily="34" charset="0"/>
              <a:buChar char="•"/>
            </a:pPr>
            <a:r>
              <a:rPr lang="en-GB" sz="1800" dirty="0">
                <a:latin typeface="Aaux ProRegular OSF" charset="0"/>
                <a:cs typeface="Aaux ProRegular OSF" charset="0"/>
              </a:rPr>
              <a:t>Modification in the design of infrastructures to ensure passive ventilation (completely open barns, optionally closed in winter using straw bales or similar movable structures). Active ventilation systems. </a:t>
            </a:r>
          </a:p>
          <a:p>
            <a:pPr marL="1085850" lvl="1" indent="-342900">
              <a:buFont typeface="Arial" panose="020B0604020202020204" pitchFamily="34" charset="0"/>
              <a:buChar char="•"/>
            </a:pPr>
            <a:r>
              <a:rPr lang="en-GB" sz="1800" dirty="0">
                <a:latin typeface="Aaux ProRegular OSF" charset="0"/>
                <a:cs typeface="Aaux ProRegular OSF" charset="0"/>
              </a:rPr>
              <a:t>Appropriate density of animals in buildings</a:t>
            </a:r>
          </a:p>
          <a:p>
            <a:pPr marL="342900" indent="-342900">
              <a:buFont typeface="Arial" panose="020B0604020202020204" pitchFamily="34" charset="0"/>
              <a:buChar char="•"/>
            </a:pPr>
            <a:r>
              <a:rPr lang="en-GB" sz="2000" u="sng" dirty="0">
                <a:solidFill>
                  <a:srgbClr val="A0212E"/>
                </a:solidFill>
                <a:latin typeface="Aaux ProRegular OSF" charset="0"/>
              </a:rPr>
              <a:t>EXTENSIVE BEEF (DEHESAS)</a:t>
            </a:r>
          </a:p>
          <a:p>
            <a:pPr marL="1085850" lvl="1" indent="-342900">
              <a:buFont typeface="Arial" panose="020B0604020202020204" pitchFamily="34" charset="0"/>
              <a:buChar char="•"/>
            </a:pPr>
            <a:r>
              <a:rPr lang="en-US" sz="1800" dirty="0">
                <a:latin typeface="Aaux ProRegular OSF" charset="0"/>
              </a:rPr>
              <a:t>Grazing management plans to increase quantity and quality of pasture based on the time needed to recover the pasture.</a:t>
            </a:r>
            <a:endParaRPr lang="es-ES" sz="1800" dirty="0">
              <a:latin typeface="Aaux ProRegular OSF" charset="0"/>
            </a:endParaRPr>
          </a:p>
          <a:p>
            <a:pPr marL="1085850" lvl="1" indent="-342900">
              <a:buFont typeface="Arial" panose="020B0604020202020204" pitchFamily="34" charset="0"/>
              <a:buChar char="•"/>
            </a:pPr>
            <a:r>
              <a:rPr lang="en-US" sz="1800" dirty="0">
                <a:latin typeface="Aaux ProRegular OSF" charset="0"/>
              </a:rPr>
              <a:t>Native seeds sowing for pasture improvement</a:t>
            </a:r>
            <a:endParaRPr lang="es-ES" sz="1800" dirty="0">
              <a:latin typeface="Aaux ProRegular OSF" charset="0"/>
            </a:endParaRPr>
          </a:p>
          <a:p>
            <a:pPr marL="1085850" lvl="1" indent="-342900">
              <a:buFont typeface="Arial" panose="020B0604020202020204" pitchFamily="34" charset="0"/>
              <a:buChar char="•"/>
            </a:pPr>
            <a:r>
              <a:rPr lang="en-US" sz="1800" dirty="0">
                <a:latin typeface="Aaux ProRegular OSF" charset="0"/>
              </a:rPr>
              <a:t>Keyline design to maximize beneficial use of water resources (rainfall infiltrates the soil). </a:t>
            </a:r>
            <a:endParaRPr lang="es-ES" sz="1800" dirty="0">
              <a:latin typeface="Aaux ProRegular OSF" charset="0"/>
            </a:endParaRPr>
          </a:p>
          <a:p>
            <a:endParaRPr lang="es-ES" dirty="0"/>
          </a:p>
        </p:txBody>
      </p:sp>
      <p:sp>
        <p:nvSpPr>
          <p:cNvPr id="4" name="Marcador de número de diapositiva 3"/>
          <p:cNvSpPr>
            <a:spLocks noGrp="1"/>
          </p:cNvSpPr>
          <p:nvPr>
            <p:ph type="sldNum" sz="quarter" idx="5"/>
          </p:nvPr>
        </p:nvSpPr>
        <p:spPr/>
        <p:txBody>
          <a:bodyPr/>
          <a:lstStyle/>
          <a:p>
            <a:pPr>
              <a:defRPr/>
            </a:pPr>
            <a:fld id="{2BB01362-5D41-5E40-B8F8-F3B5CDEE3F1F}" type="slidenum">
              <a:rPr lang="es-ES_tradnl" smtClean="0"/>
              <a:pPr>
                <a:defRPr/>
              </a:pPr>
              <a:t>6</a:t>
            </a:fld>
            <a:endParaRPr lang="es-ES_tradnl"/>
          </a:p>
        </p:txBody>
      </p:sp>
    </p:spTree>
    <p:extLst>
      <p:ext uri="{BB962C8B-B14F-4D97-AF65-F5344CB8AC3E}">
        <p14:creationId xmlns:p14="http://schemas.microsoft.com/office/powerpoint/2010/main" val="1723373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buFont typeface="Arial" panose="020B0604020202020204" pitchFamily="34" charset="0"/>
              <a:buChar char="•"/>
            </a:pPr>
            <a:r>
              <a:rPr lang="en-GB" sz="2000" u="sng" dirty="0">
                <a:solidFill>
                  <a:srgbClr val="C00000"/>
                </a:solidFill>
                <a:latin typeface="Aaux ProRegular OSF" charset="0"/>
                <a:cs typeface="Aaux ProRegular OSF" charset="0"/>
              </a:rPr>
              <a:t>Efficient irrigation: </a:t>
            </a:r>
            <a:r>
              <a:rPr lang="en-GB" sz="2000" u="sng" dirty="0">
                <a:latin typeface="Aaux ProRegular OSF" charset="0"/>
                <a:cs typeface="Aaux ProRegular OSF" charset="0"/>
              </a:rPr>
              <a:t>b</a:t>
            </a:r>
            <a:r>
              <a:rPr lang="en-GB" sz="2000" dirty="0">
                <a:latin typeface="Aaux ProRegular OSF" charset="0"/>
                <a:cs typeface="Aaux ProRegular OSF" charset="0"/>
              </a:rPr>
              <a:t>etter and more efficient system for irrigation to avoid water spillage.</a:t>
            </a:r>
            <a:endParaRPr lang="en-GB" dirty="0">
              <a:latin typeface="BakerSignet"/>
              <a:cs typeface="Aaux ProRegular OSF" charset="0"/>
            </a:endParaRPr>
          </a:p>
          <a:p>
            <a:pPr marL="1428750" lvl="1" indent="-342900">
              <a:buFont typeface="Arial" panose="020B0604020202020204" pitchFamily="34" charset="0"/>
              <a:buChar char="•"/>
            </a:pPr>
            <a:r>
              <a:rPr lang="en-GB" sz="2000" dirty="0">
                <a:latin typeface="Aaux ProRegular OSF" charset="0"/>
                <a:cs typeface="Aaux ProRegular OSF" charset="0"/>
              </a:rPr>
              <a:t>(=decision-support tools for irrigation) including water meters, </a:t>
            </a:r>
            <a:r>
              <a:rPr lang="en-GB" sz="2000" dirty="0" err="1">
                <a:latin typeface="Aaux ProRegular OSF" charset="0"/>
                <a:cs typeface="Aaux ProRegular OSF" charset="0"/>
              </a:rPr>
              <a:t>tensiometric</a:t>
            </a:r>
            <a:r>
              <a:rPr lang="en-GB" sz="2000" dirty="0">
                <a:latin typeface="Aaux ProRegular OSF" charset="0"/>
                <a:cs typeface="Aaux ProRegular OSF" charset="0"/>
              </a:rPr>
              <a:t> probes, on-site </a:t>
            </a:r>
            <a:r>
              <a:rPr lang="en-GB" sz="2000" dirty="0" err="1">
                <a:latin typeface="Aaux ProRegular OSF" charset="0"/>
                <a:cs typeface="Aaux ProRegular OSF" charset="0"/>
              </a:rPr>
              <a:t>meteorologic</a:t>
            </a:r>
            <a:r>
              <a:rPr lang="en-GB" sz="2000" dirty="0">
                <a:latin typeface="Aaux ProRegular OSF" charset="0"/>
                <a:cs typeface="Aaux ProRegular OSF" charset="0"/>
              </a:rPr>
              <a:t> stations, etc. </a:t>
            </a:r>
            <a:endParaRPr lang="en-GB" dirty="0">
              <a:latin typeface="BakerSignet"/>
              <a:cs typeface="Aaux ProRegular OSF" charset="0"/>
            </a:endParaRPr>
          </a:p>
          <a:p>
            <a:pPr marL="1428750" lvl="1" indent="-342900">
              <a:buFont typeface="Arial" panose="020B0604020202020204" pitchFamily="34" charset="0"/>
              <a:buChar char="•"/>
            </a:pPr>
            <a:r>
              <a:rPr lang="en-GB" sz="2000" dirty="0">
                <a:latin typeface="Aaux ProRegular OSF" charset="0"/>
                <a:cs typeface="Aaux ProRegular OSF" charset="0"/>
              </a:rPr>
              <a:t>Improvement of water transport infrastructures for avoiding water spillage</a:t>
            </a:r>
            <a:endParaRPr lang="en-GB" dirty="0">
              <a:latin typeface="BakerSignet"/>
              <a:cs typeface="Aaux ProRegular OSF" charset="0"/>
            </a:endParaRPr>
          </a:p>
          <a:p>
            <a:pPr marL="1428750" lvl="1" indent="-342900">
              <a:buFont typeface="Arial" panose="020B0604020202020204" pitchFamily="34" charset="0"/>
              <a:buChar char="•"/>
            </a:pPr>
            <a:r>
              <a:rPr lang="en-GB" sz="2000" dirty="0">
                <a:latin typeface="Aaux ProRegular OSF" charset="0"/>
                <a:cs typeface="Aaux ProRegular OSF" charset="0"/>
              </a:rPr>
              <a:t>Better knowledge of water needs specifically for the crop </a:t>
            </a:r>
            <a:endParaRPr lang="en-GB" dirty="0">
              <a:latin typeface="BakerSignet"/>
              <a:cs typeface="Aaux ProRegular OSF" charset="0"/>
            </a:endParaRPr>
          </a:p>
          <a:p>
            <a:pPr indent="-342900">
              <a:buFont typeface="Arial" panose="020B0604020202020204" pitchFamily="34" charset="0"/>
              <a:buChar char="•"/>
            </a:pPr>
            <a:r>
              <a:rPr lang="en-GB" sz="2000" u="sng" dirty="0">
                <a:solidFill>
                  <a:srgbClr val="C00000"/>
                </a:solidFill>
                <a:latin typeface="Aaux ProRegular OSF" charset="0"/>
                <a:cs typeface="Aaux ProRegular OSF" charset="0"/>
              </a:rPr>
              <a:t>Improve soils: </a:t>
            </a:r>
            <a:endParaRPr lang="en-GB" sz="2000" dirty="0">
              <a:solidFill>
                <a:srgbClr val="C00000"/>
              </a:solidFill>
              <a:latin typeface="Aaux ProRegular OSF" charset="0"/>
              <a:cs typeface="Aaux ProRegular OSF" charset="0"/>
            </a:endParaRPr>
          </a:p>
          <a:p>
            <a:pPr marL="1428750" lvl="1" indent="-342900">
              <a:buFont typeface="Arial" panose="020B0604020202020204" pitchFamily="34" charset="0"/>
              <a:buChar char="•"/>
            </a:pPr>
            <a:r>
              <a:rPr lang="en-GB" sz="2000" dirty="0">
                <a:latin typeface="Aaux ProRegular OSF" charset="0"/>
                <a:cs typeface="Aaux ProRegular OSF" charset="0"/>
              </a:rPr>
              <a:t>Improving soil structure to increase water infiltration capacity and avoid evapotranspiration losses. </a:t>
            </a:r>
            <a:endParaRPr lang="en-GB" dirty="0"/>
          </a:p>
          <a:p>
            <a:pPr indent="-342900">
              <a:buFont typeface="Arial" panose="020B0604020202020204" pitchFamily="34" charset="0"/>
              <a:buChar char="•"/>
            </a:pPr>
            <a:r>
              <a:rPr lang="en-GB" sz="2000" u="sng" dirty="0">
                <a:solidFill>
                  <a:srgbClr val="C00000"/>
                </a:solidFill>
                <a:latin typeface="Aaux ProRegular OSF" charset="0"/>
                <a:cs typeface="Aaux ProRegular OSF" charset="0"/>
              </a:rPr>
              <a:t>Varieties: </a:t>
            </a:r>
          </a:p>
          <a:p>
            <a:pPr marL="1428750" lvl="1" indent="-342900">
              <a:buFont typeface="Arial" panose="020B0604020202020204" pitchFamily="34" charset="0"/>
              <a:buChar char="•"/>
            </a:pPr>
            <a:r>
              <a:rPr lang="en-GB" sz="2000" dirty="0">
                <a:latin typeface="Aaux ProRegular OSF" charset="0"/>
                <a:cs typeface="Aaux ProRegular OSF" charset="0"/>
              </a:rPr>
              <a:t>selection of most suitable varieties. </a:t>
            </a:r>
            <a:endParaRPr lang="en-GB" dirty="0"/>
          </a:p>
          <a:p>
            <a:pPr marL="342900" indent="-342900">
              <a:buFont typeface="Arial" panose="020B0604020202020204" pitchFamily="34" charset="0"/>
              <a:buChar char="•"/>
            </a:pPr>
            <a:r>
              <a:rPr lang="en-GB" sz="2000" u="sng" dirty="0">
                <a:solidFill>
                  <a:srgbClr val="C00000"/>
                </a:solidFill>
                <a:latin typeface="Aaux ProRegular OSF" charset="0"/>
                <a:cs typeface="Aaux ProRegular OSF" charset="0"/>
              </a:rPr>
              <a:t>Diversify crops and rotations to avoid main climate stress:</a:t>
            </a:r>
            <a:endParaRPr lang="en-US" sz="2000" dirty="0">
              <a:solidFill>
                <a:srgbClr val="C00000"/>
              </a:solidFill>
              <a:latin typeface="Aaux ProRegular OSF" charset="0"/>
              <a:cs typeface="Aaux ProRegular OSF" charset="0"/>
            </a:endParaRPr>
          </a:p>
          <a:p>
            <a:pPr marL="1028700" lvl="1">
              <a:buFont typeface="Arial" panose="020B0604020202020204" pitchFamily="34" charset="0"/>
              <a:buChar char="•"/>
            </a:pPr>
            <a:r>
              <a:rPr lang="en-GB" sz="2000" dirty="0">
                <a:latin typeface="Aaux ProRegular OSF" charset="0"/>
              </a:rPr>
              <a:t>Richest rotations.</a:t>
            </a:r>
            <a:endParaRPr lang="en-US" sz="2000" dirty="0">
              <a:latin typeface="Aaux ProRegular OSF" charset="0"/>
            </a:endParaRPr>
          </a:p>
          <a:p>
            <a:pPr marL="1028700" lvl="1">
              <a:buFont typeface="Arial" panose="020B0604020202020204" pitchFamily="34" charset="0"/>
              <a:buChar char="•"/>
            </a:pPr>
            <a:r>
              <a:rPr lang="en-GB" sz="2000" dirty="0">
                <a:latin typeface="Aaux ProRegular OSF" charset="0"/>
              </a:rPr>
              <a:t>Winter crops. </a:t>
            </a:r>
          </a:p>
          <a:p>
            <a:endParaRPr lang="es-ES" dirty="0"/>
          </a:p>
        </p:txBody>
      </p:sp>
      <p:sp>
        <p:nvSpPr>
          <p:cNvPr id="4" name="Marcador de número de diapositiva 3"/>
          <p:cNvSpPr>
            <a:spLocks noGrp="1"/>
          </p:cNvSpPr>
          <p:nvPr>
            <p:ph type="sldNum" sz="quarter" idx="5"/>
          </p:nvPr>
        </p:nvSpPr>
        <p:spPr/>
        <p:txBody>
          <a:bodyPr/>
          <a:lstStyle/>
          <a:p>
            <a:pPr>
              <a:defRPr/>
            </a:pPr>
            <a:fld id="{2BB01362-5D41-5E40-B8F8-F3B5CDEE3F1F}" type="slidenum">
              <a:rPr lang="es-ES_tradnl" smtClean="0"/>
              <a:pPr>
                <a:defRPr/>
              </a:pPr>
              <a:t>7</a:t>
            </a:fld>
            <a:endParaRPr lang="es-ES_tradnl"/>
          </a:p>
        </p:txBody>
      </p:sp>
    </p:spTree>
    <p:extLst>
      <p:ext uri="{BB962C8B-B14F-4D97-AF65-F5344CB8AC3E}">
        <p14:creationId xmlns:p14="http://schemas.microsoft.com/office/powerpoint/2010/main" val="2370955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2BB01362-5D41-5E40-B8F8-F3B5CDEE3F1F}" type="slidenum">
              <a:rPr lang="es-ES_tradnl" smtClean="0"/>
              <a:pPr>
                <a:defRPr/>
              </a:pPr>
              <a:t>8</a:t>
            </a:fld>
            <a:endParaRPr lang="es-ES_tradnl"/>
          </a:p>
        </p:txBody>
      </p:sp>
    </p:spTree>
    <p:extLst>
      <p:ext uri="{BB962C8B-B14F-4D97-AF65-F5344CB8AC3E}">
        <p14:creationId xmlns:p14="http://schemas.microsoft.com/office/powerpoint/2010/main" val="1094086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pPr>
              <a:defRPr/>
            </a:pPr>
            <a:fld id="{2BB01362-5D41-5E40-B8F8-F3B5CDEE3F1F}" type="slidenum">
              <a:rPr lang="es-ES_tradnl" smtClean="0"/>
              <a:pPr>
                <a:defRPr/>
              </a:pPr>
              <a:t>9</a:t>
            </a:fld>
            <a:endParaRPr lang="es-ES_tradnl"/>
          </a:p>
        </p:txBody>
      </p:sp>
    </p:spTree>
    <p:extLst>
      <p:ext uri="{BB962C8B-B14F-4D97-AF65-F5344CB8AC3E}">
        <p14:creationId xmlns:p14="http://schemas.microsoft.com/office/powerpoint/2010/main" val="2301328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pPr>
              <a:defRPr/>
            </a:pPr>
            <a:fld id="{2BB01362-5D41-5E40-B8F8-F3B5CDEE3F1F}" type="slidenum">
              <a:rPr lang="es-ES_tradnl" smtClean="0"/>
              <a:pPr>
                <a:defRPr/>
              </a:pPr>
              <a:t>10</a:t>
            </a:fld>
            <a:endParaRPr lang="es-ES_tradnl"/>
          </a:p>
        </p:txBody>
      </p:sp>
    </p:spTree>
    <p:extLst>
      <p:ext uri="{BB962C8B-B14F-4D97-AF65-F5344CB8AC3E}">
        <p14:creationId xmlns:p14="http://schemas.microsoft.com/office/powerpoint/2010/main" val="557731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2BB01362-5D41-5E40-B8F8-F3B5CDEE3F1F}" type="slidenum">
              <a:rPr lang="es-ES_tradnl" smtClean="0"/>
              <a:pPr>
                <a:defRPr/>
              </a:pPr>
              <a:t>11</a:t>
            </a:fld>
            <a:endParaRPr lang="es-ES_tradnl"/>
          </a:p>
        </p:txBody>
      </p:sp>
    </p:spTree>
    <p:extLst>
      <p:ext uri="{BB962C8B-B14F-4D97-AF65-F5344CB8AC3E}">
        <p14:creationId xmlns:p14="http://schemas.microsoft.com/office/powerpoint/2010/main" val="578449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26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924166" y="2130426"/>
            <a:ext cx="6057668" cy="707886"/>
          </a:xfrm>
          <a:prstGeom prst="rect">
            <a:avLst/>
          </a:prstGeom>
        </p:spPr>
        <p:txBody>
          <a:bodyPr/>
          <a:lstStyle/>
          <a:p>
            <a:r>
              <a:rPr lang="fr-FR"/>
              <a:t>Cliquez et modifiez le titre</a:t>
            </a:r>
            <a:endParaRPr lang="en-GB"/>
          </a:p>
        </p:txBody>
      </p:sp>
      <p:sp>
        <p:nvSpPr>
          <p:cNvPr id="3" name="Sous-titre 2"/>
          <p:cNvSpPr>
            <a:spLocks noGrp="1"/>
          </p:cNvSpPr>
          <p:nvPr>
            <p:ph type="subTitle" idx="1"/>
          </p:nvPr>
        </p:nvSpPr>
        <p:spPr>
          <a:xfrm>
            <a:off x="1674574" y="3886200"/>
            <a:ext cx="6556853" cy="40011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GB"/>
          </a:p>
        </p:txBody>
      </p:sp>
      <p:sp>
        <p:nvSpPr>
          <p:cNvPr id="4" name="Espace réservé de la date 3"/>
          <p:cNvSpPr>
            <a:spLocks noGrp="1"/>
          </p:cNvSpPr>
          <p:nvPr>
            <p:ph type="dt" sz="half" idx="10"/>
          </p:nvPr>
        </p:nvSpPr>
        <p:spPr>
          <a:xfrm>
            <a:off x="495300" y="6356352"/>
            <a:ext cx="2311400" cy="365125"/>
          </a:xfrm>
          <a:prstGeom prst="rect">
            <a:avLst/>
          </a:prstGeom>
        </p:spPr>
        <p:txBody>
          <a:bodyPr/>
          <a:lstStyle/>
          <a:p>
            <a:endParaRPr lang="en-GB"/>
          </a:p>
        </p:txBody>
      </p:sp>
      <p:sp>
        <p:nvSpPr>
          <p:cNvPr id="5" name="Espace réservé du pied de page 4"/>
          <p:cNvSpPr>
            <a:spLocks noGrp="1"/>
          </p:cNvSpPr>
          <p:nvPr>
            <p:ph type="ftr" sz="quarter" idx="11"/>
          </p:nvPr>
        </p:nvSpPr>
        <p:spPr>
          <a:xfrm>
            <a:off x="3384550" y="6356352"/>
            <a:ext cx="3136900" cy="365125"/>
          </a:xfrm>
          <a:prstGeom prst="rect">
            <a:avLst/>
          </a:prstGeom>
        </p:spPr>
        <p:txBody>
          <a:bodyPr/>
          <a:lstStyle/>
          <a:p>
            <a:r>
              <a:rPr lang="en-GB"/>
              <a:t>AgriAdapt - ECCA 2017</a:t>
            </a:r>
            <a:endParaRPr lang="en-GB" dirty="0"/>
          </a:p>
        </p:txBody>
      </p:sp>
      <p:sp>
        <p:nvSpPr>
          <p:cNvPr id="6" name="Espace réservé du numéro de diapositive 5"/>
          <p:cNvSpPr>
            <a:spLocks noGrp="1"/>
          </p:cNvSpPr>
          <p:nvPr>
            <p:ph type="sldNum" sz="quarter" idx="12"/>
          </p:nvPr>
        </p:nvSpPr>
        <p:spPr>
          <a:xfrm>
            <a:off x="7099300" y="6356352"/>
            <a:ext cx="2311400" cy="365125"/>
          </a:xfrm>
          <a:prstGeom prst="rect">
            <a:avLst/>
          </a:prstGeom>
        </p:spPr>
        <p:txBody>
          <a:bodyPr/>
          <a:lstStyle/>
          <a:p>
            <a:fld id="{2EB8294B-DEF7-B54D-AF4F-FAB4708D346C}" type="slidenum">
              <a:rPr lang="en-GB" smtClean="0"/>
              <a:pPr/>
              <a:t>‹N°›</a:t>
            </a:fld>
            <a:endParaRPr lang="en-GB" dirty="0"/>
          </a:p>
        </p:txBody>
      </p:sp>
    </p:spTree>
    <p:extLst>
      <p:ext uri="{BB962C8B-B14F-4D97-AF65-F5344CB8AC3E}">
        <p14:creationId xmlns:p14="http://schemas.microsoft.com/office/powerpoint/2010/main" val="2068218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872000" y="0"/>
            <a:ext cx="7605000" cy="864000"/>
          </a:xfrm>
          <a:prstGeom prst="rect">
            <a:avLst/>
          </a:prstGeom>
        </p:spPr>
        <p:txBody>
          <a:bodyPr/>
          <a:lstStyle/>
          <a:p>
            <a:r>
              <a:rPr lang="en-GB" noProof="0"/>
              <a:t>Cliquez et modifiez le titre</a:t>
            </a:r>
          </a:p>
        </p:txBody>
      </p:sp>
      <p:sp>
        <p:nvSpPr>
          <p:cNvPr id="3" name="Espace réservé du contenu 2"/>
          <p:cNvSpPr>
            <a:spLocks noGrp="1"/>
          </p:cNvSpPr>
          <p:nvPr>
            <p:ph idx="1"/>
          </p:nvPr>
        </p:nvSpPr>
        <p:spPr>
          <a:xfrm>
            <a:off x="388672" y="1080000"/>
            <a:ext cx="9165000" cy="5400000"/>
          </a:xfrm>
          <a:prstGeom prst="rect">
            <a:avLst/>
          </a:prstGeom>
        </p:spPr>
        <p:txBody>
          <a:bodyPr/>
          <a:lstStyle>
            <a:lvl1pPr>
              <a:defRPr sz="2000"/>
            </a:lvl1pPr>
          </a:lstStyle>
          <a:p>
            <a:pPr lvl="0"/>
            <a:r>
              <a:rPr lang="en-GB" noProof="0"/>
              <a:t>Cliquez pour modifier les styles du texte du masque</a:t>
            </a:r>
          </a:p>
          <a:p>
            <a:pPr lvl="1"/>
            <a:r>
              <a:rPr lang="en-GB" noProof="0"/>
              <a:t>Deuxième niveau</a:t>
            </a:r>
          </a:p>
          <a:p>
            <a:pPr lvl="2"/>
            <a:r>
              <a:rPr lang="en-GB" noProof="0"/>
              <a:t>Troisième niveau</a:t>
            </a:r>
          </a:p>
          <a:p>
            <a:pPr lvl="3"/>
            <a:r>
              <a:rPr lang="en-GB" noProof="0"/>
              <a:t>Quatrième niveau</a:t>
            </a:r>
          </a:p>
          <a:p>
            <a:pPr lvl="4"/>
            <a:r>
              <a:rPr lang="en-GB" noProof="0"/>
              <a:t>Cinquième niveau</a:t>
            </a:r>
          </a:p>
        </p:txBody>
      </p:sp>
      <p:sp>
        <p:nvSpPr>
          <p:cNvPr id="6" name="Footer Placeholder 4"/>
          <p:cNvSpPr>
            <a:spLocks noGrp="1"/>
          </p:cNvSpPr>
          <p:nvPr>
            <p:ph type="ftr" sz="quarter" idx="3"/>
          </p:nvPr>
        </p:nvSpPr>
        <p:spPr>
          <a:xfrm>
            <a:off x="1293283" y="6552000"/>
            <a:ext cx="7598717" cy="306000"/>
          </a:xfrm>
          <a:prstGeom prst="rect">
            <a:avLst/>
          </a:prstGeom>
        </p:spPr>
        <p:txBody>
          <a:bodyPr vert="horz" lIns="91440" tIns="36000" rIns="91440" bIns="36000" rtlCol="0" anchor="ctr"/>
          <a:lstStyle>
            <a:lvl1pPr algn="ctr">
              <a:defRPr sz="1100" cap="none" spc="200" baseline="0">
                <a:solidFill>
                  <a:srgbClr val="FFFFFF"/>
                </a:solidFill>
              </a:defRPr>
            </a:lvl1pPr>
          </a:lstStyle>
          <a:p>
            <a:r>
              <a:rPr lang="en-GB" noProof="0"/>
              <a:t>AgriAdapt - ECCA 2017</a:t>
            </a:r>
          </a:p>
        </p:txBody>
      </p:sp>
      <p:sp>
        <p:nvSpPr>
          <p:cNvPr id="7" name="Marcador de número de diapositiva 1"/>
          <p:cNvSpPr txBox="1">
            <a:spLocks/>
          </p:cNvSpPr>
          <p:nvPr userDrawn="1"/>
        </p:nvSpPr>
        <p:spPr bwMode="auto">
          <a:xfrm>
            <a:off x="4881564" y="6237289"/>
            <a:ext cx="4256087"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r>
              <a:rPr lang="en-US" sz="1400" b="1" dirty="0" err="1">
                <a:solidFill>
                  <a:srgbClr val="A0212E"/>
                </a:solidFill>
                <a:latin typeface="cafeta"/>
                <a:cs typeface="cafeta"/>
              </a:rPr>
              <a:t>AgriAdapt</a:t>
            </a:r>
            <a:r>
              <a:rPr lang="en-US" sz="1400" b="1" dirty="0">
                <a:solidFill>
                  <a:srgbClr val="A0212E"/>
                </a:solidFill>
                <a:latin typeface="cafeta"/>
                <a:cs typeface="cafeta"/>
              </a:rPr>
              <a:t> – Brussels</a:t>
            </a:r>
          </a:p>
        </p:txBody>
      </p:sp>
      <p:sp>
        <p:nvSpPr>
          <p:cNvPr id="8" name="Marcador de número de diapositiva 1"/>
          <p:cNvSpPr txBox="1">
            <a:spLocks/>
          </p:cNvSpPr>
          <p:nvPr userDrawn="1"/>
        </p:nvSpPr>
        <p:spPr bwMode="auto">
          <a:xfrm>
            <a:off x="9129713" y="6237289"/>
            <a:ext cx="576263"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fld id="{563D755F-993C-2242-8F98-79317BE93716}" type="slidenum">
              <a:rPr lang="en-US" sz="1400" b="1" smtClean="0">
                <a:solidFill>
                  <a:srgbClr val="A0212E"/>
                </a:solidFill>
                <a:latin typeface="cafeta"/>
                <a:cs typeface="cafeta"/>
              </a:rPr>
              <a:pPr algn="r">
                <a:defRPr/>
              </a:pPr>
              <a:t>‹N°›</a:t>
            </a:fld>
            <a:endParaRPr lang="en-US" sz="1400" b="1" dirty="0">
              <a:solidFill>
                <a:srgbClr val="A0212E"/>
              </a:solidFill>
              <a:latin typeface="cafeta"/>
              <a:cs typeface="cafeta"/>
            </a:endParaRPr>
          </a:p>
        </p:txBody>
      </p:sp>
    </p:spTree>
    <p:extLst>
      <p:ext uri="{BB962C8B-B14F-4D97-AF65-F5344CB8AC3E}">
        <p14:creationId xmlns:p14="http://schemas.microsoft.com/office/powerpoint/2010/main" val="1416822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2" name="Marcador de número de diapositiva 1"/>
          <p:cNvSpPr txBox="1">
            <a:spLocks/>
          </p:cNvSpPr>
          <p:nvPr userDrawn="1"/>
        </p:nvSpPr>
        <p:spPr bwMode="auto">
          <a:xfrm>
            <a:off x="4881564" y="6237289"/>
            <a:ext cx="4256087"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r>
              <a:rPr lang="en-US" sz="1400" b="1" dirty="0" err="1">
                <a:solidFill>
                  <a:srgbClr val="A0212E"/>
                </a:solidFill>
                <a:latin typeface="cafeta"/>
                <a:cs typeface="cafeta"/>
              </a:rPr>
              <a:t>AgriAdapt</a:t>
            </a:r>
            <a:r>
              <a:rPr lang="en-US" sz="1400" b="1" dirty="0">
                <a:solidFill>
                  <a:srgbClr val="A0212E"/>
                </a:solidFill>
                <a:latin typeface="cafeta"/>
                <a:cs typeface="cafeta"/>
              </a:rPr>
              <a:t> – Brussels</a:t>
            </a:r>
          </a:p>
        </p:txBody>
      </p:sp>
      <p:sp>
        <p:nvSpPr>
          <p:cNvPr id="3" name="Marcador de número de diapositiva 1"/>
          <p:cNvSpPr txBox="1">
            <a:spLocks/>
          </p:cNvSpPr>
          <p:nvPr userDrawn="1"/>
        </p:nvSpPr>
        <p:spPr bwMode="auto">
          <a:xfrm>
            <a:off x="9129713" y="6237289"/>
            <a:ext cx="576263"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fld id="{563D755F-993C-2242-8F98-79317BE93716}" type="slidenum">
              <a:rPr lang="en-US" sz="1400" b="1" smtClean="0">
                <a:solidFill>
                  <a:srgbClr val="A0212E"/>
                </a:solidFill>
                <a:latin typeface="cafeta"/>
                <a:cs typeface="cafeta"/>
              </a:rPr>
              <a:pPr algn="r">
                <a:defRPr/>
              </a:pPr>
              <a:t>‹N°›</a:t>
            </a:fld>
            <a:endParaRPr lang="en-US" sz="1400" b="1" dirty="0">
              <a:solidFill>
                <a:srgbClr val="A0212E"/>
              </a:solidFill>
              <a:latin typeface="cafeta"/>
              <a:cs typeface="cafeta"/>
            </a:endParaRPr>
          </a:p>
        </p:txBody>
      </p:sp>
    </p:spTree>
    <p:extLst>
      <p:ext uri="{BB962C8B-B14F-4D97-AF65-F5344CB8AC3E}">
        <p14:creationId xmlns:p14="http://schemas.microsoft.com/office/powerpoint/2010/main" val="1096809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Marcador de número de diapositiva 1"/>
          <p:cNvSpPr txBox="1">
            <a:spLocks/>
          </p:cNvSpPr>
          <p:nvPr userDrawn="1"/>
        </p:nvSpPr>
        <p:spPr bwMode="auto">
          <a:xfrm>
            <a:off x="9129713" y="6237289"/>
            <a:ext cx="576263"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fld id="{563D755F-993C-2242-8F98-79317BE93716}" type="slidenum">
              <a:rPr lang="en-US" sz="1400" b="1" smtClean="0">
                <a:solidFill>
                  <a:srgbClr val="A0212E"/>
                </a:solidFill>
                <a:latin typeface="cafeta"/>
                <a:cs typeface="cafeta"/>
              </a:rPr>
              <a:pPr algn="r">
                <a:defRPr/>
              </a:pPr>
              <a:t>‹N°›</a:t>
            </a:fld>
            <a:endParaRPr lang="en-US" sz="1400" b="1" dirty="0">
              <a:solidFill>
                <a:srgbClr val="A0212E"/>
              </a:solidFill>
              <a:latin typeface="cafeta"/>
              <a:cs typeface="cafeta"/>
            </a:endParaRPr>
          </a:p>
        </p:txBody>
      </p:sp>
      <p:pic>
        <p:nvPicPr>
          <p:cNvPr id="7" name="Imagen 9" descr="LOGO.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73051" y="6200775"/>
            <a:ext cx="1584324"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Espace réservé du titre 4"/>
          <p:cNvSpPr>
            <a:spLocks noGrp="1"/>
          </p:cNvSpPr>
          <p:nvPr>
            <p:ph type="title"/>
          </p:nvPr>
        </p:nvSpPr>
        <p:spPr>
          <a:xfrm>
            <a:off x="1924166" y="274638"/>
            <a:ext cx="6057668" cy="707886"/>
          </a:xfrm>
          <a:prstGeom prst="rect">
            <a:avLst/>
          </a:prstGeom>
          <a:noFill/>
          <a:ln>
            <a:noFill/>
          </a:ln>
        </p:spPr>
        <p:txBody>
          <a:bodyPr/>
          <a:lstStyle/>
          <a:p>
            <a:pPr lvl="0"/>
            <a:r>
              <a:rPr lang="fr-FR" dirty="0"/>
              <a:t>Cliquez et modifiez le titre</a:t>
            </a:r>
          </a:p>
        </p:txBody>
      </p:sp>
      <p:sp>
        <p:nvSpPr>
          <p:cNvPr id="6" name="Espace réservé du texte 5"/>
          <p:cNvSpPr>
            <a:spLocks noGrp="1"/>
          </p:cNvSpPr>
          <p:nvPr>
            <p:ph idx="1"/>
          </p:nvPr>
        </p:nvSpPr>
        <p:spPr>
          <a:xfrm>
            <a:off x="1801870" y="1124745"/>
            <a:ext cx="6391493" cy="1015663"/>
          </a:xfrm>
          <a:prstGeom prst="rect">
            <a:avLst/>
          </a:prstGeom>
          <a:noFill/>
          <a:ln>
            <a:noFill/>
          </a:ln>
        </p:spPr>
        <p:txBody>
          <a:bodyPr/>
          <a:lstStyle/>
          <a:p>
            <a:pPr lvl="0"/>
            <a:r>
              <a:rPr lang="fr-FR" noProof="0" dirty="0"/>
              <a:t>Cliquez pour modifier les styles du texte du masque</a:t>
            </a:r>
          </a:p>
          <a:p>
            <a:pPr lvl="0"/>
            <a:r>
              <a:rPr lang="fr-FR" noProof="0" dirty="0"/>
              <a:t>Cliquez pour modifier les styles du texte du masque</a:t>
            </a:r>
          </a:p>
          <a:p>
            <a:pPr lvl="0"/>
            <a:r>
              <a:rPr lang="fr-FR" noProof="0" dirty="0"/>
              <a:t>Cliquez pour modifier les styles du texte du masque</a:t>
            </a:r>
          </a:p>
        </p:txBody>
      </p:sp>
    </p:spTree>
    <p:extLst>
      <p:ext uri="{BB962C8B-B14F-4D97-AF65-F5344CB8AC3E}">
        <p14:creationId xmlns:p14="http://schemas.microsoft.com/office/powerpoint/2010/main" val="2958364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4" name="Marcador de número de diapositiva 1"/>
          <p:cNvSpPr txBox="1">
            <a:spLocks/>
          </p:cNvSpPr>
          <p:nvPr userDrawn="1"/>
        </p:nvSpPr>
        <p:spPr bwMode="auto">
          <a:xfrm>
            <a:off x="9129713" y="6237289"/>
            <a:ext cx="576263"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fld id="{75028C26-C892-484D-A83B-0909934A3BC0}" type="slidenum">
              <a:rPr lang="en-US" sz="1400" b="1" smtClean="0">
                <a:solidFill>
                  <a:srgbClr val="A0212E"/>
                </a:solidFill>
                <a:latin typeface="cafeta"/>
                <a:cs typeface="cafeta"/>
              </a:rPr>
              <a:pPr algn="r">
                <a:defRPr/>
              </a:pPr>
              <a:t>‹N°›</a:t>
            </a:fld>
            <a:endParaRPr lang="en-US" sz="1400" b="1" dirty="0">
              <a:solidFill>
                <a:srgbClr val="A0212E"/>
              </a:solidFill>
              <a:latin typeface="cafeta"/>
              <a:cs typeface="cafeta"/>
            </a:endParaRPr>
          </a:p>
        </p:txBody>
      </p:sp>
      <p:pic>
        <p:nvPicPr>
          <p:cNvPr id="7" name="Imagen 9" descr="LOGO.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73051" y="6200775"/>
            <a:ext cx="1584324"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Espace réservé du titre 4"/>
          <p:cNvSpPr>
            <a:spLocks noGrp="1"/>
          </p:cNvSpPr>
          <p:nvPr>
            <p:ph type="title"/>
          </p:nvPr>
        </p:nvSpPr>
        <p:spPr>
          <a:xfrm>
            <a:off x="1924166" y="274638"/>
            <a:ext cx="6057668" cy="707886"/>
          </a:xfrm>
          <a:prstGeom prst="rect">
            <a:avLst/>
          </a:prstGeom>
          <a:noFill/>
          <a:ln>
            <a:noFill/>
          </a:ln>
        </p:spPr>
        <p:txBody>
          <a:bodyPr/>
          <a:lstStyle/>
          <a:p>
            <a:pPr lvl="0"/>
            <a:r>
              <a:rPr lang="fr-FR" dirty="0"/>
              <a:t>Cliquez et modifiez le titre</a:t>
            </a:r>
          </a:p>
        </p:txBody>
      </p:sp>
      <p:sp>
        <p:nvSpPr>
          <p:cNvPr id="6" name="Espace réservé du texte 5"/>
          <p:cNvSpPr>
            <a:spLocks noGrp="1"/>
          </p:cNvSpPr>
          <p:nvPr>
            <p:ph idx="1"/>
          </p:nvPr>
        </p:nvSpPr>
        <p:spPr>
          <a:xfrm>
            <a:off x="1801870" y="1124745"/>
            <a:ext cx="6391493" cy="1015663"/>
          </a:xfrm>
          <a:prstGeom prst="rect">
            <a:avLst/>
          </a:prstGeom>
          <a:noFill/>
          <a:ln>
            <a:noFill/>
          </a:ln>
        </p:spPr>
        <p:txBody>
          <a:bodyPr/>
          <a:lstStyle/>
          <a:p>
            <a:pPr lvl="0"/>
            <a:r>
              <a:rPr lang="fr-FR" noProof="0" dirty="0"/>
              <a:t>Cliquez pour modifier les styles du texte du masque</a:t>
            </a:r>
          </a:p>
          <a:p>
            <a:pPr lvl="0"/>
            <a:r>
              <a:rPr lang="fr-FR" noProof="0" dirty="0"/>
              <a:t>Cliquez pour modifier les styles du texte du masque</a:t>
            </a:r>
          </a:p>
          <a:p>
            <a:pPr lvl="0"/>
            <a:r>
              <a:rPr lang="fr-FR" noProof="0" dirty="0"/>
              <a:t>Cliquez pour modifier les styles du texte du masque</a:t>
            </a:r>
          </a:p>
        </p:txBody>
      </p:sp>
    </p:spTree>
    <p:extLst>
      <p:ext uri="{BB962C8B-B14F-4D97-AF65-F5344CB8AC3E}">
        <p14:creationId xmlns:p14="http://schemas.microsoft.com/office/powerpoint/2010/main" val="667235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Diseño personalizado">
    <p:spTree>
      <p:nvGrpSpPr>
        <p:cNvPr id="1" name=""/>
        <p:cNvGrpSpPr/>
        <p:nvPr/>
      </p:nvGrpSpPr>
      <p:grpSpPr>
        <a:xfrm>
          <a:off x="0" y="0"/>
          <a:ext cx="0" cy="0"/>
          <a:chOff x="0" y="0"/>
          <a:chExt cx="0" cy="0"/>
        </a:xfrm>
      </p:grpSpPr>
      <p:sp>
        <p:nvSpPr>
          <p:cNvPr id="2" name="Espace réservé du titre 4"/>
          <p:cNvSpPr>
            <a:spLocks noGrp="1"/>
          </p:cNvSpPr>
          <p:nvPr>
            <p:ph type="title"/>
          </p:nvPr>
        </p:nvSpPr>
        <p:spPr>
          <a:xfrm>
            <a:off x="1924166" y="274638"/>
            <a:ext cx="6057668" cy="707886"/>
          </a:xfrm>
          <a:prstGeom prst="rect">
            <a:avLst/>
          </a:prstGeom>
          <a:noFill/>
          <a:ln>
            <a:noFill/>
          </a:ln>
        </p:spPr>
        <p:txBody>
          <a:bodyPr/>
          <a:lstStyle/>
          <a:p>
            <a:pPr lvl="0"/>
            <a:r>
              <a:rPr lang="fr-FR" dirty="0"/>
              <a:t>Cliquez et modifiez le titre</a:t>
            </a:r>
          </a:p>
        </p:txBody>
      </p:sp>
      <p:sp>
        <p:nvSpPr>
          <p:cNvPr id="3" name="Espace réservé du texte 5"/>
          <p:cNvSpPr>
            <a:spLocks noGrp="1"/>
          </p:cNvSpPr>
          <p:nvPr>
            <p:ph idx="1"/>
          </p:nvPr>
        </p:nvSpPr>
        <p:spPr>
          <a:xfrm>
            <a:off x="1801870" y="1124745"/>
            <a:ext cx="6391493" cy="1015663"/>
          </a:xfrm>
          <a:prstGeom prst="rect">
            <a:avLst/>
          </a:prstGeom>
          <a:noFill/>
          <a:ln>
            <a:noFill/>
          </a:ln>
        </p:spPr>
        <p:txBody>
          <a:bodyPr/>
          <a:lstStyle/>
          <a:p>
            <a:pPr lvl="0"/>
            <a:r>
              <a:rPr lang="fr-FR" noProof="0" dirty="0"/>
              <a:t>Cliquez pour modifier les styles du texte du masque</a:t>
            </a:r>
          </a:p>
          <a:p>
            <a:pPr lvl="0"/>
            <a:r>
              <a:rPr lang="fr-FR" noProof="0" dirty="0"/>
              <a:t>Cliquez pour modifier les styles du texte du masque</a:t>
            </a:r>
          </a:p>
          <a:p>
            <a:pPr lvl="0"/>
            <a:r>
              <a:rPr lang="fr-FR" noProof="0" dirty="0"/>
              <a:t>Cliquez pour modifier les styles du texte du masque</a:t>
            </a:r>
          </a:p>
        </p:txBody>
      </p:sp>
    </p:spTree>
    <p:extLst>
      <p:ext uri="{BB962C8B-B14F-4D97-AF65-F5344CB8AC3E}">
        <p14:creationId xmlns:p14="http://schemas.microsoft.com/office/powerpoint/2010/main" val="2053590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159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39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924166" y="2130426"/>
            <a:ext cx="6057668" cy="707886"/>
          </a:xfrm>
          <a:prstGeom prst="rect">
            <a:avLst/>
          </a:prstGeom>
        </p:spPr>
        <p:txBody>
          <a:bodyPr/>
          <a:lstStyle/>
          <a:p>
            <a:r>
              <a:rPr lang="fr-FR"/>
              <a:t>Cliquez et modifiez le titre</a:t>
            </a:r>
            <a:endParaRPr lang="en-GB"/>
          </a:p>
        </p:txBody>
      </p:sp>
      <p:sp>
        <p:nvSpPr>
          <p:cNvPr id="3" name="Sous-titre 2"/>
          <p:cNvSpPr>
            <a:spLocks noGrp="1"/>
          </p:cNvSpPr>
          <p:nvPr>
            <p:ph type="subTitle" idx="1"/>
          </p:nvPr>
        </p:nvSpPr>
        <p:spPr>
          <a:xfrm>
            <a:off x="1674574" y="3886200"/>
            <a:ext cx="6556853" cy="40011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GB"/>
          </a:p>
        </p:txBody>
      </p:sp>
      <p:sp>
        <p:nvSpPr>
          <p:cNvPr id="4" name="Espace réservé de la date 3"/>
          <p:cNvSpPr>
            <a:spLocks noGrp="1"/>
          </p:cNvSpPr>
          <p:nvPr>
            <p:ph type="dt" sz="half" idx="10"/>
          </p:nvPr>
        </p:nvSpPr>
        <p:spPr>
          <a:xfrm>
            <a:off x="495300" y="6356352"/>
            <a:ext cx="2311400" cy="365125"/>
          </a:xfrm>
          <a:prstGeom prst="rect">
            <a:avLst/>
          </a:prstGeom>
        </p:spPr>
        <p:txBody>
          <a:bodyPr/>
          <a:lstStyle/>
          <a:p>
            <a:endParaRPr lang="en-GB"/>
          </a:p>
        </p:txBody>
      </p:sp>
      <p:sp>
        <p:nvSpPr>
          <p:cNvPr id="5" name="Espace réservé du pied de page 4"/>
          <p:cNvSpPr>
            <a:spLocks noGrp="1"/>
          </p:cNvSpPr>
          <p:nvPr>
            <p:ph type="ftr" sz="quarter" idx="11"/>
          </p:nvPr>
        </p:nvSpPr>
        <p:spPr>
          <a:xfrm>
            <a:off x="3384550" y="6356352"/>
            <a:ext cx="3136900" cy="365125"/>
          </a:xfrm>
          <a:prstGeom prst="rect">
            <a:avLst/>
          </a:prstGeom>
        </p:spPr>
        <p:txBody>
          <a:bodyPr/>
          <a:lstStyle/>
          <a:p>
            <a:r>
              <a:rPr lang="en-GB"/>
              <a:t>AgriAdapt - ECCA 2017</a:t>
            </a:r>
            <a:endParaRPr lang="en-GB" dirty="0"/>
          </a:p>
        </p:txBody>
      </p:sp>
      <p:sp>
        <p:nvSpPr>
          <p:cNvPr id="6" name="Espace réservé du numéro de diapositive 5"/>
          <p:cNvSpPr>
            <a:spLocks noGrp="1"/>
          </p:cNvSpPr>
          <p:nvPr>
            <p:ph type="sldNum" sz="quarter" idx="12"/>
          </p:nvPr>
        </p:nvSpPr>
        <p:spPr>
          <a:xfrm>
            <a:off x="7099300" y="6356352"/>
            <a:ext cx="2311400" cy="365125"/>
          </a:xfrm>
          <a:prstGeom prst="rect">
            <a:avLst/>
          </a:prstGeom>
        </p:spPr>
        <p:txBody>
          <a:bodyPr/>
          <a:lstStyle/>
          <a:p>
            <a:fld id="{2EB8294B-DEF7-B54D-AF4F-FAB4708D346C}" type="slidenum">
              <a:rPr lang="en-GB" smtClean="0"/>
              <a:pPr/>
              <a:t>‹N°›</a:t>
            </a:fld>
            <a:endParaRPr lang="en-GB" dirty="0"/>
          </a:p>
        </p:txBody>
      </p:sp>
    </p:spTree>
    <p:extLst>
      <p:ext uri="{BB962C8B-B14F-4D97-AF65-F5344CB8AC3E}">
        <p14:creationId xmlns:p14="http://schemas.microsoft.com/office/powerpoint/2010/main" val="3353173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872000" y="0"/>
            <a:ext cx="7605000" cy="864000"/>
          </a:xfrm>
          <a:prstGeom prst="rect">
            <a:avLst/>
          </a:prstGeom>
        </p:spPr>
        <p:txBody>
          <a:bodyPr/>
          <a:lstStyle/>
          <a:p>
            <a:r>
              <a:rPr lang="en-GB" noProof="0"/>
              <a:t>Cliquez et modifiez le titre</a:t>
            </a:r>
          </a:p>
        </p:txBody>
      </p:sp>
      <p:sp>
        <p:nvSpPr>
          <p:cNvPr id="3" name="Espace réservé du contenu 2"/>
          <p:cNvSpPr>
            <a:spLocks noGrp="1"/>
          </p:cNvSpPr>
          <p:nvPr>
            <p:ph idx="1"/>
          </p:nvPr>
        </p:nvSpPr>
        <p:spPr>
          <a:xfrm>
            <a:off x="388672" y="1080000"/>
            <a:ext cx="9165000" cy="5400000"/>
          </a:xfrm>
          <a:prstGeom prst="rect">
            <a:avLst/>
          </a:prstGeom>
        </p:spPr>
        <p:txBody>
          <a:bodyPr/>
          <a:lstStyle>
            <a:lvl1pPr>
              <a:defRPr sz="2000"/>
            </a:lvl1pPr>
          </a:lstStyle>
          <a:p>
            <a:pPr lvl="0"/>
            <a:r>
              <a:rPr lang="en-GB" noProof="0"/>
              <a:t>Cliquez pour modifier les styles du texte du masque</a:t>
            </a:r>
          </a:p>
          <a:p>
            <a:pPr lvl="1"/>
            <a:r>
              <a:rPr lang="en-GB" noProof="0"/>
              <a:t>Deuxième niveau</a:t>
            </a:r>
          </a:p>
          <a:p>
            <a:pPr lvl="2"/>
            <a:r>
              <a:rPr lang="en-GB" noProof="0"/>
              <a:t>Troisième niveau</a:t>
            </a:r>
          </a:p>
          <a:p>
            <a:pPr lvl="3"/>
            <a:r>
              <a:rPr lang="en-GB" noProof="0"/>
              <a:t>Quatrième niveau</a:t>
            </a:r>
          </a:p>
          <a:p>
            <a:pPr lvl="4"/>
            <a:r>
              <a:rPr lang="en-GB" noProof="0"/>
              <a:t>Cinquième niveau</a:t>
            </a:r>
          </a:p>
        </p:txBody>
      </p:sp>
      <p:sp>
        <p:nvSpPr>
          <p:cNvPr id="6" name="Footer Placeholder 4"/>
          <p:cNvSpPr>
            <a:spLocks noGrp="1"/>
          </p:cNvSpPr>
          <p:nvPr>
            <p:ph type="ftr" sz="quarter" idx="3"/>
          </p:nvPr>
        </p:nvSpPr>
        <p:spPr>
          <a:xfrm>
            <a:off x="1293283" y="6552000"/>
            <a:ext cx="7598717" cy="306000"/>
          </a:xfrm>
          <a:prstGeom prst="rect">
            <a:avLst/>
          </a:prstGeom>
        </p:spPr>
        <p:txBody>
          <a:bodyPr vert="horz" lIns="91440" tIns="36000" rIns="91440" bIns="36000" rtlCol="0" anchor="ctr"/>
          <a:lstStyle>
            <a:lvl1pPr algn="ctr">
              <a:defRPr sz="1100" cap="none" spc="200" baseline="0">
                <a:solidFill>
                  <a:srgbClr val="FFFFFF"/>
                </a:solidFill>
              </a:defRPr>
            </a:lvl1pPr>
          </a:lstStyle>
          <a:p>
            <a:r>
              <a:rPr lang="en-GB" noProof="0"/>
              <a:t>AgriAdapt - ECCA 2017</a:t>
            </a:r>
          </a:p>
        </p:txBody>
      </p:sp>
      <p:sp>
        <p:nvSpPr>
          <p:cNvPr id="7" name="Marcador de número de diapositiva 1"/>
          <p:cNvSpPr txBox="1">
            <a:spLocks/>
          </p:cNvSpPr>
          <p:nvPr userDrawn="1"/>
        </p:nvSpPr>
        <p:spPr bwMode="auto">
          <a:xfrm>
            <a:off x="4881564" y="6237289"/>
            <a:ext cx="4256087"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r>
              <a:rPr lang="en-US" sz="1400" b="1" dirty="0" err="1">
                <a:solidFill>
                  <a:srgbClr val="A0212E"/>
                </a:solidFill>
                <a:latin typeface="cafeta"/>
                <a:cs typeface="cafeta"/>
              </a:rPr>
              <a:t>AgriAdapt</a:t>
            </a:r>
            <a:r>
              <a:rPr lang="en-US" sz="1400" b="1" dirty="0">
                <a:solidFill>
                  <a:srgbClr val="A0212E"/>
                </a:solidFill>
                <a:latin typeface="cafeta"/>
                <a:cs typeface="cafeta"/>
              </a:rPr>
              <a:t> – Brussels</a:t>
            </a:r>
          </a:p>
        </p:txBody>
      </p:sp>
      <p:sp>
        <p:nvSpPr>
          <p:cNvPr id="8" name="Marcador de número de diapositiva 1"/>
          <p:cNvSpPr txBox="1">
            <a:spLocks/>
          </p:cNvSpPr>
          <p:nvPr userDrawn="1"/>
        </p:nvSpPr>
        <p:spPr bwMode="auto">
          <a:xfrm>
            <a:off x="9129713" y="6237289"/>
            <a:ext cx="576263"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fld id="{563D755F-993C-2242-8F98-79317BE93716}" type="slidenum">
              <a:rPr lang="en-US" sz="1400" b="1" smtClean="0">
                <a:solidFill>
                  <a:srgbClr val="A0212E"/>
                </a:solidFill>
                <a:latin typeface="cafeta"/>
                <a:cs typeface="cafeta"/>
              </a:rPr>
              <a:pPr algn="r">
                <a:defRPr/>
              </a:pPr>
              <a:t>‹N°›</a:t>
            </a:fld>
            <a:endParaRPr lang="en-US" sz="1400" b="1" dirty="0">
              <a:solidFill>
                <a:srgbClr val="A0212E"/>
              </a:solidFill>
              <a:latin typeface="cafeta"/>
              <a:cs typeface="cafeta"/>
            </a:endParaRPr>
          </a:p>
        </p:txBody>
      </p:sp>
    </p:spTree>
    <p:extLst>
      <p:ext uri="{BB962C8B-B14F-4D97-AF65-F5344CB8AC3E}">
        <p14:creationId xmlns:p14="http://schemas.microsoft.com/office/powerpoint/2010/main" val="463947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Marcador de número de diapositiva 1"/>
          <p:cNvSpPr txBox="1">
            <a:spLocks/>
          </p:cNvSpPr>
          <p:nvPr userDrawn="1"/>
        </p:nvSpPr>
        <p:spPr bwMode="auto">
          <a:xfrm>
            <a:off x="4881564" y="6237289"/>
            <a:ext cx="4256087"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r>
              <a:rPr lang="en-US" sz="1400" b="1" dirty="0" err="1">
                <a:solidFill>
                  <a:srgbClr val="A0212E"/>
                </a:solidFill>
                <a:latin typeface="cafeta"/>
                <a:cs typeface="cafeta"/>
              </a:rPr>
              <a:t>AgriAdapt</a:t>
            </a:r>
            <a:r>
              <a:rPr lang="en-US" sz="1400" b="1" dirty="0">
                <a:solidFill>
                  <a:srgbClr val="A0212E"/>
                </a:solidFill>
                <a:latin typeface="cafeta"/>
                <a:cs typeface="cafeta"/>
              </a:rPr>
              <a:t> – Brussels</a:t>
            </a:r>
          </a:p>
        </p:txBody>
      </p:sp>
      <p:sp>
        <p:nvSpPr>
          <p:cNvPr id="3" name="Marcador de número de diapositiva 1"/>
          <p:cNvSpPr txBox="1">
            <a:spLocks/>
          </p:cNvSpPr>
          <p:nvPr userDrawn="1"/>
        </p:nvSpPr>
        <p:spPr bwMode="auto">
          <a:xfrm>
            <a:off x="9129713" y="6237289"/>
            <a:ext cx="576263"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fld id="{563D755F-993C-2242-8F98-79317BE93716}" type="slidenum">
              <a:rPr lang="en-US" sz="1400" b="1" smtClean="0">
                <a:solidFill>
                  <a:srgbClr val="A0212E"/>
                </a:solidFill>
                <a:latin typeface="cafeta"/>
                <a:cs typeface="cafeta"/>
              </a:rPr>
              <a:pPr algn="r">
                <a:defRPr/>
              </a:pPr>
              <a:t>‹N°›</a:t>
            </a:fld>
            <a:endParaRPr lang="en-US" sz="1400" b="1" dirty="0">
              <a:solidFill>
                <a:srgbClr val="A0212E"/>
              </a:solidFill>
              <a:latin typeface="cafeta"/>
              <a:cs typeface="cafeta"/>
            </a:endParaRPr>
          </a:p>
        </p:txBody>
      </p:sp>
    </p:spTree>
    <p:extLst>
      <p:ext uri="{BB962C8B-B14F-4D97-AF65-F5344CB8AC3E}">
        <p14:creationId xmlns:p14="http://schemas.microsoft.com/office/powerpoint/2010/main" val="2499697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Marcador de número de diapositiva 1"/>
          <p:cNvSpPr txBox="1">
            <a:spLocks/>
          </p:cNvSpPr>
          <p:nvPr userDrawn="1"/>
        </p:nvSpPr>
        <p:spPr bwMode="auto">
          <a:xfrm>
            <a:off x="4881564" y="6237289"/>
            <a:ext cx="4256087"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r>
              <a:rPr lang="en-US" sz="1400" b="1" dirty="0" err="1">
                <a:solidFill>
                  <a:srgbClr val="A0212E"/>
                </a:solidFill>
                <a:latin typeface="cafeta"/>
                <a:cs typeface="cafeta"/>
              </a:rPr>
              <a:t>AgriAdapt</a:t>
            </a:r>
            <a:r>
              <a:rPr lang="en-US" sz="1400" b="1" dirty="0">
                <a:solidFill>
                  <a:srgbClr val="A0212E"/>
                </a:solidFill>
                <a:latin typeface="cafeta"/>
                <a:cs typeface="cafeta"/>
              </a:rPr>
              <a:t> – Brussels</a:t>
            </a:r>
          </a:p>
        </p:txBody>
      </p:sp>
      <p:sp>
        <p:nvSpPr>
          <p:cNvPr id="3" name="Marcador de número de diapositiva 1"/>
          <p:cNvSpPr txBox="1">
            <a:spLocks/>
          </p:cNvSpPr>
          <p:nvPr userDrawn="1"/>
        </p:nvSpPr>
        <p:spPr bwMode="auto">
          <a:xfrm>
            <a:off x="9129713" y="6232227"/>
            <a:ext cx="576263"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fld id="{563D755F-993C-2242-8F98-79317BE93716}" type="slidenum">
              <a:rPr lang="en-US" sz="1400" b="1" smtClean="0">
                <a:solidFill>
                  <a:srgbClr val="A0212E"/>
                </a:solidFill>
                <a:latin typeface="cafeta"/>
                <a:cs typeface="cafeta"/>
              </a:rPr>
              <a:pPr algn="r">
                <a:defRPr/>
              </a:pPr>
              <a:t>‹N°›</a:t>
            </a:fld>
            <a:endParaRPr lang="en-US" sz="1400" b="1" dirty="0">
              <a:solidFill>
                <a:srgbClr val="A0212E"/>
              </a:solidFill>
              <a:latin typeface="cafeta"/>
              <a:cs typeface="cafeta"/>
            </a:endParaRPr>
          </a:p>
        </p:txBody>
      </p:sp>
    </p:spTree>
    <p:extLst>
      <p:ext uri="{BB962C8B-B14F-4D97-AF65-F5344CB8AC3E}">
        <p14:creationId xmlns:p14="http://schemas.microsoft.com/office/powerpoint/2010/main" val="1522105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924166" y="2130426"/>
            <a:ext cx="6057668" cy="707886"/>
          </a:xfrm>
          <a:prstGeom prst="rect">
            <a:avLst/>
          </a:prstGeom>
        </p:spPr>
        <p:txBody>
          <a:bodyPr/>
          <a:lstStyle/>
          <a:p>
            <a:r>
              <a:rPr lang="fr-FR"/>
              <a:t>Cliquez et modifiez le titre</a:t>
            </a:r>
            <a:endParaRPr lang="en-GB"/>
          </a:p>
        </p:txBody>
      </p:sp>
      <p:sp>
        <p:nvSpPr>
          <p:cNvPr id="3" name="Sous-titre 2"/>
          <p:cNvSpPr>
            <a:spLocks noGrp="1"/>
          </p:cNvSpPr>
          <p:nvPr>
            <p:ph type="subTitle" idx="1"/>
          </p:nvPr>
        </p:nvSpPr>
        <p:spPr>
          <a:xfrm>
            <a:off x="1674574" y="3886200"/>
            <a:ext cx="6556853" cy="40011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GB"/>
          </a:p>
        </p:txBody>
      </p:sp>
      <p:sp>
        <p:nvSpPr>
          <p:cNvPr id="4" name="Espace réservé de la date 3"/>
          <p:cNvSpPr>
            <a:spLocks noGrp="1"/>
          </p:cNvSpPr>
          <p:nvPr>
            <p:ph type="dt" sz="half" idx="10"/>
          </p:nvPr>
        </p:nvSpPr>
        <p:spPr>
          <a:xfrm>
            <a:off x="495300" y="6356352"/>
            <a:ext cx="2311400" cy="365125"/>
          </a:xfrm>
          <a:prstGeom prst="rect">
            <a:avLst/>
          </a:prstGeom>
        </p:spPr>
        <p:txBody>
          <a:bodyPr/>
          <a:lstStyle/>
          <a:p>
            <a:endParaRPr lang="en-GB"/>
          </a:p>
        </p:txBody>
      </p:sp>
      <p:sp>
        <p:nvSpPr>
          <p:cNvPr id="5" name="Espace réservé du pied de page 4"/>
          <p:cNvSpPr>
            <a:spLocks noGrp="1"/>
          </p:cNvSpPr>
          <p:nvPr>
            <p:ph type="ftr" sz="quarter" idx="11"/>
          </p:nvPr>
        </p:nvSpPr>
        <p:spPr>
          <a:xfrm>
            <a:off x="3384550" y="6356352"/>
            <a:ext cx="3136900" cy="365125"/>
          </a:xfrm>
          <a:prstGeom prst="rect">
            <a:avLst/>
          </a:prstGeom>
        </p:spPr>
        <p:txBody>
          <a:bodyPr/>
          <a:lstStyle/>
          <a:p>
            <a:r>
              <a:rPr lang="en-GB"/>
              <a:t>AgriAdapt - ECCA 2017</a:t>
            </a:r>
            <a:endParaRPr lang="en-GB" dirty="0"/>
          </a:p>
        </p:txBody>
      </p:sp>
      <p:sp>
        <p:nvSpPr>
          <p:cNvPr id="6" name="Espace réservé du numéro de diapositive 5"/>
          <p:cNvSpPr>
            <a:spLocks noGrp="1"/>
          </p:cNvSpPr>
          <p:nvPr>
            <p:ph type="sldNum" sz="quarter" idx="12"/>
          </p:nvPr>
        </p:nvSpPr>
        <p:spPr>
          <a:xfrm>
            <a:off x="7099300" y="6356352"/>
            <a:ext cx="2311400" cy="365125"/>
          </a:xfrm>
          <a:prstGeom prst="rect">
            <a:avLst/>
          </a:prstGeom>
        </p:spPr>
        <p:txBody>
          <a:bodyPr/>
          <a:lstStyle/>
          <a:p>
            <a:fld id="{2EB8294B-DEF7-B54D-AF4F-FAB4708D346C}" type="slidenum">
              <a:rPr lang="en-GB" smtClean="0"/>
              <a:pPr/>
              <a:t>‹N°›</a:t>
            </a:fld>
            <a:endParaRPr lang="en-GB" dirty="0"/>
          </a:p>
        </p:txBody>
      </p:sp>
    </p:spTree>
    <p:extLst>
      <p:ext uri="{BB962C8B-B14F-4D97-AF65-F5344CB8AC3E}">
        <p14:creationId xmlns:p14="http://schemas.microsoft.com/office/powerpoint/2010/main" val="1476534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872000" y="0"/>
            <a:ext cx="7605000" cy="864000"/>
          </a:xfrm>
          <a:prstGeom prst="rect">
            <a:avLst/>
          </a:prstGeom>
        </p:spPr>
        <p:txBody>
          <a:bodyPr/>
          <a:lstStyle/>
          <a:p>
            <a:r>
              <a:rPr lang="en-GB" noProof="0"/>
              <a:t>Cliquez et modifiez le titre</a:t>
            </a:r>
          </a:p>
        </p:txBody>
      </p:sp>
      <p:sp>
        <p:nvSpPr>
          <p:cNvPr id="3" name="Espace réservé du contenu 2"/>
          <p:cNvSpPr>
            <a:spLocks noGrp="1"/>
          </p:cNvSpPr>
          <p:nvPr>
            <p:ph idx="1"/>
          </p:nvPr>
        </p:nvSpPr>
        <p:spPr>
          <a:xfrm>
            <a:off x="388672" y="1080000"/>
            <a:ext cx="9165000" cy="5400000"/>
          </a:xfrm>
          <a:prstGeom prst="rect">
            <a:avLst/>
          </a:prstGeom>
        </p:spPr>
        <p:txBody>
          <a:bodyPr/>
          <a:lstStyle>
            <a:lvl1pPr>
              <a:defRPr sz="2000"/>
            </a:lvl1pPr>
          </a:lstStyle>
          <a:p>
            <a:pPr lvl="0"/>
            <a:r>
              <a:rPr lang="en-GB" noProof="0"/>
              <a:t>Cliquez pour modifier les styles du texte du masque</a:t>
            </a:r>
          </a:p>
          <a:p>
            <a:pPr lvl="1"/>
            <a:r>
              <a:rPr lang="en-GB" noProof="0"/>
              <a:t>Deuxième niveau</a:t>
            </a:r>
          </a:p>
          <a:p>
            <a:pPr lvl="2"/>
            <a:r>
              <a:rPr lang="en-GB" noProof="0"/>
              <a:t>Troisième niveau</a:t>
            </a:r>
          </a:p>
          <a:p>
            <a:pPr lvl="3"/>
            <a:r>
              <a:rPr lang="en-GB" noProof="0"/>
              <a:t>Quatrième niveau</a:t>
            </a:r>
          </a:p>
          <a:p>
            <a:pPr lvl="4"/>
            <a:r>
              <a:rPr lang="en-GB" noProof="0"/>
              <a:t>Cinquième niveau</a:t>
            </a:r>
          </a:p>
        </p:txBody>
      </p:sp>
      <p:sp>
        <p:nvSpPr>
          <p:cNvPr id="6" name="Footer Placeholder 4"/>
          <p:cNvSpPr>
            <a:spLocks noGrp="1"/>
          </p:cNvSpPr>
          <p:nvPr>
            <p:ph type="ftr" sz="quarter" idx="3"/>
          </p:nvPr>
        </p:nvSpPr>
        <p:spPr>
          <a:xfrm>
            <a:off x="1293283" y="6552000"/>
            <a:ext cx="7598717" cy="306000"/>
          </a:xfrm>
          <a:prstGeom prst="rect">
            <a:avLst/>
          </a:prstGeom>
        </p:spPr>
        <p:txBody>
          <a:bodyPr vert="horz" lIns="91440" tIns="36000" rIns="91440" bIns="36000" rtlCol="0" anchor="ctr"/>
          <a:lstStyle>
            <a:lvl1pPr algn="ctr">
              <a:defRPr sz="1100" cap="none" spc="200" baseline="0">
                <a:solidFill>
                  <a:srgbClr val="FFFFFF"/>
                </a:solidFill>
              </a:defRPr>
            </a:lvl1pPr>
          </a:lstStyle>
          <a:p>
            <a:r>
              <a:rPr lang="en-GB" noProof="0"/>
              <a:t>AgriAdapt - ECCA 2017</a:t>
            </a:r>
          </a:p>
        </p:txBody>
      </p:sp>
      <p:sp>
        <p:nvSpPr>
          <p:cNvPr id="7" name="Marcador de número de diapositiva 1"/>
          <p:cNvSpPr txBox="1">
            <a:spLocks/>
          </p:cNvSpPr>
          <p:nvPr userDrawn="1"/>
        </p:nvSpPr>
        <p:spPr bwMode="auto">
          <a:xfrm>
            <a:off x="4881564" y="6237289"/>
            <a:ext cx="4256087"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r>
              <a:rPr lang="en-US" sz="1400" b="1" dirty="0" err="1">
                <a:solidFill>
                  <a:srgbClr val="A0212E"/>
                </a:solidFill>
                <a:latin typeface="cafeta"/>
                <a:cs typeface="cafeta"/>
              </a:rPr>
              <a:t>AgriAdapt</a:t>
            </a:r>
            <a:r>
              <a:rPr lang="en-US" sz="1400" b="1" dirty="0">
                <a:solidFill>
                  <a:srgbClr val="A0212E"/>
                </a:solidFill>
                <a:latin typeface="cafeta"/>
                <a:cs typeface="cafeta"/>
              </a:rPr>
              <a:t> – Brussels</a:t>
            </a:r>
          </a:p>
        </p:txBody>
      </p:sp>
      <p:sp>
        <p:nvSpPr>
          <p:cNvPr id="8" name="Marcador de número de diapositiva 1"/>
          <p:cNvSpPr txBox="1">
            <a:spLocks/>
          </p:cNvSpPr>
          <p:nvPr userDrawn="1"/>
        </p:nvSpPr>
        <p:spPr bwMode="auto">
          <a:xfrm>
            <a:off x="9129713" y="6237289"/>
            <a:ext cx="576263"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fld id="{563D755F-993C-2242-8F98-79317BE93716}" type="slidenum">
              <a:rPr lang="en-US" sz="1400" b="1" smtClean="0">
                <a:solidFill>
                  <a:srgbClr val="A0212E"/>
                </a:solidFill>
                <a:latin typeface="cafeta"/>
                <a:cs typeface="cafeta"/>
              </a:rPr>
              <a:pPr algn="r">
                <a:defRPr/>
              </a:pPr>
              <a:t>‹N°›</a:t>
            </a:fld>
            <a:endParaRPr lang="en-US" sz="1400" b="1" dirty="0">
              <a:solidFill>
                <a:srgbClr val="A0212E"/>
              </a:solidFill>
              <a:latin typeface="cafeta"/>
              <a:cs typeface="cafeta"/>
            </a:endParaRPr>
          </a:p>
        </p:txBody>
      </p:sp>
    </p:spTree>
    <p:extLst>
      <p:ext uri="{BB962C8B-B14F-4D97-AF65-F5344CB8AC3E}">
        <p14:creationId xmlns:p14="http://schemas.microsoft.com/office/powerpoint/2010/main" val="1801095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Marcador de número de diapositiva 1"/>
          <p:cNvSpPr txBox="1">
            <a:spLocks/>
          </p:cNvSpPr>
          <p:nvPr userDrawn="1"/>
        </p:nvSpPr>
        <p:spPr bwMode="auto">
          <a:xfrm>
            <a:off x="9129713" y="6237289"/>
            <a:ext cx="576263"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fld id="{5704FA92-DDBA-BD45-98B9-142AC4BF7C51}" type="slidenum">
              <a:rPr lang="en-US" sz="1400" b="1" smtClean="0">
                <a:solidFill>
                  <a:srgbClr val="A0212E"/>
                </a:solidFill>
                <a:latin typeface="cafeta"/>
                <a:cs typeface="cafeta"/>
              </a:rPr>
              <a:pPr algn="r">
                <a:defRPr/>
              </a:pPr>
              <a:t>‹N°›</a:t>
            </a:fld>
            <a:endParaRPr lang="en-US" sz="1400" b="1" dirty="0">
              <a:solidFill>
                <a:srgbClr val="A0212E"/>
              </a:solidFill>
              <a:latin typeface="cafeta"/>
              <a:cs typeface="cafeta"/>
            </a:endParaRPr>
          </a:p>
        </p:txBody>
      </p:sp>
      <p:pic>
        <p:nvPicPr>
          <p:cNvPr id="3" name="Imagen 7" descr="LOGO.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73051" y="6200775"/>
            <a:ext cx="1584324"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6307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image" Target="../media/image6.jpe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7.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pic>
        <p:nvPicPr>
          <p:cNvPr id="1026" name="Imagen 1" descr="Logo_Bosti_deutsch_englisch.jpg"/>
          <p:cNvPicPr>
            <a:picLocks noChangeAspect="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2073276" y="6237289"/>
            <a:ext cx="9636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Imagen 5" descr="Logo_FGN 2.jpg"/>
          <p:cNvPicPr>
            <a:picLocks noChangeAspect="1"/>
          </p:cNvPicPr>
          <p:nvPr userDrawn="1"/>
        </p:nvPicPr>
        <p:blipFill>
          <a:blip r:embed="rId8" cstate="email">
            <a:extLst>
              <a:ext uri="{28A0092B-C50C-407E-A947-70E740481C1C}">
                <a14:useLocalDpi xmlns:a14="http://schemas.microsoft.com/office/drawing/2010/main" val="0"/>
              </a:ext>
            </a:extLst>
          </a:blip>
          <a:srcRect/>
          <a:stretch>
            <a:fillRect/>
          </a:stretch>
        </p:blipFill>
        <p:spPr bwMode="auto">
          <a:xfrm>
            <a:off x="5384799" y="6288088"/>
            <a:ext cx="4889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Imagen 6" descr="Logo_SOLAGRO.gif"/>
          <p:cNvPicPr>
            <a:picLocks noChangeAspect="1"/>
          </p:cNvPicPr>
          <p:nvPr userDrawn="1"/>
        </p:nvPicPr>
        <p:blipFill>
          <a:blip r:embed="rId9" cstate="email">
            <a:extLst>
              <a:ext uri="{28A0092B-C50C-407E-A947-70E740481C1C}">
                <a14:useLocalDpi xmlns:a14="http://schemas.microsoft.com/office/drawing/2010/main" val="0"/>
              </a:ext>
            </a:extLst>
          </a:blip>
          <a:srcRect/>
          <a:stretch>
            <a:fillRect/>
          </a:stretch>
        </p:blipFill>
        <p:spPr bwMode="auto">
          <a:xfrm>
            <a:off x="6392864" y="6308725"/>
            <a:ext cx="1290637"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Imagen 7" descr="LogoEMU.gif"/>
          <p:cNvPicPr>
            <a:picLocks noChangeAspect="1"/>
          </p:cNvPicPr>
          <p:nvPr userDrawn="1"/>
        </p:nvPicPr>
        <p:blipFill>
          <a:blip r:embed="rId10" cstate="email">
            <a:extLst>
              <a:ext uri="{28A0092B-C50C-407E-A947-70E740481C1C}">
                <a14:useLocalDpi xmlns:a14="http://schemas.microsoft.com/office/drawing/2010/main" val="0"/>
              </a:ext>
            </a:extLst>
          </a:blip>
          <a:srcRect/>
          <a:stretch>
            <a:fillRect/>
          </a:stretch>
        </p:blipFill>
        <p:spPr bwMode="auto">
          <a:xfrm>
            <a:off x="3440114" y="6381750"/>
            <a:ext cx="1381124"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CuadroTexto 8"/>
          <p:cNvSpPr txBox="1">
            <a:spLocks noChangeArrowheads="1"/>
          </p:cNvSpPr>
          <p:nvPr userDrawn="1"/>
        </p:nvSpPr>
        <p:spPr bwMode="auto">
          <a:xfrm>
            <a:off x="1068538" y="2708275"/>
            <a:ext cx="769749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algn="ctr">
              <a:defRPr/>
            </a:pPr>
            <a:r>
              <a:rPr lang="es-ES" sz="4000" dirty="0">
                <a:solidFill>
                  <a:srgbClr val="EDAA00"/>
                </a:solidFill>
                <a:latin typeface="cafeta" charset="0"/>
                <a:cs typeface="cafeta" charset="0"/>
              </a:rPr>
              <a:t>• NOMBRE DEL DOCUMENTO •</a:t>
            </a:r>
          </a:p>
        </p:txBody>
      </p:sp>
      <p:pic>
        <p:nvPicPr>
          <p:cNvPr id="2" name="Imagen 1" descr="LOGO.jpg"/>
          <p:cNvPicPr>
            <a:picLocks noChangeAspect="1"/>
          </p:cNvPicPr>
          <p:nvPr userDrawn="1"/>
        </p:nvPicPr>
        <p:blipFill>
          <a:blip r:embed="rId11" cstate="email">
            <a:extLst>
              <a:ext uri="{28A0092B-C50C-407E-A947-70E740481C1C}">
                <a14:useLocalDpi xmlns:a14="http://schemas.microsoft.com/office/drawing/2010/main" val="0"/>
              </a:ext>
            </a:extLst>
          </a:blip>
          <a:srcRect/>
          <a:stretch>
            <a:fillRect/>
          </a:stretch>
        </p:blipFill>
        <p:spPr bwMode="auto">
          <a:xfrm>
            <a:off x="2936875" y="1268413"/>
            <a:ext cx="3887789"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Espace réservé du titre 3"/>
          <p:cNvSpPr>
            <a:spLocks noGrp="1"/>
          </p:cNvSpPr>
          <p:nvPr>
            <p:ph type="title"/>
          </p:nvPr>
        </p:nvSpPr>
        <p:spPr bwMode="auto">
          <a:xfrm>
            <a:off x="3945217" y="3644900"/>
            <a:ext cx="2387042"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p>
            <a:pPr lvl="0"/>
            <a:r>
              <a:rPr lang="fr-FR"/>
              <a:t>Cliquez et modifiez le titre</a:t>
            </a:r>
          </a:p>
        </p:txBody>
      </p:sp>
      <p:sp>
        <p:nvSpPr>
          <p:cNvPr id="12" name="Marcador de número de diapositiva 1"/>
          <p:cNvSpPr txBox="1">
            <a:spLocks/>
          </p:cNvSpPr>
          <p:nvPr userDrawn="1"/>
        </p:nvSpPr>
        <p:spPr bwMode="auto">
          <a:xfrm>
            <a:off x="9129713" y="6237289"/>
            <a:ext cx="576263"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fld id="{D71BF4E7-D49D-6547-8214-48D9981FFFFD}" type="slidenum">
              <a:rPr lang="en-US" sz="1400" b="1" smtClean="0">
                <a:solidFill>
                  <a:srgbClr val="A0212E"/>
                </a:solidFill>
                <a:latin typeface="cafeta"/>
                <a:cs typeface="cafeta"/>
              </a:rPr>
              <a:pPr algn="r">
                <a:defRPr/>
              </a:pPr>
              <a:t>‹N°›</a:t>
            </a:fld>
            <a:endParaRPr lang="en-US" sz="1400" b="1" dirty="0">
              <a:solidFill>
                <a:srgbClr val="A0212E"/>
              </a:solidFill>
              <a:latin typeface="cafeta"/>
              <a:cs typeface="cafeta"/>
            </a:endParaRPr>
          </a:p>
        </p:txBody>
      </p:sp>
    </p:spTree>
  </p:cSld>
  <p:clrMap bg1="lt1" tx1="dk1" bg2="lt2" tx2="dk2" accent1="accent1" accent2="accent2" accent3="accent3" accent4="accent4" accent5="accent5" accent6="accent6" hlink="hlink" folHlink="folHlink"/>
  <p:sldLayoutIdLst>
    <p:sldLayoutId id="2147484371" r:id="rId1"/>
    <p:sldLayoutId id="2147484372" r:id="rId2"/>
    <p:sldLayoutId id="2147484398" r:id="rId3"/>
    <p:sldLayoutId id="2147484399" r:id="rId4"/>
  </p:sldLayoutIdLst>
  <p:hf sldNum="0" hdr="0" dt="0"/>
  <p:txStyles>
    <p:titleStyle>
      <a:lvl1pPr algn="ctr" defTabSz="457200" rtl="0" eaLnBrk="0" fontAlgn="base" hangingPunct="0">
        <a:spcBef>
          <a:spcPct val="0"/>
        </a:spcBef>
        <a:spcAft>
          <a:spcPct val="0"/>
        </a:spcAft>
        <a:defRPr lang="fr-FR" sz="1500" kern="1200">
          <a:solidFill>
            <a:srgbClr val="A0212E"/>
          </a:solidFill>
          <a:latin typeface="Aaux ProRegular OSF" charset="0"/>
          <a:ea typeface="ＭＳ Ｐゴシック" charset="0"/>
          <a:cs typeface="Aaux ProRegular OSF" charset="0"/>
        </a:defRPr>
      </a:lvl1pPr>
      <a:lvl2pPr algn="ctr" defTabSz="457200" rtl="0" eaLnBrk="0" fontAlgn="base" hangingPunct="0">
        <a:spcBef>
          <a:spcPct val="0"/>
        </a:spcBef>
        <a:spcAft>
          <a:spcPct val="0"/>
        </a:spcAft>
        <a:defRPr sz="1500">
          <a:solidFill>
            <a:srgbClr val="A0212E"/>
          </a:solidFill>
          <a:latin typeface="Aaux ProRegular OSF" charset="0"/>
          <a:ea typeface="ＭＳ Ｐゴシック" charset="0"/>
          <a:cs typeface="ＭＳ Ｐゴシック" charset="0"/>
        </a:defRPr>
      </a:lvl2pPr>
      <a:lvl3pPr algn="ctr" defTabSz="457200" rtl="0" eaLnBrk="0" fontAlgn="base" hangingPunct="0">
        <a:spcBef>
          <a:spcPct val="0"/>
        </a:spcBef>
        <a:spcAft>
          <a:spcPct val="0"/>
        </a:spcAft>
        <a:defRPr sz="1500">
          <a:solidFill>
            <a:srgbClr val="A0212E"/>
          </a:solidFill>
          <a:latin typeface="Aaux ProRegular OSF" charset="0"/>
          <a:ea typeface="ＭＳ Ｐゴシック" charset="0"/>
          <a:cs typeface="ＭＳ Ｐゴシック" charset="0"/>
        </a:defRPr>
      </a:lvl3pPr>
      <a:lvl4pPr algn="ctr" defTabSz="457200" rtl="0" eaLnBrk="0" fontAlgn="base" hangingPunct="0">
        <a:spcBef>
          <a:spcPct val="0"/>
        </a:spcBef>
        <a:spcAft>
          <a:spcPct val="0"/>
        </a:spcAft>
        <a:defRPr sz="1500">
          <a:solidFill>
            <a:srgbClr val="A0212E"/>
          </a:solidFill>
          <a:latin typeface="Aaux ProRegular OSF" charset="0"/>
          <a:ea typeface="ＭＳ Ｐゴシック" charset="0"/>
          <a:cs typeface="ＭＳ Ｐゴシック" charset="0"/>
        </a:defRPr>
      </a:lvl4pPr>
      <a:lvl5pPr algn="ctr" defTabSz="457200" rtl="0" eaLnBrk="0" fontAlgn="base" hangingPunct="0">
        <a:spcBef>
          <a:spcPct val="0"/>
        </a:spcBef>
        <a:spcAft>
          <a:spcPct val="0"/>
        </a:spcAft>
        <a:defRPr sz="1500">
          <a:solidFill>
            <a:srgbClr val="A0212E"/>
          </a:solidFill>
          <a:latin typeface="Aaux ProRegular OSF"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73" r:id="rId1"/>
    <p:sldLayoutId id="2147484374" r:id="rId2"/>
    <p:sldLayoutId id="2147484393" r:id="rId3"/>
    <p:sldLayoutId id="2147484394" r:id="rId4"/>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3" name="Marcador de número de diapositiva 1"/>
          <p:cNvSpPr txBox="1">
            <a:spLocks/>
          </p:cNvSpPr>
          <p:nvPr userDrawn="1"/>
        </p:nvSpPr>
        <p:spPr bwMode="auto">
          <a:xfrm>
            <a:off x="9129713" y="6237289"/>
            <a:ext cx="576263"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fld id="{5F54B351-AD38-F549-B531-0A30848AE403}" type="slidenum">
              <a:rPr lang="en-US" sz="1400" b="1" smtClean="0">
                <a:solidFill>
                  <a:srgbClr val="A0212E"/>
                </a:solidFill>
                <a:latin typeface="cafeta"/>
                <a:cs typeface="cafeta"/>
              </a:rPr>
              <a:pPr algn="r">
                <a:defRPr/>
              </a:pPr>
              <a:t>‹N°›</a:t>
            </a:fld>
            <a:endParaRPr lang="en-US" sz="1400" b="1" dirty="0">
              <a:solidFill>
                <a:srgbClr val="A0212E"/>
              </a:solidFill>
              <a:latin typeface="cafeta"/>
              <a:cs typeface="cafeta"/>
            </a:endParaRPr>
          </a:p>
        </p:txBody>
      </p:sp>
      <p:pic>
        <p:nvPicPr>
          <p:cNvPr id="4099" name="Imagen 4" descr="LOGO.jpg"/>
          <p:cNvPicPr>
            <a:picLocks noChangeAspect="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273051" y="6200775"/>
            <a:ext cx="1584324"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Marcador de número de diapositiva 1"/>
          <p:cNvSpPr txBox="1">
            <a:spLocks/>
          </p:cNvSpPr>
          <p:nvPr userDrawn="1"/>
        </p:nvSpPr>
        <p:spPr bwMode="auto">
          <a:xfrm>
            <a:off x="4881564" y="6237289"/>
            <a:ext cx="4256087"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r>
              <a:rPr lang="en-US" sz="1400" b="1" dirty="0" err="1">
                <a:solidFill>
                  <a:srgbClr val="A0212E"/>
                </a:solidFill>
                <a:latin typeface="cafeta"/>
                <a:cs typeface="cafeta"/>
              </a:rPr>
              <a:t>AgriAdapt</a:t>
            </a:r>
            <a:r>
              <a:rPr lang="en-US" sz="1400" b="1" dirty="0">
                <a:solidFill>
                  <a:srgbClr val="A0212E"/>
                </a:solidFill>
                <a:latin typeface="cafeta"/>
                <a:cs typeface="cafeta"/>
              </a:rPr>
              <a:t> – Brussels</a:t>
            </a:r>
          </a:p>
        </p:txBody>
      </p:sp>
    </p:spTree>
  </p:cSld>
  <p:clrMap bg1="lt1" tx1="dk1" bg2="lt2" tx2="dk2" accent1="accent1" accent2="accent2" accent3="accent3" accent4="accent4" accent5="accent5" accent6="accent6" hlink="hlink" folHlink="folHlink"/>
  <p:sldLayoutIdLst>
    <p:sldLayoutId id="2147484380" r:id="rId1"/>
    <p:sldLayoutId id="2147484395" r:id="rId2"/>
    <p:sldLayoutId id="2147484396" r:id="rId3"/>
    <p:sldLayoutId id="2147484397" r:id="rId4"/>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3" name="Marcador de número de diapositiva 1"/>
          <p:cNvSpPr txBox="1">
            <a:spLocks/>
          </p:cNvSpPr>
          <p:nvPr userDrawn="1"/>
        </p:nvSpPr>
        <p:spPr bwMode="auto">
          <a:xfrm>
            <a:off x="9129713" y="6237289"/>
            <a:ext cx="576263"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fld id="{85C9BEC1-787B-544E-ABC1-39060CCADED7}" type="slidenum">
              <a:rPr lang="en-US" sz="1400" b="1" smtClean="0">
                <a:solidFill>
                  <a:srgbClr val="A0212E"/>
                </a:solidFill>
                <a:latin typeface="cafeta"/>
                <a:cs typeface="cafeta"/>
              </a:rPr>
              <a:pPr algn="r">
                <a:defRPr/>
              </a:pPr>
              <a:t>‹N°›</a:t>
            </a:fld>
            <a:endParaRPr lang="en-US" sz="1400" b="1" dirty="0">
              <a:solidFill>
                <a:srgbClr val="A0212E"/>
              </a:solidFill>
              <a:latin typeface="cafeta"/>
              <a:cs typeface="cafeta"/>
            </a:endParaRPr>
          </a:p>
        </p:txBody>
      </p:sp>
      <p:pic>
        <p:nvPicPr>
          <p:cNvPr id="7171" name="Imagen 4" descr="LOGO.jpg"/>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273051" y="6200775"/>
            <a:ext cx="1584324"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Espace réservé du titre 4"/>
          <p:cNvSpPr>
            <a:spLocks noGrp="1"/>
          </p:cNvSpPr>
          <p:nvPr>
            <p:ph type="title"/>
          </p:nvPr>
        </p:nvSpPr>
        <p:spPr bwMode="auto">
          <a:xfrm>
            <a:off x="1924167" y="274638"/>
            <a:ext cx="605766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p>
            <a:pPr lvl="0"/>
            <a:r>
              <a:rPr lang="fr-FR"/>
              <a:t>Cliquez et modifiez le titre</a:t>
            </a:r>
          </a:p>
        </p:txBody>
      </p:sp>
      <p:sp>
        <p:nvSpPr>
          <p:cNvPr id="7173" name="Espace réservé du texte 5"/>
          <p:cNvSpPr>
            <a:spLocks noGrp="1"/>
          </p:cNvSpPr>
          <p:nvPr>
            <p:ph type="body" idx="1"/>
          </p:nvPr>
        </p:nvSpPr>
        <p:spPr bwMode="auto">
          <a:xfrm>
            <a:off x="1801705" y="1125538"/>
            <a:ext cx="639149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p>
            <a:pPr lvl="0"/>
            <a:r>
              <a:rPr lang="fr-FR"/>
              <a:t>Cliquez pour modifier les styles du texte du masque</a:t>
            </a:r>
          </a:p>
          <a:p>
            <a:pPr lvl="0"/>
            <a:r>
              <a:rPr lang="fr-FR"/>
              <a:t>Cliquez pour modifier les styles du texte du masque</a:t>
            </a:r>
          </a:p>
          <a:p>
            <a:pPr lvl="0"/>
            <a:r>
              <a:rPr lang="fr-FR"/>
              <a:t>Cliquez pour modifier les styles du texte du masque</a:t>
            </a:r>
          </a:p>
        </p:txBody>
      </p:sp>
      <p:sp>
        <p:nvSpPr>
          <p:cNvPr id="12" name="Marcador de número de diapositiva 1"/>
          <p:cNvSpPr txBox="1">
            <a:spLocks/>
          </p:cNvSpPr>
          <p:nvPr userDrawn="1"/>
        </p:nvSpPr>
        <p:spPr bwMode="auto">
          <a:xfrm>
            <a:off x="4881564" y="6237289"/>
            <a:ext cx="4256087"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r">
              <a:defRPr/>
            </a:pPr>
            <a:r>
              <a:rPr lang="en-US" sz="1400" b="1" dirty="0" err="1">
                <a:solidFill>
                  <a:srgbClr val="A0212E"/>
                </a:solidFill>
                <a:latin typeface="cafeta"/>
                <a:cs typeface="cafeta"/>
              </a:rPr>
              <a:t>AgriAdapt</a:t>
            </a:r>
            <a:r>
              <a:rPr lang="en-US" sz="1400" b="1" dirty="0">
                <a:solidFill>
                  <a:srgbClr val="A0212E"/>
                </a:solidFill>
                <a:latin typeface="cafeta"/>
                <a:cs typeface="cafeta"/>
              </a:rPr>
              <a:t> – Brussels</a:t>
            </a:r>
          </a:p>
        </p:txBody>
      </p:sp>
    </p:spTree>
  </p:cSld>
  <p:clrMap bg1="lt1" tx1="dk1" bg2="lt2" tx2="dk2" accent1="accent1" accent2="accent2" accent3="accent3" accent4="accent4" accent5="accent5" accent6="accent6" hlink="hlink" folHlink="folHlink"/>
  <p:sldLayoutIdLst>
    <p:sldLayoutId id="2147484381" r:id="rId1"/>
    <p:sldLayoutId id="2147484382" r:id="rId2"/>
    <p:sldLayoutId id="2147484375" r:id="rId3"/>
  </p:sldLayoutIdLst>
  <p:hf sldNum="0" hdr="0" dt="0"/>
  <p:txStyles>
    <p:titleStyle>
      <a:lvl1pPr algn="ctr" defTabSz="457200" rtl="0" eaLnBrk="0" fontAlgn="base" hangingPunct="0">
        <a:spcBef>
          <a:spcPct val="0"/>
        </a:spcBef>
        <a:spcAft>
          <a:spcPct val="0"/>
        </a:spcAft>
        <a:defRPr lang="fr-FR" sz="4000" kern="1200">
          <a:solidFill>
            <a:srgbClr val="EDAA00"/>
          </a:solidFill>
          <a:latin typeface="cafeta" charset="0"/>
          <a:ea typeface="ＭＳ Ｐゴシック" charset="0"/>
          <a:cs typeface="cafeta" charset="0"/>
        </a:defRPr>
      </a:lvl1pPr>
      <a:lvl2pPr algn="ctr" defTabSz="457200" rtl="0" eaLnBrk="0" fontAlgn="base" hangingPunct="0">
        <a:spcBef>
          <a:spcPct val="0"/>
        </a:spcBef>
        <a:spcAft>
          <a:spcPct val="0"/>
        </a:spcAft>
        <a:defRPr sz="4000">
          <a:solidFill>
            <a:srgbClr val="EDAA00"/>
          </a:solidFill>
          <a:latin typeface="cafeta" charset="0"/>
          <a:ea typeface="ＭＳ Ｐゴシック" charset="0"/>
          <a:cs typeface="ＭＳ Ｐゴシック" charset="0"/>
        </a:defRPr>
      </a:lvl2pPr>
      <a:lvl3pPr algn="ctr" defTabSz="457200" rtl="0" eaLnBrk="0" fontAlgn="base" hangingPunct="0">
        <a:spcBef>
          <a:spcPct val="0"/>
        </a:spcBef>
        <a:spcAft>
          <a:spcPct val="0"/>
        </a:spcAft>
        <a:defRPr sz="4000">
          <a:solidFill>
            <a:srgbClr val="EDAA00"/>
          </a:solidFill>
          <a:latin typeface="cafeta" charset="0"/>
          <a:ea typeface="ＭＳ Ｐゴシック" charset="0"/>
          <a:cs typeface="ＭＳ Ｐゴシック" charset="0"/>
        </a:defRPr>
      </a:lvl3pPr>
      <a:lvl4pPr algn="ctr" defTabSz="457200" rtl="0" eaLnBrk="0" fontAlgn="base" hangingPunct="0">
        <a:spcBef>
          <a:spcPct val="0"/>
        </a:spcBef>
        <a:spcAft>
          <a:spcPct val="0"/>
        </a:spcAft>
        <a:defRPr sz="4000">
          <a:solidFill>
            <a:srgbClr val="EDAA00"/>
          </a:solidFill>
          <a:latin typeface="cafeta" charset="0"/>
          <a:ea typeface="ＭＳ Ｐゴシック" charset="0"/>
          <a:cs typeface="ＭＳ Ｐゴシック" charset="0"/>
        </a:defRPr>
      </a:lvl4pPr>
      <a:lvl5pPr algn="ctr" defTabSz="457200" rtl="0" eaLnBrk="0" fontAlgn="base" hangingPunct="0">
        <a:spcBef>
          <a:spcPct val="0"/>
        </a:spcBef>
        <a:spcAft>
          <a:spcPct val="0"/>
        </a:spcAft>
        <a:defRPr sz="4000">
          <a:solidFill>
            <a:srgbClr val="EDAA00"/>
          </a:solidFill>
          <a:latin typeface="cafeta"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ctr" defTabSz="457200" rtl="0" eaLnBrk="0" fontAlgn="base" hangingPunct="0">
        <a:spcBef>
          <a:spcPct val="0"/>
        </a:spcBef>
        <a:spcAft>
          <a:spcPct val="0"/>
        </a:spcAft>
        <a:buFont typeface="Arial" charset="0"/>
        <a:buChar char="•"/>
        <a:defRPr lang="fr-FR" sz="2000" kern="1200" dirty="0">
          <a:solidFill>
            <a:srgbClr val="A0212E"/>
          </a:solidFill>
          <a:latin typeface="Aaux ProRegular OSF" charset="0"/>
          <a:ea typeface="ＭＳ Ｐゴシック" charset="0"/>
          <a:cs typeface="Aaux ProRegular OSF" charset="0"/>
        </a:defRPr>
      </a:lvl1pPr>
      <a:lvl2pPr marL="742950" indent="-285750" algn="ctr" defTabSz="457200" rtl="0" eaLnBrk="0" fontAlgn="base" hangingPunct="0">
        <a:spcBef>
          <a:spcPct val="0"/>
        </a:spcBef>
        <a:spcAft>
          <a:spcPct val="0"/>
        </a:spcAft>
        <a:buFont typeface="Arial" charset="0"/>
        <a:buChar char="–"/>
        <a:defRPr lang="fr-FR" sz="2000" kern="1200" dirty="0">
          <a:solidFill>
            <a:srgbClr val="A0212E"/>
          </a:solidFill>
          <a:latin typeface="Aaux ProRegular OSF" charset="0"/>
          <a:ea typeface="ＭＳ Ｐゴシック" charset="0"/>
          <a:cs typeface="Aaux ProRegular OSF" charset="0"/>
        </a:defRPr>
      </a:lvl2pPr>
      <a:lvl3pPr marL="1143000" indent="-228600" algn="ctr" defTabSz="457200" rtl="0" eaLnBrk="0" fontAlgn="base" hangingPunct="0">
        <a:spcBef>
          <a:spcPct val="0"/>
        </a:spcBef>
        <a:spcAft>
          <a:spcPct val="0"/>
        </a:spcAft>
        <a:buFont typeface="Arial" charset="0"/>
        <a:buChar char="•"/>
        <a:defRPr lang="fr-FR" sz="2000" kern="1200" dirty="0">
          <a:solidFill>
            <a:srgbClr val="A0212E"/>
          </a:solidFill>
          <a:latin typeface="Aaux ProRegular OSF" charset="0"/>
          <a:ea typeface="ＭＳ Ｐゴシック" charset="0"/>
          <a:cs typeface="Aaux ProRegular OSF" charset="0"/>
        </a:defRPr>
      </a:lvl3pPr>
      <a:lvl4pPr marL="1600200" indent="-228600" algn="ctr" defTabSz="457200" rtl="0" eaLnBrk="0" fontAlgn="base" hangingPunct="0">
        <a:spcBef>
          <a:spcPct val="0"/>
        </a:spcBef>
        <a:spcAft>
          <a:spcPct val="0"/>
        </a:spcAft>
        <a:buFont typeface="Arial" charset="0"/>
        <a:buChar char="–"/>
        <a:defRPr lang="fr-FR" sz="2000" kern="1200" dirty="0">
          <a:solidFill>
            <a:srgbClr val="A0212E"/>
          </a:solidFill>
          <a:latin typeface="Aaux ProRegular OSF" charset="0"/>
          <a:ea typeface="ＭＳ Ｐゴシック" charset="0"/>
          <a:cs typeface="Aaux ProRegular OSF" charset="0"/>
        </a:defRPr>
      </a:lvl4pPr>
      <a:lvl5pPr marL="2057400" indent="-228600" algn="ctr" defTabSz="457200" rtl="0" eaLnBrk="0" fontAlgn="base" hangingPunct="0">
        <a:spcBef>
          <a:spcPct val="0"/>
        </a:spcBef>
        <a:spcAft>
          <a:spcPct val="0"/>
        </a:spcAft>
        <a:buFont typeface="Arial" charset="0"/>
        <a:buChar char="»"/>
        <a:defRPr lang="fr-FR" sz="2000" kern="1200" dirty="0">
          <a:solidFill>
            <a:srgbClr val="A0212E"/>
          </a:solidFill>
          <a:latin typeface="Aaux ProRegular OSF" charset="0"/>
          <a:ea typeface="ＭＳ Ｐゴシック" charset="0"/>
          <a:cs typeface="Aaux ProRegular OSF"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Marcador de número de diapositiva 1"/>
          <p:cNvSpPr txBox="1">
            <a:spLocks/>
          </p:cNvSpPr>
          <p:nvPr userDrawn="1"/>
        </p:nvSpPr>
        <p:spPr bwMode="auto">
          <a:xfrm>
            <a:off x="3729039" y="5732464"/>
            <a:ext cx="2600325" cy="365125"/>
          </a:xfrm>
          <a:prstGeom prst="rect">
            <a:avLst/>
          </a:prstGeom>
          <a:noFill/>
          <a:ln>
            <a:noFill/>
          </a:ln>
          <a:extLst/>
        </p:spPr>
        <p:txBody>
          <a:bodyPr anchor="ctr"/>
          <a:lstStyle>
            <a:lvl1pPr>
              <a:defRPr>
                <a:solidFill>
                  <a:schemeClr val="tx1"/>
                </a:solidFill>
                <a:latin typeface="BakerSignet" charset="0"/>
                <a:ea typeface="ＭＳ Ｐゴシック" charset="0"/>
                <a:cs typeface="ＭＳ Ｐゴシック" charset="0"/>
              </a:defRPr>
            </a:lvl1pPr>
            <a:lvl2pPr marL="742950" indent="-285750">
              <a:defRPr>
                <a:solidFill>
                  <a:schemeClr val="tx1"/>
                </a:solidFill>
                <a:latin typeface="BakerSignet" charset="0"/>
                <a:ea typeface="ＭＳ Ｐゴシック" charset="0"/>
              </a:defRPr>
            </a:lvl2pPr>
            <a:lvl3pPr marL="1143000" indent="-228600">
              <a:defRPr>
                <a:solidFill>
                  <a:schemeClr val="tx1"/>
                </a:solidFill>
                <a:latin typeface="BakerSignet" charset="0"/>
                <a:ea typeface="ＭＳ Ｐゴシック" charset="0"/>
              </a:defRPr>
            </a:lvl3pPr>
            <a:lvl4pPr marL="1600200" indent="-228600">
              <a:defRPr>
                <a:solidFill>
                  <a:schemeClr val="tx1"/>
                </a:solidFill>
                <a:latin typeface="BakerSignet" charset="0"/>
                <a:ea typeface="ＭＳ Ｐゴシック" charset="0"/>
              </a:defRPr>
            </a:lvl4pPr>
            <a:lvl5pPr marL="2057400" indent="-228600">
              <a:defRPr>
                <a:solidFill>
                  <a:schemeClr val="tx1"/>
                </a:solidFill>
                <a:latin typeface="BakerSignet" charset="0"/>
                <a:ea typeface="ＭＳ Ｐゴシック" charset="0"/>
              </a:defRPr>
            </a:lvl5pPr>
            <a:lvl6pPr marL="2514600" indent="-228600" eaLnBrk="0" fontAlgn="base" hangingPunct="0">
              <a:spcBef>
                <a:spcPct val="0"/>
              </a:spcBef>
              <a:spcAft>
                <a:spcPct val="0"/>
              </a:spcAft>
              <a:defRPr>
                <a:solidFill>
                  <a:schemeClr val="tx1"/>
                </a:solidFill>
                <a:latin typeface="BakerSignet" charset="0"/>
                <a:ea typeface="ＭＳ Ｐゴシック" charset="0"/>
              </a:defRPr>
            </a:lvl6pPr>
            <a:lvl7pPr marL="2971800" indent="-228600" eaLnBrk="0" fontAlgn="base" hangingPunct="0">
              <a:spcBef>
                <a:spcPct val="0"/>
              </a:spcBef>
              <a:spcAft>
                <a:spcPct val="0"/>
              </a:spcAft>
              <a:defRPr>
                <a:solidFill>
                  <a:schemeClr val="tx1"/>
                </a:solidFill>
                <a:latin typeface="BakerSignet" charset="0"/>
                <a:ea typeface="ＭＳ Ｐゴシック" charset="0"/>
              </a:defRPr>
            </a:lvl7pPr>
            <a:lvl8pPr marL="3429000" indent="-228600" eaLnBrk="0" fontAlgn="base" hangingPunct="0">
              <a:spcBef>
                <a:spcPct val="0"/>
              </a:spcBef>
              <a:spcAft>
                <a:spcPct val="0"/>
              </a:spcAft>
              <a:defRPr>
                <a:solidFill>
                  <a:schemeClr val="tx1"/>
                </a:solidFill>
                <a:latin typeface="BakerSignet" charset="0"/>
                <a:ea typeface="ＭＳ Ｐゴシック" charset="0"/>
              </a:defRPr>
            </a:lvl8pPr>
            <a:lvl9pPr marL="3886200" indent="-228600" eaLnBrk="0" fontAlgn="base" hangingPunct="0">
              <a:spcBef>
                <a:spcPct val="0"/>
              </a:spcBef>
              <a:spcAft>
                <a:spcPct val="0"/>
              </a:spcAft>
              <a:defRPr>
                <a:solidFill>
                  <a:schemeClr val="tx1"/>
                </a:solidFill>
                <a:latin typeface="BakerSignet" charset="0"/>
                <a:ea typeface="ＭＳ Ｐゴシック" charset="0"/>
              </a:defRPr>
            </a:lvl9pPr>
          </a:lstStyle>
          <a:p>
            <a:pPr algn="ctr">
              <a:defRPr/>
            </a:pPr>
            <a:r>
              <a:rPr lang="en-US" sz="1400" dirty="0" err="1">
                <a:solidFill>
                  <a:schemeClr val="bg1"/>
                </a:solidFill>
                <a:latin typeface="Aaux ProRegular OSF"/>
                <a:cs typeface="Aaux ProRegular OSF"/>
              </a:rPr>
              <a:t>www.agriadapt.eu</a:t>
            </a:r>
            <a:endParaRPr lang="en-US" sz="1400" dirty="0">
              <a:solidFill>
                <a:schemeClr val="bg1"/>
              </a:solidFill>
              <a:latin typeface="Aaux ProRegular OSF"/>
              <a:cs typeface="Aaux ProRegular OSF"/>
            </a:endParaRPr>
          </a:p>
        </p:txBody>
      </p:sp>
      <p:pic>
        <p:nvPicPr>
          <p:cNvPr id="10243" name="Imagen 4" descr="LOGOsolo.jpg"/>
          <p:cNvPicPr>
            <a:picLocks noChangeAspect="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4089401" y="4508501"/>
            <a:ext cx="1871663" cy="103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76" r:id="rId1"/>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9.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2.jp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9.JP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8.xml"/><Relationship Id="rId5" Type="http://schemas.openxmlformats.org/officeDocument/2006/relationships/image" Target="../media/image47.jpe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descr="Logo_Bosti_deutsch_englisch.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73276" y="6237289"/>
            <a:ext cx="9636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agen 5" descr="Logo_FGN 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84799" y="6288088"/>
            <a:ext cx="4889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agen 7" descr="LogoEMU.gif"/>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40114" y="6381750"/>
            <a:ext cx="1381124"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agen 1" descr="PORTADA.jpg"/>
          <p:cNvPicPr>
            <a:picLocks noChangeAspect="1"/>
          </p:cNvPicPr>
          <p:nvPr/>
        </p:nvPicPr>
        <p:blipFill>
          <a:blip r:embed="rId5" cstate="print">
            <a:extLst>
              <a:ext uri="{28A0092B-C50C-407E-A947-70E740481C1C}">
                <a14:useLocalDpi xmlns:a14="http://schemas.microsoft.com/office/drawing/2010/main" val="0"/>
              </a:ext>
            </a:extLst>
          </a:blip>
          <a:srcRect t="31149" b="22835"/>
          <a:stretch>
            <a:fillRect/>
          </a:stretch>
        </p:blipFill>
        <p:spPr bwMode="auto">
          <a:xfrm>
            <a:off x="-12700" y="0"/>
            <a:ext cx="9918700" cy="576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agen 7" descr="LOGO.jp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936875" y="404664"/>
            <a:ext cx="3887789"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uadroTexto 8"/>
          <p:cNvSpPr txBox="1">
            <a:spLocks noChangeArrowheads="1"/>
          </p:cNvSpPr>
          <p:nvPr/>
        </p:nvSpPr>
        <p:spPr bwMode="auto">
          <a:xfrm>
            <a:off x="868702" y="1988840"/>
            <a:ext cx="8240076"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algn="ctr"/>
            <a:r>
              <a:rPr lang="en-GB" sz="4000" b="1" dirty="0">
                <a:solidFill>
                  <a:srgbClr val="EDAA00"/>
                </a:solidFill>
                <a:latin typeface="cafeta" charset="0"/>
                <a:cs typeface="cafeta" charset="0"/>
              </a:rPr>
              <a:t>Sustainable Adaptation of EU Farming</a:t>
            </a:r>
          </a:p>
          <a:p>
            <a:pPr algn="ctr"/>
            <a:r>
              <a:rPr lang="en-GB" sz="4000" b="1" dirty="0">
                <a:solidFill>
                  <a:srgbClr val="EDAA00"/>
                </a:solidFill>
                <a:latin typeface="cafeta" charset="0"/>
                <a:cs typeface="cafeta" charset="0"/>
              </a:rPr>
              <a:t>Systems to Climate Change</a:t>
            </a:r>
          </a:p>
        </p:txBody>
      </p:sp>
      <p:pic>
        <p:nvPicPr>
          <p:cNvPr id="14" name="Imagen 6" descr="Logo_SOLAGRO.gif"/>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392864" y="6308725"/>
            <a:ext cx="1290637"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ZoneTexte 14"/>
          <p:cNvSpPr txBox="1"/>
          <p:nvPr/>
        </p:nvSpPr>
        <p:spPr>
          <a:xfrm>
            <a:off x="2496" y="5733256"/>
            <a:ext cx="2791598" cy="369332"/>
          </a:xfrm>
          <a:prstGeom prst="rect">
            <a:avLst/>
          </a:prstGeom>
          <a:noFill/>
          <a:ln>
            <a:noFill/>
          </a:ln>
        </p:spPr>
        <p:txBody>
          <a:bodyPr wrap="none">
            <a:spAutoFit/>
          </a:bodyPr>
          <a:lstStyle>
            <a:defPPr>
              <a:defRPr lang="es-ES_tradnl"/>
            </a:defPPr>
            <a:lvl1pPr algn="ctr">
              <a:defRPr sz="4000">
                <a:solidFill>
                  <a:srgbClr val="EDAA00"/>
                </a:solidFill>
                <a:latin typeface="cafeta" charset="0"/>
                <a:cs typeface="cafeta"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GB" sz="1800" b="1" dirty="0">
                <a:solidFill>
                  <a:schemeClr val="bg1"/>
                </a:solidFill>
              </a:rPr>
              <a:t>Monday, 15</a:t>
            </a:r>
            <a:r>
              <a:rPr lang="en-GB" sz="1800" b="1" baseline="30000" dirty="0">
                <a:solidFill>
                  <a:schemeClr val="bg1"/>
                </a:solidFill>
              </a:rPr>
              <a:t>th</a:t>
            </a:r>
            <a:r>
              <a:rPr lang="en-GB" sz="1800" b="1" dirty="0">
                <a:solidFill>
                  <a:schemeClr val="bg1"/>
                </a:solidFill>
              </a:rPr>
              <a:t> October 2018</a:t>
            </a:r>
          </a:p>
        </p:txBody>
      </p:sp>
    </p:spTree>
    <p:extLst>
      <p:ext uri="{BB962C8B-B14F-4D97-AF65-F5344CB8AC3E}">
        <p14:creationId xmlns:p14="http://schemas.microsoft.com/office/powerpoint/2010/main" val="3362119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1"/>
          <p:cNvSpPr txBox="1">
            <a:spLocks noChangeArrowheads="1"/>
          </p:cNvSpPr>
          <p:nvPr/>
        </p:nvSpPr>
        <p:spPr bwMode="auto">
          <a:xfrm>
            <a:off x="128464" y="548680"/>
            <a:ext cx="6840760" cy="3508653"/>
          </a:xfrm>
          <a:prstGeom prst="rect">
            <a:avLst/>
          </a:prstGeom>
          <a:solidFill>
            <a:schemeClr val="bg1"/>
          </a:solidFill>
          <a:ln>
            <a:noFill/>
          </a:ln>
          <a:extLst/>
        </p:spPr>
        <p:txBody>
          <a:bodyPr wrap="squar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Cropping system</a:t>
            </a:r>
          </a:p>
          <a:p>
            <a:pPr marL="1085850" lvl="1" indent="-342900">
              <a:buFont typeface="Arial" panose="020B0604020202020204" pitchFamily="34" charset="0"/>
              <a:buChar char="•"/>
            </a:pPr>
            <a:r>
              <a:rPr lang="en-GB" sz="1800" dirty="0"/>
              <a:t>Crops number</a:t>
            </a:r>
          </a:p>
          <a:p>
            <a:pPr marL="1085850" lvl="1" indent="-342900">
              <a:buFont typeface="Arial" panose="020B0604020202020204" pitchFamily="34" charset="0"/>
              <a:buChar char="•"/>
            </a:pPr>
            <a:r>
              <a:rPr lang="en-GB" sz="1800" dirty="0"/>
              <a:t>Crops complementary</a:t>
            </a:r>
          </a:p>
          <a:p>
            <a:pPr marL="1085850" lvl="1" indent="-342900">
              <a:buFont typeface="Arial" panose="020B0604020202020204" pitchFamily="34" charset="0"/>
              <a:buChar char="•"/>
            </a:pPr>
            <a:r>
              <a:rPr lang="en-GB" sz="1800" dirty="0"/>
              <a:t>Anticipate the soil water content of the different plots</a:t>
            </a:r>
          </a:p>
          <a:p>
            <a:pPr marL="1085850" lvl="1" indent="-342900">
              <a:buFont typeface="Arial" panose="020B0604020202020204" pitchFamily="34" charset="0"/>
              <a:buChar char="•"/>
            </a:pPr>
            <a:r>
              <a:rPr lang="en-GB" sz="1800" dirty="0"/>
              <a:t>Intermediate crops as “climate protection”</a:t>
            </a:r>
            <a:endParaRPr lang="en-GB" sz="2000" u="sng" dirty="0">
              <a:solidFill>
                <a:srgbClr val="A0212E"/>
              </a:solidFill>
              <a:latin typeface="Aaux ProRegular OSF" charset="0"/>
              <a:cs typeface="Aaux ProRegular OSF" charset="0"/>
            </a:endParaRPr>
          </a:p>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Main crops</a:t>
            </a:r>
          </a:p>
          <a:p>
            <a:pPr marL="1085850" lvl="1" indent="-342900">
              <a:buFont typeface="Arial" panose="020B0604020202020204" pitchFamily="34" charset="0"/>
              <a:buChar char="•"/>
            </a:pPr>
            <a:r>
              <a:rPr lang="en-GB" sz="1800" dirty="0"/>
              <a:t>Comply with a varieties threshold/ha</a:t>
            </a:r>
          </a:p>
          <a:p>
            <a:pPr marL="1085850" lvl="1" indent="-342900">
              <a:buFont typeface="Arial" panose="020B0604020202020204" pitchFamily="34" charset="0"/>
              <a:buChar char="•"/>
            </a:pPr>
            <a:r>
              <a:rPr lang="en-GB" sz="1800" dirty="0"/>
              <a:t>Expand the varieties spectrum</a:t>
            </a:r>
            <a:endParaRPr lang="en-GB" sz="2000" dirty="0"/>
          </a:p>
          <a:p>
            <a:pPr marL="342900" indent="-342900">
              <a:buFont typeface="Arial" panose="020B0604020202020204" pitchFamily="34" charset="0"/>
              <a:buChar char="•"/>
            </a:pPr>
            <a:r>
              <a:rPr lang="en-GB" sz="2000" u="sng" dirty="0">
                <a:solidFill>
                  <a:srgbClr val="A0212E"/>
                </a:solidFill>
                <a:latin typeface="Aaux ProRegular OSF" charset="0"/>
              </a:rPr>
              <a:t>Irrigation</a:t>
            </a:r>
          </a:p>
          <a:p>
            <a:pPr marL="1085850" lvl="1" indent="-342900">
              <a:buFont typeface="Arial" panose="020B0604020202020204" pitchFamily="34" charset="0"/>
              <a:buChar char="•"/>
            </a:pPr>
            <a:r>
              <a:rPr lang="en-GB" sz="1800" dirty="0"/>
              <a:t>Water efficiency</a:t>
            </a:r>
          </a:p>
          <a:p>
            <a:pPr marL="1085850" lvl="1" indent="-342900">
              <a:buFont typeface="Arial" panose="020B0604020202020204" pitchFamily="34" charset="0"/>
              <a:buChar char="•"/>
            </a:pPr>
            <a:r>
              <a:rPr lang="en-GB" sz="1800" dirty="0"/>
              <a:t>Dodge strategies (early sowing)</a:t>
            </a:r>
          </a:p>
          <a:p>
            <a:pPr marL="1085850" lvl="1" indent="-342900">
              <a:buFont typeface="Arial" panose="020B0604020202020204" pitchFamily="34" charset="0"/>
              <a:buChar char="•"/>
            </a:pPr>
            <a:r>
              <a:rPr lang="en-GB" sz="1800" dirty="0"/>
              <a:t>Substitution of crops irrigated</a:t>
            </a:r>
            <a:endParaRPr lang="en-GB" sz="2000" dirty="0"/>
          </a:p>
        </p:txBody>
      </p:sp>
      <p:sp>
        <p:nvSpPr>
          <p:cNvPr id="4" name="Titre 3"/>
          <p:cNvSpPr>
            <a:spLocks noGrp="1"/>
          </p:cNvSpPr>
          <p:nvPr>
            <p:ph type="title"/>
          </p:nvPr>
        </p:nvSpPr>
        <p:spPr>
          <a:xfrm>
            <a:off x="2707967" y="44624"/>
            <a:ext cx="4009432" cy="523220"/>
          </a:xfrm>
          <a:noFill/>
          <a:ln>
            <a:noFill/>
          </a:ln>
        </p:spPr>
        <p:txBody>
          <a:bodyPr vert="horz" wrap="none" lIns="91440" tIns="45720" rIns="91440" bIns="45720" numCol="1" anchor="t" anchorCtr="0" compatLnSpc="1">
            <a:prstTxWarp prst="textNoShape">
              <a:avLst/>
            </a:prstTxWarp>
            <a:spAutoFit/>
          </a:bodyPr>
          <a:lstStyle/>
          <a:p>
            <a:r>
              <a:rPr lang="en-GB" sz="2800" b="1" dirty="0">
                <a:solidFill>
                  <a:srgbClr val="EDAA00"/>
                </a:solidFill>
                <a:latin typeface="cafeta" charset="0"/>
                <a:cs typeface="cafeta" charset="0"/>
              </a:rPr>
              <a:t>Recommendations for arable farms</a:t>
            </a:r>
          </a:p>
        </p:txBody>
      </p:sp>
      <p:pic>
        <p:nvPicPr>
          <p:cNvPr id="12" name="Image 11">
            <a:extLst>
              <a:ext uri="{FF2B5EF4-FFF2-40B4-BE49-F238E27FC236}">
                <a16:creationId xmlns:a16="http://schemas.microsoft.com/office/drawing/2014/main" id="{0CFD0EFE-C34C-CF42-BA21-3283209B7DF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89360" y="778108"/>
            <a:ext cx="2301720" cy="3068960"/>
          </a:xfrm>
          <a:prstGeom prst="rect">
            <a:avLst/>
          </a:prstGeom>
          <a:effectLst>
            <a:outerShdw blurRad="50800" dist="38100" dir="2700000" algn="tl" rotWithShape="0">
              <a:prstClr val="black">
                <a:alpha val="40000"/>
              </a:prstClr>
            </a:outerShdw>
          </a:effectLst>
        </p:spPr>
      </p:pic>
      <p:pic>
        <p:nvPicPr>
          <p:cNvPr id="18" name="Image 17">
            <a:extLst>
              <a:ext uri="{FF2B5EF4-FFF2-40B4-BE49-F238E27FC236}">
                <a16:creationId xmlns:a16="http://schemas.microsoft.com/office/drawing/2014/main" id="{22D69F7A-2FC9-7348-9DF1-82347B91A54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2722" b="39299"/>
          <a:stretch/>
        </p:blipFill>
        <p:spPr>
          <a:xfrm>
            <a:off x="1408127" y="4149080"/>
            <a:ext cx="7982954" cy="26122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06639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561289" y="44624"/>
            <a:ext cx="4302781" cy="523220"/>
          </a:xfrm>
          <a:noFill/>
          <a:ln>
            <a:noFill/>
          </a:ln>
        </p:spPr>
        <p:txBody>
          <a:bodyPr vert="horz" wrap="none" lIns="91440" tIns="45720" rIns="91440" bIns="45720" numCol="1" anchor="t" anchorCtr="0" compatLnSpc="1">
            <a:prstTxWarp prst="textNoShape">
              <a:avLst/>
            </a:prstTxWarp>
            <a:spAutoFit/>
          </a:bodyPr>
          <a:lstStyle/>
          <a:p>
            <a:r>
              <a:rPr lang="en-GB" sz="2800" b="1" dirty="0">
                <a:solidFill>
                  <a:srgbClr val="EDAA00"/>
                </a:solidFill>
                <a:latin typeface="cafeta" charset="0"/>
                <a:cs typeface="cafeta" charset="0"/>
              </a:rPr>
              <a:t>Recommendations for livestock farms</a:t>
            </a:r>
          </a:p>
        </p:txBody>
      </p:sp>
      <p:pic>
        <p:nvPicPr>
          <p:cNvPr id="17" name="Image 16">
            <a:extLst>
              <a:ext uri="{FF2B5EF4-FFF2-40B4-BE49-F238E27FC236}">
                <a16:creationId xmlns:a16="http://schemas.microsoft.com/office/drawing/2014/main" id="{2F84CCE2-3588-B14F-9612-A14054044BE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42622"/>
          <a:stretch/>
        </p:blipFill>
        <p:spPr>
          <a:xfrm>
            <a:off x="119130" y="4283479"/>
            <a:ext cx="7622851" cy="2484602"/>
          </a:xfrm>
          <a:prstGeom prst="rect">
            <a:avLst/>
          </a:prstGeom>
          <a:effectLst>
            <a:outerShdw blurRad="50800" dist="38100" dir="2700000" algn="tl" rotWithShape="0">
              <a:prstClr val="black">
                <a:alpha val="40000"/>
              </a:prstClr>
            </a:outerShdw>
          </a:effectLst>
        </p:spPr>
      </p:pic>
      <p:sp>
        <p:nvSpPr>
          <p:cNvPr id="18" name="ZoneTexte 1">
            <a:extLst>
              <a:ext uri="{FF2B5EF4-FFF2-40B4-BE49-F238E27FC236}">
                <a16:creationId xmlns:a16="http://schemas.microsoft.com/office/drawing/2014/main" id="{FAB86260-55DA-5647-8544-BA3EE43C0444}"/>
              </a:ext>
            </a:extLst>
          </p:cNvPr>
          <p:cNvSpPr txBox="1">
            <a:spLocks noChangeArrowheads="1"/>
          </p:cNvSpPr>
          <p:nvPr/>
        </p:nvSpPr>
        <p:spPr bwMode="auto">
          <a:xfrm>
            <a:off x="104171" y="548680"/>
            <a:ext cx="6216981" cy="3785652"/>
          </a:xfrm>
          <a:prstGeom prst="rect">
            <a:avLst/>
          </a:prstGeom>
          <a:solidFill>
            <a:schemeClr val="bg1"/>
          </a:solidFill>
          <a:ln>
            <a:noFill/>
          </a:ln>
          <a:extLst/>
        </p:spPr>
        <p:txBody>
          <a:bodyPr wrap="squar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marL="342900" lvl="1" indent="-342900">
              <a:buFont typeface="Arial" panose="020B0604020202020204" pitchFamily="34" charset="0"/>
              <a:buChar char="•"/>
            </a:pPr>
            <a:r>
              <a:rPr lang="en-US" sz="2000" u="sng" dirty="0">
                <a:solidFill>
                  <a:srgbClr val="A0212E"/>
                </a:solidFill>
                <a:latin typeface="Aaux ProRegular OSF" charset="0"/>
              </a:rPr>
              <a:t>All actions that secure the farm fodder autonomy</a:t>
            </a:r>
            <a:endParaRPr lang="en-GB" sz="2000" u="sng" dirty="0">
              <a:solidFill>
                <a:srgbClr val="A0212E"/>
              </a:solidFill>
              <a:latin typeface="Aaux ProRegular OSF" charset="0"/>
            </a:endParaRPr>
          </a:p>
          <a:p>
            <a:pPr marL="1085850" lvl="1" indent="-342900">
              <a:buFont typeface="Arial" panose="020B0604020202020204" pitchFamily="34" charset="0"/>
              <a:buChar char="•"/>
            </a:pPr>
            <a:r>
              <a:rPr lang="en-GB" sz="1800" dirty="0"/>
              <a:t>Grassland management</a:t>
            </a:r>
          </a:p>
          <a:p>
            <a:pPr marL="1085850" lvl="1" indent="-342900">
              <a:buFont typeface="Arial" panose="020B0604020202020204" pitchFamily="34" charset="0"/>
              <a:buChar char="•"/>
            </a:pPr>
            <a:r>
              <a:rPr lang="en-GB" sz="1800" dirty="0" err="1"/>
              <a:t>Nb</a:t>
            </a:r>
            <a:r>
              <a:rPr lang="en-GB" sz="1800" dirty="0"/>
              <a:t> fodder components</a:t>
            </a:r>
          </a:p>
          <a:p>
            <a:pPr marL="1085850" lvl="1" indent="-342900">
              <a:buFont typeface="Arial" panose="020B0604020202020204" pitchFamily="34" charset="0"/>
              <a:buChar char="•"/>
            </a:pPr>
            <a:r>
              <a:rPr lang="en-GB" sz="1800" dirty="0"/>
              <a:t>Adapted varieties</a:t>
            </a:r>
          </a:p>
          <a:p>
            <a:pPr marL="1085850" lvl="1" indent="-342900">
              <a:buFont typeface="Arial" panose="020B0604020202020204" pitchFamily="34" charset="0"/>
              <a:buChar char="•"/>
            </a:pPr>
            <a:r>
              <a:rPr lang="en-GB" sz="1800" dirty="0" err="1"/>
              <a:t>Contractualization</a:t>
            </a:r>
            <a:r>
              <a:rPr lang="en-GB" sz="1800" dirty="0"/>
              <a:t> for external fodder</a:t>
            </a:r>
          </a:p>
          <a:p>
            <a:pPr marL="1085850" lvl="1" indent="-342900">
              <a:buFont typeface="Arial" panose="020B0604020202020204" pitchFamily="34" charset="0"/>
              <a:buChar char="•"/>
            </a:pPr>
            <a:r>
              <a:rPr lang="en-GB" sz="1800" dirty="0"/>
              <a:t>Reasonable livestock stocking rate</a:t>
            </a:r>
          </a:p>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Animals thermal comfort </a:t>
            </a:r>
          </a:p>
          <a:p>
            <a:pPr marL="1085850" lvl="1" indent="-342900">
              <a:buFont typeface="Arial" panose="020B0604020202020204" pitchFamily="34" charset="0"/>
              <a:buChar char="•"/>
            </a:pPr>
            <a:r>
              <a:rPr lang="en-GB" sz="1800" dirty="0"/>
              <a:t>Hedges plantation around pastures and buildings, shelters in grasslands</a:t>
            </a:r>
          </a:p>
          <a:p>
            <a:pPr marL="1085850" lvl="1" indent="-342900">
              <a:buFont typeface="Arial" panose="020B0604020202020204" pitchFamily="34" charset="0"/>
              <a:buChar char="•"/>
            </a:pPr>
            <a:r>
              <a:rPr lang="en-GB" sz="1800" dirty="0"/>
              <a:t>Specific investment in buildings</a:t>
            </a:r>
          </a:p>
          <a:p>
            <a:pPr marL="342900" indent="-342900">
              <a:buFont typeface="Arial" panose="020B0604020202020204" pitchFamily="34" charset="0"/>
              <a:buChar char="•"/>
            </a:pPr>
            <a:r>
              <a:rPr lang="en-GB" sz="2000" u="sng" dirty="0">
                <a:solidFill>
                  <a:srgbClr val="A0212E"/>
                </a:solidFill>
                <a:latin typeface="Aaux ProRegular OSF" charset="0"/>
              </a:rPr>
              <a:t>Management practices</a:t>
            </a:r>
          </a:p>
          <a:p>
            <a:pPr marL="1085850" lvl="1" indent="-342900">
              <a:buFont typeface="Arial" panose="020B0604020202020204" pitchFamily="34" charset="0"/>
              <a:buChar char="•"/>
            </a:pPr>
            <a:r>
              <a:rPr lang="en-GB" sz="1800" dirty="0"/>
              <a:t>Watering / heatwaves</a:t>
            </a:r>
          </a:p>
          <a:p>
            <a:pPr marL="1085850" lvl="1" indent="-342900">
              <a:buFont typeface="Arial" panose="020B0604020202020204" pitchFamily="34" charset="0"/>
              <a:buChar char="•"/>
            </a:pPr>
            <a:r>
              <a:rPr lang="en-GB" sz="1800" dirty="0"/>
              <a:t>Feeding adaptation (time, composition, etc.)</a:t>
            </a:r>
          </a:p>
        </p:txBody>
      </p:sp>
      <p:pic>
        <p:nvPicPr>
          <p:cNvPr id="15" name="Image 14">
            <a:extLst>
              <a:ext uri="{FF2B5EF4-FFF2-40B4-BE49-F238E27FC236}">
                <a16:creationId xmlns:a16="http://schemas.microsoft.com/office/drawing/2014/main" id="{6F632FE2-E4D1-E045-9528-0B54CD61DDD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5337" r="27197" b="23544"/>
          <a:stretch/>
        </p:blipFill>
        <p:spPr>
          <a:xfrm>
            <a:off x="6321152" y="3356992"/>
            <a:ext cx="3346696" cy="2868902"/>
          </a:xfrm>
          <a:prstGeom prst="rect">
            <a:avLst/>
          </a:prstGeom>
          <a:effectLst>
            <a:outerShdw blurRad="50800" dist="38100" dir="2700000" algn="tl" rotWithShape="0">
              <a:prstClr val="black">
                <a:alpha val="40000"/>
              </a:prstClr>
            </a:outerShdw>
          </a:effectLst>
        </p:spPr>
      </p:pic>
      <p:pic>
        <p:nvPicPr>
          <p:cNvPr id="12" name="Image 11">
            <a:extLst>
              <a:ext uri="{FF2B5EF4-FFF2-40B4-BE49-F238E27FC236}">
                <a16:creationId xmlns:a16="http://schemas.microsoft.com/office/drawing/2014/main" id="{949024DC-2BDF-D045-9B9B-2D95A698EA3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21152" y="620688"/>
            <a:ext cx="3346696" cy="2510663"/>
          </a:xfrm>
          <a:prstGeom prst="rect">
            <a:avLst/>
          </a:prstGeom>
        </p:spPr>
      </p:pic>
    </p:spTree>
    <p:extLst>
      <p:ext uri="{BB962C8B-B14F-4D97-AF65-F5344CB8AC3E}">
        <p14:creationId xmlns:p14="http://schemas.microsoft.com/office/powerpoint/2010/main" val="2656744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3121B5-CA03-7C4C-B63E-7F9F8FA631D7}"/>
              </a:ext>
            </a:extLst>
          </p:cNvPr>
          <p:cNvSpPr txBox="1"/>
          <p:nvPr/>
        </p:nvSpPr>
        <p:spPr>
          <a:xfrm>
            <a:off x="7401272" y="6237288"/>
            <a:ext cx="1728441" cy="369332"/>
          </a:xfrm>
          <a:prstGeom prst="rect">
            <a:avLst/>
          </a:prstGeom>
          <a:solidFill>
            <a:schemeClr val="bg1"/>
          </a:solidFill>
        </p:spPr>
        <p:txBody>
          <a:bodyPr wrap="square" rtlCol="0">
            <a:spAutoFit/>
          </a:bodyPr>
          <a:lstStyle/>
          <a:p>
            <a:endParaRPr lang="fr-FR" dirty="0"/>
          </a:p>
        </p:txBody>
      </p:sp>
      <p:pic>
        <p:nvPicPr>
          <p:cNvPr id="15361" name="Imagen 1" descr="Logo_Bosti_deutsch_englisch.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73275" y="6237288"/>
            <a:ext cx="963613"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2" name="Imagen 5" descr="Logo_FGN 2.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84800" y="6288088"/>
            <a:ext cx="4889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Imagen 7" descr="LogoEMU.gif"/>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40113" y="6381750"/>
            <a:ext cx="1381125" cy="31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5" name="CuadroTexto 8"/>
          <p:cNvSpPr txBox="1">
            <a:spLocks noChangeArrowheads="1"/>
          </p:cNvSpPr>
          <p:nvPr/>
        </p:nvSpPr>
        <p:spPr bwMode="auto">
          <a:xfrm>
            <a:off x="1645571" y="2640013"/>
            <a:ext cx="6785832"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algn="ctr">
              <a:lnSpc>
                <a:spcPct val="150000"/>
              </a:lnSpc>
            </a:pPr>
            <a:r>
              <a:rPr lang="en-GB" sz="3200" b="1" dirty="0">
                <a:solidFill>
                  <a:srgbClr val="EDAA00"/>
                </a:solidFill>
                <a:latin typeface="Arial" charset="0"/>
                <a:ea typeface="Arial" charset="0"/>
                <a:cs typeface="Arial" charset="0"/>
              </a:rPr>
              <a:t>Recommendations to Reduce the </a:t>
            </a:r>
          </a:p>
          <a:p>
            <a:pPr algn="ctr">
              <a:lnSpc>
                <a:spcPct val="150000"/>
              </a:lnSpc>
            </a:pPr>
            <a:r>
              <a:rPr lang="en-GB" sz="3200" b="1" dirty="0">
                <a:solidFill>
                  <a:srgbClr val="EDAA00"/>
                </a:solidFill>
                <a:latin typeface="Arial" charset="0"/>
                <a:ea typeface="Arial" charset="0"/>
                <a:cs typeface="Arial" charset="0"/>
              </a:rPr>
              <a:t>Farm Climate Vulnerability </a:t>
            </a:r>
          </a:p>
          <a:p>
            <a:pPr algn="ctr">
              <a:lnSpc>
                <a:spcPct val="150000"/>
              </a:lnSpc>
            </a:pPr>
            <a:r>
              <a:rPr lang="en-GB" sz="3200" b="1" dirty="0">
                <a:solidFill>
                  <a:srgbClr val="EDAA00"/>
                </a:solidFill>
                <a:latin typeface="Arial" charset="0"/>
                <a:ea typeface="Arial" charset="0"/>
                <a:cs typeface="Arial" charset="0"/>
              </a:rPr>
              <a:t>in the Continental Climate Zone</a:t>
            </a:r>
          </a:p>
          <a:p>
            <a:pPr algn="ctr">
              <a:lnSpc>
                <a:spcPct val="150000"/>
              </a:lnSpc>
            </a:pPr>
            <a:endParaRPr lang="en-GB" sz="3200" b="1" dirty="0">
              <a:solidFill>
                <a:srgbClr val="EDAA00"/>
              </a:solidFill>
              <a:latin typeface="Arial" charset="0"/>
              <a:ea typeface="Arial" charset="0"/>
              <a:cs typeface="Arial" charset="0"/>
            </a:endParaRPr>
          </a:p>
          <a:p>
            <a:pPr algn="ctr">
              <a:lnSpc>
                <a:spcPct val="150000"/>
              </a:lnSpc>
            </a:pPr>
            <a:endParaRPr lang="en-GB" sz="3200" b="1" dirty="0">
              <a:solidFill>
                <a:srgbClr val="EDAA00"/>
              </a:solidFill>
              <a:latin typeface="Arial" charset="0"/>
              <a:ea typeface="Arial" charset="0"/>
              <a:cs typeface="Arial" charset="0"/>
            </a:endParaRPr>
          </a:p>
        </p:txBody>
      </p:sp>
      <p:pic>
        <p:nvPicPr>
          <p:cNvPr id="15366" name="Imagen 1" descr="LOGO.jp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936875" y="1268413"/>
            <a:ext cx="3887788"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8" name="Marcador de número de diapositiva 1"/>
          <p:cNvSpPr txBox="1">
            <a:spLocks/>
          </p:cNvSpPr>
          <p:nvPr/>
        </p:nvSpPr>
        <p:spPr bwMode="auto">
          <a:xfrm>
            <a:off x="9129713" y="6237288"/>
            <a:ext cx="576262"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algn="r"/>
            <a:fld id="{22644B84-8F95-EF4D-BAF7-EE42D386B692}" type="slidenum">
              <a:rPr lang="en-GB" sz="1400" b="1" smtClean="0">
                <a:solidFill>
                  <a:srgbClr val="A0212E"/>
                </a:solidFill>
                <a:latin typeface="cafeta" charset="0"/>
                <a:cs typeface="cafeta" charset="0"/>
              </a:rPr>
              <a:pPr algn="r"/>
              <a:t>12</a:t>
            </a:fld>
            <a:endParaRPr lang="en-GB" sz="1400" b="1">
              <a:solidFill>
                <a:srgbClr val="A0212E"/>
              </a:solidFill>
              <a:latin typeface="cafeta" charset="0"/>
              <a:cs typeface="cafeta" charset="0"/>
            </a:endParaRPr>
          </a:p>
        </p:txBody>
      </p:sp>
      <p:pic>
        <p:nvPicPr>
          <p:cNvPr id="15363" name="Imagen 6" descr="Logo_SOLAGRO.gif"/>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392863" y="6308725"/>
            <a:ext cx="1290637" cy="393700"/>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338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916353" y="44624"/>
            <a:ext cx="3592650" cy="523220"/>
          </a:xfrm>
          <a:noFill/>
          <a:ln>
            <a:noFill/>
          </a:ln>
        </p:spPr>
        <p:txBody>
          <a:bodyPr vert="horz" wrap="none" lIns="91440" tIns="45720" rIns="91440" bIns="45720" numCol="1" anchor="t" anchorCtr="0" compatLnSpc="1">
            <a:prstTxWarp prst="textNoShape">
              <a:avLst/>
            </a:prstTxWarp>
            <a:spAutoFit/>
          </a:bodyPr>
          <a:lstStyle/>
          <a:p>
            <a:r>
              <a:rPr lang="en-GB" sz="2800" b="1" dirty="0">
                <a:solidFill>
                  <a:srgbClr val="EDAA00"/>
                </a:solidFill>
                <a:latin typeface="cafeta" charset="0"/>
                <a:cs typeface="cafeta" charset="0"/>
              </a:rPr>
              <a:t>Continental climate zone SWOT</a:t>
            </a:r>
          </a:p>
        </p:txBody>
      </p:sp>
      <p:sp>
        <p:nvSpPr>
          <p:cNvPr id="6" name="ZoneTexte 1"/>
          <p:cNvSpPr txBox="1">
            <a:spLocks noChangeArrowheads="1"/>
          </p:cNvSpPr>
          <p:nvPr/>
        </p:nvSpPr>
        <p:spPr bwMode="auto">
          <a:xfrm>
            <a:off x="56457" y="692696"/>
            <a:ext cx="8784975" cy="338554"/>
          </a:xfrm>
          <a:prstGeom prst="rect">
            <a:avLst/>
          </a:prstGeom>
          <a:solidFill>
            <a:schemeClr val="bg1"/>
          </a:solidFill>
          <a:ln>
            <a:noFill/>
          </a:ln>
          <a:extLst/>
        </p:spPr>
        <p:txBody>
          <a:bodyPr wrap="squar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endParaRPr lang="en-GB" sz="1600" dirty="0"/>
          </a:p>
        </p:txBody>
      </p:sp>
      <p:graphicFrame>
        <p:nvGraphicFramePr>
          <p:cNvPr id="2" name="Diagrama 1">
            <a:extLst>
              <a:ext uri="{FF2B5EF4-FFF2-40B4-BE49-F238E27FC236}">
                <a16:creationId xmlns:a16="http://schemas.microsoft.com/office/drawing/2014/main" id="{2761AFE8-07DF-B046-B3BA-DC3B7D7B290A}"/>
              </a:ext>
            </a:extLst>
          </p:cNvPr>
          <p:cNvGraphicFramePr/>
          <p:nvPr>
            <p:extLst/>
          </p:nvPr>
        </p:nvGraphicFramePr>
        <p:xfrm>
          <a:off x="632520" y="567845"/>
          <a:ext cx="8712968" cy="5093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8133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1"/>
          <p:cNvSpPr txBox="1">
            <a:spLocks noChangeArrowheads="1"/>
          </p:cNvSpPr>
          <p:nvPr/>
        </p:nvSpPr>
        <p:spPr bwMode="auto">
          <a:xfrm>
            <a:off x="320184" y="723122"/>
            <a:ext cx="8784975" cy="3970318"/>
          </a:xfrm>
          <a:prstGeom prst="rect">
            <a:avLst/>
          </a:prstGeom>
          <a:solidFill>
            <a:schemeClr val="bg1"/>
          </a:solidFill>
          <a:ln>
            <a:noFill/>
          </a:ln>
          <a:extLst/>
        </p:spPr>
        <p:txBody>
          <a:bodyPr wrap="squar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Wider crop rotations</a:t>
            </a:r>
          </a:p>
          <a:p>
            <a:pPr marL="1028700" lvl="1">
              <a:buFont typeface="Arial"/>
              <a:buChar char="•"/>
            </a:pPr>
            <a:r>
              <a:rPr lang="en-GB" sz="1600" dirty="0"/>
              <a:t>Improves soil fertility</a:t>
            </a:r>
          </a:p>
          <a:p>
            <a:pPr marL="1028700" lvl="1">
              <a:buFont typeface="Arial"/>
              <a:buChar char="•"/>
            </a:pPr>
            <a:r>
              <a:rPr lang="en-GB" sz="1600" dirty="0"/>
              <a:t>Spreads the risk</a:t>
            </a:r>
          </a:p>
          <a:p>
            <a:pPr marL="1028700" lvl="1">
              <a:buFont typeface="Arial"/>
              <a:buChar char="•"/>
            </a:pPr>
            <a:r>
              <a:rPr lang="en-GB" sz="1600" dirty="0"/>
              <a:t>Less risk of pests and diseases </a:t>
            </a:r>
          </a:p>
          <a:p>
            <a:endParaRPr lang="en-GB" sz="1600" dirty="0"/>
          </a:p>
          <a:p>
            <a:pPr marL="342900" indent="-342900">
              <a:buFont typeface="Arial" panose="020B0604020202020204" pitchFamily="34" charset="0"/>
              <a:buChar char="•"/>
            </a:pPr>
            <a:r>
              <a:rPr lang="en-GB" sz="2000" u="sng" dirty="0" err="1">
                <a:solidFill>
                  <a:srgbClr val="A0212E"/>
                </a:solidFill>
                <a:latin typeface="Aaux ProRegular OSF" charset="0"/>
                <a:cs typeface="Aaux ProRegular OSF" charset="0"/>
              </a:rPr>
              <a:t>Undersowing</a:t>
            </a:r>
            <a:endParaRPr lang="en-GB" sz="2000" u="sng" dirty="0">
              <a:solidFill>
                <a:srgbClr val="A0212E"/>
              </a:solidFill>
              <a:latin typeface="Aaux ProRegular OSF" charset="0"/>
              <a:cs typeface="Aaux ProRegular OSF" charset="0"/>
            </a:endParaRPr>
          </a:p>
          <a:p>
            <a:pPr marL="1028700" lvl="1">
              <a:buFont typeface="Arial"/>
              <a:buChar char="•"/>
            </a:pPr>
            <a:r>
              <a:rPr lang="en-GB" sz="1600" dirty="0"/>
              <a:t>Improves soil fertility</a:t>
            </a:r>
          </a:p>
          <a:p>
            <a:pPr marL="1028700" lvl="1">
              <a:buFont typeface="Arial"/>
              <a:buChar char="•"/>
            </a:pPr>
            <a:r>
              <a:rPr lang="en-GB" sz="1600" dirty="0"/>
              <a:t>Reduces soil erosion</a:t>
            </a:r>
          </a:p>
          <a:p>
            <a:pPr marL="1028700" lvl="1">
              <a:buFont typeface="Arial"/>
              <a:buChar char="•"/>
            </a:pPr>
            <a:r>
              <a:rPr lang="en-GB" sz="1600" dirty="0"/>
              <a:t>Reduces soil compaction </a:t>
            </a:r>
          </a:p>
          <a:p>
            <a:pPr marL="285750" indent="-285750">
              <a:buFont typeface="Arial"/>
              <a:buChar char="•"/>
            </a:pPr>
            <a:endParaRPr lang="en-GB" sz="1600" dirty="0"/>
          </a:p>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Mixed intercropping </a:t>
            </a:r>
          </a:p>
          <a:p>
            <a:pPr marL="1028700" lvl="1">
              <a:buFont typeface="Arial" panose="020B0604020202020204" pitchFamily="34" charset="0"/>
              <a:buChar char="•"/>
            </a:pPr>
            <a:r>
              <a:rPr lang="en-GB" sz="1600" dirty="0"/>
              <a:t>Improves soil fertility</a:t>
            </a:r>
          </a:p>
          <a:p>
            <a:pPr marL="1028700" lvl="1">
              <a:buFont typeface="Arial" panose="020B0604020202020204" pitchFamily="34" charset="0"/>
              <a:buChar char="•"/>
            </a:pPr>
            <a:r>
              <a:rPr lang="en-GB" sz="1600" dirty="0"/>
              <a:t>Spreads the risk </a:t>
            </a:r>
          </a:p>
          <a:p>
            <a:pPr marL="1028700" lvl="1">
              <a:buFont typeface="Arial" panose="020B0604020202020204" pitchFamily="34" charset="0"/>
              <a:buChar char="•"/>
            </a:pPr>
            <a:r>
              <a:rPr lang="en-GB" sz="1600" dirty="0"/>
              <a:t>Less risk of pests and diseases</a:t>
            </a:r>
          </a:p>
          <a:p>
            <a:pPr marL="1028700" lvl="1">
              <a:buFont typeface="Arial" panose="020B0604020202020204" pitchFamily="34" charset="0"/>
              <a:buChar char="•"/>
            </a:pPr>
            <a:r>
              <a:rPr lang="en-GB" sz="1600" dirty="0"/>
              <a:t>Higher nutrient availability  </a:t>
            </a:r>
          </a:p>
        </p:txBody>
      </p:sp>
      <p:sp>
        <p:nvSpPr>
          <p:cNvPr id="4" name="Titre 3"/>
          <p:cNvSpPr>
            <a:spLocks noGrp="1"/>
          </p:cNvSpPr>
          <p:nvPr>
            <p:ph type="title"/>
          </p:nvPr>
        </p:nvSpPr>
        <p:spPr>
          <a:xfrm>
            <a:off x="2707967" y="44624"/>
            <a:ext cx="4009432" cy="523220"/>
          </a:xfrm>
          <a:noFill/>
          <a:ln>
            <a:noFill/>
          </a:ln>
        </p:spPr>
        <p:txBody>
          <a:bodyPr vert="horz" wrap="none" lIns="91440" tIns="45720" rIns="91440" bIns="45720" numCol="1" anchor="t" anchorCtr="0" compatLnSpc="1">
            <a:prstTxWarp prst="textNoShape">
              <a:avLst/>
            </a:prstTxWarp>
            <a:spAutoFit/>
          </a:bodyPr>
          <a:lstStyle/>
          <a:p>
            <a:r>
              <a:rPr lang="en-GB" sz="2800" b="1" dirty="0">
                <a:solidFill>
                  <a:srgbClr val="EDAA00"/>
                </a:solidFill>
                <a:latin typeface="cafeta" charset="0"/>
                <a:cs typeface="cafeta" charset="0"/>
              </a:rPr>
              <a:t>Recommendations for arable farms</a:t>
            </a:r>
          </a:p>
        </p:txBody>
      </p:sp>
      <p:pic>
        <p:nvPicPr>
          <p:cNvPr id="7" name="Grafik 6"/>
          <p:cNvPicPr>
            <a:picLocks noChangeAspect="1"/>
          </p:cNvPicPr>
          <p:nvPr/>
        </p:nvPicPr>
        <p:blipFill rotWithShape="1">
          <a:blip r:embed="rId3"/>
          <a:srcRect l="28153" t="7935" r="10179" b="10596"/>
          <a:stretch/>
        </p:blipFill>
        <p:spPr>
          <a:xfrm>
            <a:off x="5606481" y="4060537"/>
            <a:ext cx="1866799" cy="1387229"/>
          </a:xfrm>
          <a:prstGeom prst="rect">
            <a:avLst/>
          </a:prstGeom>
          <a:ln>
            <a:noFill/>
          </a:ln>
          <a:effectLst>
            <a:outerShdw blurRad="190500" algn="tl" rotWithShape="0">
              <a:srgbClr val="000000">
                <a:alpha val="70000"/>
              </a:srgbClr>
            </a:outerShdw>
          </a:effectLst>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6481" y="926315"/>
            <a:ext cx="3908040" cy="2931030"/>
          </a:xfrm>
          <a:prstGeom prst="rect">
            <a:avLst/>
          </a:prstGeom>
          <a:ln>
            <a:noFill/>
          </a:ln>
          <a:effectLst>
            <a:outerShdw blurRad="190500" algn="tl" rotWithShape="0">
              <a:srgbClr val="000000">
                <a:alpha val="70000"/>
              </a:srgbClr>
            </a:outerShdw>
          </a:effectLst>
        </p:spPr>
      </p:pic>
      <p:pic>
        <p:nvPicPr>
          <p:cNvPr id="6" name="Grafik 5"/>
          <p:cNvPicPr>
            <a:picLocks noChangeAspect="1"/>
          </p:cNvPicPr>
          <p:nvPr/>
        </p:nvPicPr>
        <p:blipFill rotWithShape="1">
          <a:blip r:embed="rId5">
            <a:extLst>
              <a:ext uri="{28A0092B-C50C-407E-A947-70E740481C1C}">
                <a14:useLocalDpi xmlns:a14="http://schemas.microsoft.com/office/drawing/2010/main" val="0"/>
              </a:ext>
            </a:extLst>
          </a:blip>
          <a:srcRect l="3478" t="19712" r="43457" b="12442"/>
          <a:stretch/>
        </p:blipFill>
        <p:spPr>
          <a:xfrm>
            <a:off x="7689304" y="4060537"/>
            <a:ext cx="1825217" cy="14001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99639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l="23867" t="16400" b="47172"/>
          <a:stretch/>
        </p:blipFill>
        <p:spPr>
          <a:xfrm>
            <a:off x="7445665" y="3872481"/>
            <a:ext cx="2061288" cy="1753365"/>
          </a:xfrm>
          <a:prstGeom prst="rect">
            <a:avLst/>
          </a:prstGeom>
          <a:ln>
            <a:noFill/>
          </a:ln>
          <a:effectLst>
            <a:outerShdw blurRad="190500" algn="tl" rotWithShape="0">
              <a:srgbClr val="000000">
                <a:alpha val="70000"/>
              </a:srgbClr>
            </a:outerShdw>
          </a:effectLst>
        </p:spPr>
      </p:pic>
      <p:sp>
        <p:nvSpPr>
          <p:cNvPr id="4" name="Titre 3"/>
          <p:cNvSpPr>
            <a:spLocks noGrp="1"/>
          </p:cNvSpPr>
          <p:nvPr>
            <p:ph type="title"/>
          </p:nvPr>
        </p:nvSpPr>
        <p:spPr>
          <a:xfrm>
            <a:off x="2561289" y="44624"/>
            <a:ext cx="4302781" cy="523220"/>
          </a:xfrm>
          <a:noFill/>
          <a:ln>
            <a:noFill/>
          </a:ln>
        </p:spPr>
        <p:txBody>
          <a:bodyPr vert="horz" wrap="none" lIns="91440" tIns="45720" rIns="91440" bIns="45720" numCol="1" anchor="t" anchorCtr="0" compatLnSpc="1">
            <a:prstTxWarp prst="textNoShape">
              <a:avLst/>
            </a:prstTxWarp>
            <a:spAutoFit/>
          </a:bodyPr>
          <a:lstStyle/>
          <a:p>
            <a:r>
              <a:rPr lang="en-GB" sz="2800" b="1" dirty="0">
                <a:solidFill>
                  <a:srgbClr val="EDAA00"/>
                </a:solidFill>
                <a:latin typeface="cafeta" charset="0"/>
                <a:cs typeface="cafeta" charset="0"/>
              </a:rPr>
              <a:t>Recommendations for livestock farms</a:t>
            </a:r>
          </a:p>
        </p:txBody>
      </p:sp>
      <p:sp>
        <p:nvSpPr>
          <p:cNvPr id="6" name="ZoneTexte 1"/>
          <p:cNvSpPr txBox="1">
            <a:spLocks noChangeArrowheads="1"/>
          </p:cNvSpPr>
          <p:nvPr/>
        </p:nvSpPr>
        <p:spPr bwMode="auto">
          <a:xfrm>
            <a:off x="320184" y="723122"/>
            <a:ext cx="8784975" cy="2923877"/>
          </a:xfrm>
          <a:prstGeom prst="rect">
            <a:avLst/>
          </a:prstGeom>
          <a:solidFill>
            <a:schemeClr val="bg1"/>
          </a:solidFill>
          <a:ln>
            <a:noFill/>
          </a:ln>
          <a:extLst/>
        </p:spPr>
        <p:txBody>
          <a:bodyPr wrap="squar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Reduce heat stress</a:t>
            </a:r>
          </a:p>
          <a:p>
            <a:pPr marL="1028700" lvl="1">
              <a:buFont typeface="Arial"/>
              <a:buChar char="•"/>
            </a:pPr>
            <a:r>
              <a:rPr lang="en-GB" sz="1600" dirty="0"/>
              <a:t>Additional ventilation / Improved cooling system </a:t>
            </a:r>
          </a:p>
          <a:p>
            <a:pPr marL="1028700" lvl="1">
              <a:buFont typeface="Arial"/>
              <a:buChar char="•"/>
            </a:pPr>
            <a:r>
              <a:rPr lang="en-GB" sz="1600" dirty="0"/>
              <a:t>Open barns / Barns with outdoor access </a:t>
            </a:r>
          </a:p>
          <a:p>
            <a:pPr marL="1028700" lvl="1">
              <a:buFont typeface="Arial"/>
              <a:buChar char="•"/>
            </a:pPr>
            <a:r>
              <a:rPr lang="en-GB" sz="1600" dirty="0"/>
              <a:t>Decrease animal density</a:t>
            </a:r>
          </a:p>
          <a:p>
            <a:pPr marL="1028700" lvl="1">
              <a:buFont typeface="Arial"/>
              <a:buChar char="•"/>
            </a:pPr>
            <a:r>
              <a:rPr lang="en-GB" sz="1600" dirty="0"/>
              <a:t>High water availability (barn &amp; meadow)</a:t>
            </a:r>
          </a:p>
          <a:p>
            <a:endParaRPr lang="en-GB" sz="1600" dirty="0"/>
          </a:p>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Introduce clover grass into crop rotation</a:t>
            </a:r>
          </a:p>
          <a:p>
            <a:pPr marL="1028700" lvl="1">
              <a:buFont typeface="Arial"/>
              <a:buChar char="•"/>
            </a:pPr>
            <a:r>
              <a:rPr lang="en-GB" sz="1600" dirty="0"/>
              <a:t>Improves soil fertility </a:t>
            </a:r>
          </a:p>
          <a:p>
            <a:pPr marL="1028700" lvl="1">
              <a:buFont typeface="Arial"/>
              <a:buChar char="•"/>
            </a:pPr>
            <a:r>
              <a:rPr lang="en-GB" sz="1600" dirty="0"/>
              <a:t>Increased flexibility compared to grassland</a:t>
            </a:r>
          </a:p>
          <a:p>
            <a:pPr marL="1028700" lvl="1">
              <a:buFont typeface="Arial"/>
              <a:buChar char="•"/>
            </a:pPr>
            <a:r>
              <a:rPr lang="en-GB" sz="1600" dirty="0"/>
              <a:t>Protein crop</a:t>
            </a:r>
          </a:p>
          <a:p>
            <a:pPr marL="1028700" lvl="1">
              <a:buFont typeface="Arial"/>
              <a:buChar char="•"/>
            </a:pPr>
            <a:r>
              <a:rPr lang="en-GB" sz="1600" dirty="0"/>
              <a:t>Nitrogen fixation 	</a:t>
            </a:r>
          </a:p>
        </p:txBody>
      </p:sp>
      <p:sp>
        <p:nvSpPr>
          <p:cNvPr id="10" name="Ellipse 9"/>
          <p:cNvSpPr/>
          <p:nvPr/>
        </p:nvSpPr>
        <p:spPr>
          <a:xfrm>
            <a:off x="8193360" y="4764850"/>
            <a:ext cx="432048" cy="432048"/>
          </a:xfrm>
          <a:prstGeom prst="ellipse">
            <a:avLst/>
          </a:prstGeom>
          <a:noFill/>
          <a:ln w="19050">
            <a:solidFill>
              <a:srgbClr val="D927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Grafik 2"/>
          <p:cNvPicPr>
            <a:picLocks noChangeAspect="1"/>
          </p:cNvPicPr>
          <p:nvPr/>
        </p:nvPicPr>
        <p:blipFill rotWithShape="1">
          <a:blip r:embed="rId4">
            <a:extLst>
              <a:ext uri="{28A0092B-C50C-407E-A947-70E740481C1C}">
                <a14:useLocalDpi xmlns:a14="http://schemas.microsoft.com/office/drawing/2010/main" val="0"/>
              </a:ext>
            </a:extLst>
          </a:blip>
          <a:srcRect l="10625" r="16925" b="30050"/>
          <a:stretch/>
        </p:blipFill>
        <p:spPr>
          <a:xfrm>
            <a:off x="5848223" y="1003439"/>
            <a:ext cx="3662449" cy="2652079"/>
          </a:xfrm>
          <a:prstGeom prst="rect">
            <a:avLst/>
          </a:prstGeom>
          <a:ln>
            <a:noFill/>
          </a:ln>
          <a:effectLst>
            <a:outerShdw blurRad="190500" algn="tl" rotWithShape="0">
              <a:srgbClr val="000000">
                <a:alpha val="70000"/>
              </a:srgbClr>
            </a:outerShdw>
          </a:effectLst>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9435" y="3888167"/>
            <a:ext cx="2337821" cy="1753366"/>
          </a:xfrm>
          <a:prstGeom prst="rect">
            <a:avLst/>
          </a:prstGeom>
          <a:ln>
            <a:noFill/>
          </a:ln>
          <a:effectLst>
            <a:outerShdw blurRad="190500" algn="tl" rotWithShape="0">
              <a:srgbClr val="000000">
                <a:alpha val="70000"/>
              </a:srgbClr>
            </a:outerShdw>
          </a:effectLst>
        </p:spPr>
      </p:pic>
      <p:pic>
        <p:nvPicPr>
          <p:cNvPr id="12" name="Grafik 11"/>
          <p:cNvPicPr>
            <a:picLocks noChangeAspect="1"/>
          </p:cNvPicPr>
          <p:nvPr/>
        </p:nvPicPr>
        <p:blipFill rotWithShape="1">
          <a:blip r:embed="rId6">
            <a:extLst>
              <a:ext uri="{28A0092B-C50C-407E-A947-70E740481C1C}">
                <a14:useLocalDpi xmlns:a14="http://schemas.microsoft.com/office/drawing/2010/main" val="0"/>
              </a:ext>
            </a:extLst>
          </a:blip>
          <a:srcRect b="13677"/>
          <a:stretch/>
        </p:blipFill>
        <p:spPr>
          <a:xfrm>
            <a:off x="1728358" y="3892309"/>
            <a:ext cx="3032350" cy="17450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1646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185391" y="44624"/>
            <a:ext cx="5054589" cy="523220"/>
          </a:xfrm>
          <a:noFill/>
          <a:ln>
            <a:noFill/>
          </a:ln>
        </p:spPr>
        <p:txBody>
          <a:bodyPr vert="horz" wrap="none" lIns="91440" tIns="45720" rIns="91440" bIns="45720" numCol="1" anchor="t" anchorCtr="0" compatLnSpc="1">
            <a:prstTxWarp prst="textNoShape">
              <a:avLst/>
            </a:prstTxWarp>
            <a:spAutoFit/>
          </a:bodyPr>
          <a:lstStyle/>
          <a:p>
            <a:r>
              <a:rPr lang="en-GB" sz="2800" b="1" dirty="0">
                <a:solidFill>
                  <a:srgbClr val="EDAA00"/>
                </a:solidFill>
                <a:latin typeface="cafeta" charset="0"/>
                <a:cs typeface="cafeta" charset="0"/>
              </a:rPr>
              <a:t>Recommendations for permanent crop farms</a:t>
            </a:r>
          </a:p>
        </p:txBody>
      </p:sp>
      <p:sp>
        <p:nvSpPr>
          <p:cNvPr id="6" name="ZoneTexte 1"/>
          <p:cNvSpPr txBox="1">
            <a:spLocks noChangeArrowheads="1"/>
          </p:cNvSpPr>
          <p:nvPr/>
        </p:nvSpPr>
        <p:spPr bwMode="auto">
          <a:xfrm>
            <a:off x="320189" y="722333"/>
            <a:ext cx="8784975" cy="2431435"/>
          </a:xfrm>
          <a:prstGeom prst="rect">
            <a:avLst/>
          </a:prstGeom>
          <a:solidFill>
            <a:schemeClr val="bg1"/>
          </a:solidFill>
          <a:ln>
            <a:noFill/>
          </a:ln>
          <a:extLst/>
        </p:spPr>
        <p:txBody>
          <a:bodyPr wrap="squar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Hail protection nets</a:t>
            </a:r>
          </a:p>
          <a:p>
            <a:pPr marL="1028700" lvl="1">
              <a:buFont typeface="Arial"/>
              <a:buChar char="•"/>
            </a:pPr>
            <a:r>
              <a:rPr lang="en-GB" sz="1600" dirty="0"/>
              <a:t>Higher quality and quantity</a:t>
            </a:r>
          </a:p>
          <a:p>
            <a:pPr marL="1028700" lvl="1">
              <a:buFont typeface="Arial"/>
              <a:buChar char="•"/>
            </a:pPr>
            <a:r>
              <a:rPr lang="en-GB" sz="1600" dirty="0"/>
              <a:t>Reduces radiation and therefore sunburn</a:t>
            </a:r>
          </a:p>
          <a:p>
            <a:endParaRPr lang="en-GB" sz="1600" dirty="0"/>
          </a:p>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Biodiverse ground cover</a:t>
            </a:r>
          </a:p>
          <a:p>
            <a:pPr marL="1085850" lvl="1" indent="-342900">
              <a:buFont typeface="Arial" panose="020B0604020202020204" pitchFamily="34" charset="0"/>
              <a:buChar char="•"/>
            </a:pPr>
            <a:r>
              <a:rPr lang="en-GB" sz="1600" dirty="0"/>
              <a:t>Increases water availability</a:t>
            </a:r>
          </a:p>
          <a:p>
            <a:pPr marL="1085850" lvl="1" indent="-342900">
              <a:buFont typeface="Arial" panose="020B0604020202020204" pitchFamily="34" charset="0"/>
              <a:buChar char="•"/>
            </a:pPr>
            <a:r>
              <a:rPr lang="en-GB" sz="1600" dirty="0"/>
              <a:t>Reduces soil erosion</a:t>
            </a:r>
          </a:p>
          <a:p>
            <a:pPr marL="1085850" lvl="1" indent="-342900">
              <a:buFont typeface="Arial" panose="020B0604020202020204" pitchFamily="34" charset="0"/>
              <a:buChar char="•"/>
            </a:pPr>
            <a:r>
              <a:rPr lang="en-GB" sz="1600" dirty="0"/>
              <a:t>Increases amount of beneficial insects </a:t>
            </a:r>
          </a:p>
          <a:p>
            <a:pPr marL="1085850" lvl="1" indent="-342900">
              <a:buFont typeface="Arial" panose="020B0604020202020204" pitchFamily="34" charset="0"/>
              <a:buChar char="•"/>
            </a:pPr>
            <a:r>
              <a:rPr lang="en-GB" sz="1600" dirty="0"/>
              <a:t>Regional wild plants reduce water competition with permanent crop</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47" y="3345716"/>
            <a:ext cx="3003019" cy="2252263"/>
          </a:xfrm>
          <a:prstGeom prst="rect">
            <a:avLst/>
          </a:prstGeom>
          <a:ln>
            <a:noFill/>
          </a:ln>
          <a:effectLst>
            <a:outerShdw blurRad="190500" algn="tl" rotWithShape="0">
              <a:srgbClr val="000000">
                <a:alpha val="70000"/>
              </a:srgbClr>
            </a:outerShdw>
          </a:effectLst>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880" y="3345716"/>
            <a:ext cx="3014356" cy="2260767"/>
          </a:xfrm>
          <a:prstGeom prst="rect">
            <a:avLst/>
          </a:prstGeom>
          <a:ln>
            <a:noFill/>
          </a:ln>
          <a:effectLst>
            <a:outerShdw blurRad="190500" algn="tl" rotWithShape="0">
              <a:srgbClr val="000000">
                <a:alpha val="70000"/>
              </a:srgbClr>
            </a:outerShdw>
          </a:effectLst>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2839" y="3345716"/>
            <a:ext cx="3003017" cy="22522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56443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3121B5-CA03-7C4C-B63E-7F9F8FA631D7}"/>
              </a:ext>
            </a:extLst>
          </p:cNvPr>
          <p:cNvSpPr txBox="1"/>
          <p:nvPr/>
        </p:nvSpPr>
        <p:spPr>
          <a:xfrm>
            <a:off x="7401272" y="6237288"/>
            <a:ext cx="1728441" cy="369332"/>
          </a:xfrm>
          <a:prstGeom prst="rect">
            <a:avLst/>
          </a:prstGeom>
          <a:solidFill>
            <a:schemeClr val="bg1"/>
          </a:solidFill>
        </p:spPr>
        <p:txBody>
          <a:bodyPr wrap="square" rtlCol="0">
            <a:spAutoFit/>
          </a:bodyPr>
          <a:lstStyle/>
          <a:p>
            <a:endParaRPr lang="fr-FR" dirty="0"/>
          </a:p>
        </p:txBody>
      </p:sp>
      <p:pic>
        <p:nvPicPr>
          <p:cNvPr id="15361" name="Imagen 1" descr="Logo_Bosti_deutsch_englisch.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73275" y="6237288"/>
            <a:ext cx="963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Imagen 5" descr="Logo_FGN 2.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84800" y="6288088"/>
            <a:ext cx="4889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Imagen 7" descr="LogoEMU.gif"/>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40113" y="6381750"/>
            <a:ext cx="13811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CuadroTexto 8"/>
          <p:cNvSpPr txBox="1">
            <a:spLocks noChangeArrowheads="1"/>
          </p:cNvSpPr>
          <p:nvPr/>
        </p:nvSpPr>
        <p:spPr bwMode="auto">
          <a:xfrm>
            <a:off x="1645571" y="2640013"/>
            <a:ext cx="6785832" cy="221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algn="ctr">
              <a:lnSpc>
                <a:spcPct val="150000"/>
              </a:lnSpc>
            </a:pPr>
            <a:r>
              <a:rPr lang="en-GB" sz="3200" b="1" dirty="0">
                <a:solidFill>
                  <a:srgbClr val="EDAA00"/>
                </a:solidFill>
                <a:latin typeface="Arial" charset="0"/>
                <a:ea typeface="Arial" charset="0"/>
                <a:cs typeface="Arial" charset="0"/>
              </a:rPr>
              <a:t>Recommendations to Reduce the </a:t>
            </a:r>
          </a:p>
          <a:p>
            <a:pPr algn="ctr">
              <a:lnSpc>
                <a:spcPct val="150000"/>
              </a:lnSpc>
            </a:pPr>
            <a:r>
              <a:rPr lang="en-GB" sz="3200" b="1" dirty="0">
                <a:solidFill>
                  <a:srgbClr val="EDAA00"/>
                </a:solidFill>
                <a:latin typeface="Arial" charset="0"/>
                <a:ea typeface="Arial" charset="0"/>
                <a:cs typeface="Arial" charset="0"/>
              </a:rPr>
              <a:t>Farm Climate Vulnerability </a:t>
            </a:r>
          </a:p>
          <a:p>
            <a:pPr algn="ctr">
              <a:lnSpc>
                <a:spcPct val="150000"/>
              </a:lnSpc>
            </a:pPr>
            <a:r>
              <a:rPr lang="en-GB" sz="3200" b="1" dirty="0">
                <a:solidFill>
                  <a:srgbClr val="EDAA00"/>
                </a:solidFill>
                <a:latin typeface="Arial" charset="0"/>
                <a:ea typeface="Arial" charset="0"/>
                <a:cs typeface="Arial" charset="0"/>
              </a:rPr>
              <a:t>in the Northern Climate Zone</a:t>
            </a:r>
          </a:p>
        </p:txBody>
      </p:sp>
      <p:pic>
        <p:nvPicPr>
          <p:cNvPr id="15366" name="Imagen 1" descr="LOGO.jp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936875" y="1268413"/>
            <a:ext cx="38877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Marcador de número de diapositiva 1"/>
          <p:cNvSpPr txBox="1">
            <a:spLocks/>
          </p:cNvSpPr>
          <p:nvPr/>
        </p:nvSpPr>
        <p:spPr bwMode="auto">
          <a:xfrm>
            <a:off x="9129713" y="6237288"/>
            <a:ext cx="5762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algn="r"/>
            <a:fld id="{22644B84-8F95-EF4D-BAF7-EE42D386B692}" type="slidenum">
              <a:rPr lang="en-GB" sz="1400" b="1" smtClean="0">
                <a:solidFill>
                  <a:srgbClr val="A0212E"/>
                </a:solidFill>
                <a:latin typeface="cafeta" charset="0"/>
                <a:cs typeface="cafeta" charset="0"/>
              </a:rPr>
              <a:pPr algn="r"/>
              <a:t>17</a:t>
            </a:fld>
            <a:endParaRPr lang="en-GB" sz="1400" b="1">
              <a:solidFill>
                <a:srgbClr val="A0212E"/>
              </a:solidFill>
              <a:latin typeface="cafeta" charset="0"/>
              <a:cs typeface="cafeta" charset="0"/>
            </a:endParaRPr>
          </a:p>
        </p:txBody>
      </p:sp>
      <p:pic>
        <p:nvPicPr>
          <p:cNvPr id="15363" name="Imagen 6" descr="Logo_SOLAGRO.gif"/>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392863" y="6308725"/>
            <a:ext cx="1290637" cy="393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126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061422" y="44624"/>
            <a:ext cx="3302507" cy="523220"/>
          </a:xfrm>
          <a:noFill/>
          <a:ln>
            <a:noFill/>
          </a:ln>
        </p:spPr>
        <p:txBody>
          <a:bodyPr vert="horz" wrap="none" lIns="91440" tIns="45720" rIns="91440" bIns="45720" numCol="1" anchor="t" anchorCtr="0" compatLnSpc="1">
            <a:prstTxWarp prst="textNoShape">
              <a:avLst/>
            </a:prstTxWarp>
            <a:spAutoFit/>
          </a:bodyPr>
          <a:lstStyle/>
          <a:p>
            <a:r>
              <a:rPr lang="de-DE" sz="2800" b="1" dirty="0">
                <a:solidFill>
                  <a:srgbClr val="EDAA00"/>
                </a:solidFill>
                <a:latin typeface="cafeta" charset="0"/>
                <a:cs typeface="cafeta" charset="0"/>
              </a:rPr>
              <a:t>N</a:t>
            </a:r>
            <a:r>
              <a:rPr lang="et-EE" sz="2800" b="1" dirty="0">
                <a:solidFill>
                  <a:srgbClr val="EDAA00"/>
                </a:solidFill>
                <a:latin typeface="cafeta" charset="0"/>
                <a:cs typeface="cafeta" charset="0"/>
              </a:rPr>
              <a:t>orthern</a:t>
            </a:r>
            <a:r>
              <a:rPr lang="en-GB" sz="2800" b="1" dirty="0">
                <a:solidFill>
                  <a:srgbClr val="EDAA00"/>
                </a:solidFill>
                <a:latin typeface="cafeta" charset="0"/>
                <a:cs typeface="cafeta" charset="0"/>
              </a:rPr>
              <a:t> climate zone SWOT</a:t>
            </a:r>
          </a:p>
        </p:txBody>
      </p:sp>
      <p:sp>
        <p:nvSpPr>
          <p:cNvPr id="6" name="ZoneTexte 1"/>
          <p:cNvSpPr txBox="1">
            <a:spLocks noChangeArrowheads="1"/>
          </p:cNvSpPr>
          <p:nvPr/>
        </p:nvSpPr>
        <p:spPr bwMode="auto">
          <a:xfrm>
            <a:off x="56457" y="692696"/>
            <a:ext cx="8784975" cy="338554"/>
          </a:xfrm>
          <a:prstGeom prst="rect">
            <a:avLst/>
          </a:prstGeom>
          <a:solidFill>
            <a:schemeClr val="bg1"/>
          </a:solidFill>
          <a:ln>
            <a:noFill/>
          </a:ln>
          <a:extLst/>
        </p:spPr>
        <p:txBody>
          <a:bodyPr wrap="squar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endParaRPr lang="en-GB" sz="1600" dirty="0"/>
          </a:p>
        </p:txBody>
      </p:sp>
      <p:graphicFrame>
        <p:nvGraphicFramePr>
          <p:cNvPr id="2" name="Diagrama 1">
            <a:extLst>
              <a:ext uri="{FF2B5EF4-FFF2-40B4-BE49-F238E27FC236}">
                <a16:creationId xmlns:a16="http://schemas.microsoft.com/office/drawing/2014/main" id="{2761AFE8-07DF-B046-B3BA-DC3B7D7B290A}"/>
              </a:ext>
            </a:extLst>
          </p:cNvPr>
          <p:cNvGraphicFramePr/>
          <p:nvPr>
            <p:extLst/>
          </p:nvPr>
        </p:nvGraphicFramePr>
        <p:xfrm>
          <a:off x="632520" y="567845"/>
          <a:ext cx="8712968" cy="5093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8654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1"/>
          <p:cNvSpPr txBox="1">
            <a:spLocks noChangeArrowheads="1"/>
          </p:cNvSpPr>
          <p:nvPr/>
        </p:nvSpPr>
        <p:spPr bwMode="auto">
          <a:xfrm>
            <a:off x="320185" y="723122"/>
            <a:ext cx="5136871" cy="4278094"/>
          </a:xfrm>
          <a:prstGeom prst="rect">
            <a:avLst/>
          </a:prstGeom>
          <a:noFill/>
          <a:ln>
            <a:noFill/>
          </a:ln>
          <a:extLst/>
        </p:spPr>
        <p:txBody>
          <a:bodyPr wrap="square" anchor="t">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Improve soil management</a:t>
            </a:r>
          </a:p>
          <a:p>
            <a:pPr marL="1028700" lvl="1">
              <a:buFont typeface="Arial"/>
              <a:buChar char="•"/>
            </a:pPr>
            <a:r>
              <a:rPr lang="en-GB" sz="1600" dirty="0"/>
              <a:t>suitable tillage methods</a:t>
            </a:r>
            <a:endParaRPr lang="en-GB" sz="1600" i="1" dirty="0"/>
          </a:p>
          <a:p>
            <a:pPr marL="1028700" lvl="1">
              <a:buFont typeface="Arial"/>
              <a:buChar char="•"/>
            </a:pPr>
            <a:r>
              <a:rPr lang="en-GB" sz="1600" dirty="0"/>
              <a:t>soil drainage system</a:t>
            </a:r>
          </a:p>
          <a:p>
            <a:pPr marL="1028700" lvl="1">
              <a:buFont typeface="Arial"/>
              <a:buChar char="•"/>
            </a:pPr>
            <a:r>
              <a:rPr lang="en-GB" sz="1600" dirty="0"/>
              <a:t>using green manure, nitrate catch crops and other organic amendments </a:t>
            </a:r>
          </a:p>
          <a:p>
            <a:endParaRPr lang="en-GB" sz="1600" dirty="0"/>
          </a:p>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Use suitable varieties</a:t>
            </a:r>
          </a:p>
          <a:p>
            <a:pPr marL="1028700" lvl="1">
              <a:buFont typeface="Arial"/>
              <a:buChar char="•"/>
            </a:pPr>
            <a:r>
              <a:rPr lang="en-GB" sz="1600" dirty="0"/>
              <a:t>winter hardy varieties</a:t>
            </a:r>
          </a:p>
          <a:p>
            <a:pPr marL="1028700" lvl="1">
              <a:buFont typeface="Arial"/>
              <a:buChar char="•"/>
            </a:pPr>
            <a:r>
              <a:rPr lang="en-GB" sz="1600" dirty="0"/>
              <a:t>novel crops (soya, oil canopy, etc.)</a:t>
            </a:r>
          </a:p>
          <a:p>
            <a:pPr marL="1028700" lvl="1">
              <a:buFont typeface="Arial"/>
              <a:buChar char="•"/>
            </a:pPr>
            <a:endParaRPr lang="en-GB" sz="1600" dirty="0"/>
          </a:p>
          <a:p>
            <a:endParaRPr lang="en-GB" sz="1600" dirty="0"/>
          </a:p>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Increase harvesting and grain drying capacity </a:t>
            </a:r>
            <a:endParaRPr lang="en-GB" sz="1600" dirty="0"/>
          </a:p>
          <a:p>
            <a:pPr marL="1028700" lvl="1">
              <a:buFont typeface="Arial" panose="020B0604020202020204" pitchFamily="34" charset="0"/>
              <a:buChar char="•"/>
            </a:pPr>
            <a:r>
              <a:rPr lang="en-GB" sz="1600" dirty="0"/>
              <a:t>to be ready for wet harvesting periods</a:t>
            </a:r>
          </a:p>
          <a:p>
            <a:pPr marL="1028700" lvl="1">
              <a:buFont typeface="Arial" panose="020B0604020202020204" pitchFamily="34" charset="0"/>
              <a:buChar char="•"/>
            </a:pPr>
            <a:r>
              <a:rPr lang="en-GB" sz="1600" dirty="0"/>
              <a:t>to minimise grain/economical losses</a:t>
            </a:r>
          </a:p>
          <a:p>
            <a:pPr marL="1028700" lvl="1">
              <a:buFont typeface="Arial" panose="020B0604020202020204" pitchFamily="34" charset="0"/>
              <a:buChar char="•"/>
            </a:pPr>
            <a:r>
              <a:rPr lang="en-GB" sz="1600" dirty="0"/>
              <a:t>to ensure grain quality</a:t>
            </a:r>
          </a:p>
        </p:txBody>
      </p:sp>
      <p:sp>
        <p:nvSpPr>
          <p:cNvPr id="4" name="Titre 3"/>
          <p:cNvSpPr>
            <a:spLocks noGrp="1"/>
          </p:cNvSpPr>
          <p:nvPr>
            <p:ph type="title"/>
          </p:nvPr>
        </p:nvSpPr>
        <p:spPr>
          <a:xfrm>
            <a:off x="2707967" y="44624"/>
            <a:ext cx="4009432" cy="523220"/>
          </a:xfrm>
          <a:noFill/>
          <a:ln>
            <a:noFill/>
          </a:ln>
        </p:spPr>
        <p:txBody>
          <a:bodyPr vert="horz" wrap="none" lIns="91440" tIns="45720" rIns="91440" bIns="45720" numCol="1" anchor="t" anchorCtr="0" compatLnSpc="1">
            <a:prstTxWarp prst="textNoShape">
              <a:avLst/>
            </a:prstTxWarp>
            <a:spAutoFit/>
          </a:bodyPr>
          <a:lstStyle/>
          <a:p>
            <a:r>
              <a:rPr lang="en-GB" sz="2800" b="1" dirty="0">
                <a:solidFill>
                  <a:srgbClr val="EDAA00"/>
                </a:solidFill>
                <a:latin typeface="cafeta" charset="0"/>
                <a:cs typeface="cafeta" charset="0"/>
              </a:rPr>
              <a:t>Recommendations for arable farms</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45288" y="723124"/>
            <a:ext cx="2245817" cy="1778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45288" y="3118817"/>
            <a:ext cx="2062719" cy="2526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Rühm 1"/>
          <p:cNvGrpSpPr/>
          <p:nvPr/>
        </p:nvGrpSpPr>
        <p:grpSpPr>
          <a:xfrm>
            <a:off x="5169024" y="1556791"/>
            <a:ext cx="2340421" cy="3126542"/>
            <a:chOff x="5169024" y="1556791"/>
            <a:chExt cx="2340421" cy="3126542"/>
          </a:xfrm>
        </p:grpSpPr>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69024" y="1556791"/>
              <a:ext cx="2340421" cy="312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p:cNvPr>
            <p:cNvSpPr txBox="1"/>
            <p:nvPr/>
          </p:nvSpPr>
          <p:spPr>
            <a:xfrm>
              <a:off x="6105129" y="4437112"/>
              <a:ext cx="1404316" cy="246221"/>
            </a:xfrm>
            <a:prstGeom prst="rect">
              <a:avLst/>
            </a:prstGeom>
            <a:noFill/>
          </p:spPr>
          <p:txBody>
            <a:bodyPr wrap="square">
              <a:spAutoFit/>
            </a:bodyPr>
            <a:lstStyle/>
            <a:p>
              <a:pPr algn="r">
                <a:defRPr/>
              </a:pPr>
              <a:r>
                <a:rPr lang="et-EE" sz="1000" dirty="0" err="1">
                  <a:solidFill>
                    <a:schemeClr val="bg1"/>
                  </a:solidFill>
                  <a:effectLst>
                    <a:outerShdw blurRad="38100" dist="38100" dir="2700000" algn="tl">
                      <a:srgbClr val="000000">
                        <a:alpha val="43137"/>
                      </a:srgbClr>
                    </a:outerShdw>
                  </a:effectLst>
                  <a:ea typeface="ＭＳ Ｐゴシック" pitchFamily="34" charset="-128"/>
                </a:rPr>
                <a:t>Photo</a:t>
              </a:r>
              <a:r>
                <a:rPr lang="et-EE" sz="1000" dirty="0">
                  <a:solidFill>
                    <a:schemeClr val="bg1"/>
                  </a:solidFill>
                  <a:effectLst>
                    <a:outerShdw blurRad="38100" dist="38100" dir="2700000" algn="tl">
                      <a:srgbClr val="000000">
                        <a:alpha val="43137"/>
                      </a:srgbClr>
                    </a:outerShdw>
                  </a:effectLst>
                  <a:ea typeface="ＭＳ Ｐゴシック" pitchFamily="34" charset="-128"/>
                </a:rPr>
                <a:t>: Hannes Puu</a:t>
              </a:r>
            </a:p>
          </p:txBody>
        </p:sp>
      </p:grpSp>
    </p:spTree>
    <p:extLst>
      <p:ext uri="{BB962C8B-B14F-4D97-AF65-F5344CB8AC3E}">
        <p14:creationId xmlns:p14="http://schemas.microsoft.com/office/powerpoint/2010/main" val="4232886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3121B5-CA03-7C4C-B63E-7F9F8FA631D7}"/>
              </a:ext>
            </a:extLst>
          </p:cNvPr>
          <p:cNvSpPr txBox="1"/>
          <p:nvPr/>
        </p:nvSpPr>
        <p:spPr>
          <a:xfrm>
            <a:off x="7401272" y="6237288"/>
            <a:ext cx="1728441" cy="369332"/>
          </a:xfrm>
          <a:prstGeom prst="rect">
            <a:avLst/>
          </a:prstGeom>
          <a:solidFill>
            <a:schemeClr val="bg1"/>
          </a:solidFill>
        </p:spPr>
        <p:txBody>
          <a:bodyPr wrap="square" rtlCol="0">
            <a:spAutoFit/>
          </a:bodyPr>
          <a:lstStyle/>
          <a:p>
            <a:endParaRPr lang="fr-FR" dirty="0"/>
          </a:p>
        </p:txBody>
      </p:sp>
      <p:pic>
        <p:nvPicPr>
          <p:cNvPr id="15361" name="Imagen 1" descr="Logo_Bosti_deutsch_englisch.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73275" y="6237288"/>
            <a:ext cx="963613"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2" name="Imagen 5" descr="Logo_FGN 2.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84800" y="6288088"/>
            <a:ext cx="4889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Imagen 7" descr="LogoEMU.gif"/>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40113" y="6381750"/>
            <a:ext cx="1381125" cy="31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5" name="CuadroTexto 8"/>
          <p:cNvSpPr txBox="1">
            <a:spLocks noChangeArrowheads="1"/>
          </p:cNvSpPr>
          <p:nvPr/>
        </p:nvSpPr>
        <p:spPr bwMode="auto">
          <a:xfrm>
            <a:off x="1645571" y="2640013"/>
            <a:ext cx="6785832"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algn="ctr">
              <a:lnSpc>
                <a:spcPct val="150000"/>
              </a:lnSpc>
            </a:pPr>
            <a:r>
              <a:rPr lang="en-GB" sz="3200" b="1" dirty="0">
                <a:solidFill>
                  <a:srgbClr val="EDAA00"/>
                </a:solidFill>
                <a:latin typeface="Arial" charset="0"/>
                <a:ea typeface="Arial" charset="0"/>
                <a:cs typeface="Arial" charset="0"/>
              </a:rPr>
              <a:t>Recommendations to Reduce the </a:t>
            </a:r>
          </a:p>
          <a:p>
            <a:pPr algn="ctr">
              <a:lnSpc>
                <a:spcPct val="150000"/>
              </a:lnSpc>
            </a:pPr>
            <a:r>
              <a:rPr lang="en-GB" sz="3200" b="1" dirty="0">
                <a:solidFill>
                  <a:srgbClr val="EDAA00"/>
                </a:solidFill>
                <a:latin typeface="Arial" charset="0"/>
                <a:ea typeface="Arial" charset="0"/>
                <a:cs typeface="Arial" charset="0"/>
              </a:rPr>
              <a:t>Farm Climate Vulnerability </a:t>
            </a:r>
          </a:p>
          <a:p>
            <a:pPr algn="ctr">
              <a:lnSpc>
                <a:spcPct val="150000"/>
              </a:lnSpc>
            </a:pPr>
            <a:r>
              <a:rPr lang="en-GB" sz="3200" b="1" dirty="0">
                <a:solidFill>
                  <a:srgbClr val="EDAA00"/>
                </a:solidFill>
                <a:latin typeface="Arial" charset="0"/>
                <a:ea typeface="Arial" charset="0"/>
                <a:cs typeface="Arial" charset="0"/>
              </a:rPr>
              <a:t>in the Southern Climate Zone</a:t>
            </a:r>
          </a:p>
          <a:p>
            <a:pPr algn="ctr">
              <a:lnSpc>
                <a:spcPct val="150000"/>
              </a:lnSpc>
            </a:pPr>
            <a:endParaRPr lang="en-GB" sz="3200" b="1" dirty="0">
              <a:solidFill>
                <a:srgbClr val="EDAA00"/>
              </a:solidFill>
              <a:latin typeface="Arial" charset="0"/>
              <a:ea typeface="Arial" charset="0"/>
              <a:cs typeface="Arial" charset="0"/>
            </a:endParaRPr>
          </a:p>
          <a:p>
            <a:pPr algn="ctr">
              <a:lnSpc>
                <a:spcPct val="150000"/>
              </a:lnSpc>
            </a:pPr>
            <a:endParaRPr lang="en-GB" sz="3200" b="1" dirty="0">
              <a:solidFill>
                <a:srgbClr val="EDAA00"/>
              </a:solidFill>
              <a:latin typeface="Arial" charset="0"/>
              <a:ea typeface="Arial" charset="0"/>
              <a:cs typeface="Arial" charset="0"/>
            </a:endParaRPr>
          </a:p>
        </p:txBody>
      </p:sp>
      <p:pic>
        <p:nvPicPr>
          <p:cNvPr id="15366" name="Imagen 1" descr="LOGO.jp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936875" y="1268413"/>
            <a:ext cx="3887788"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Imagen 6" descr="Logo_SOLAGRO.gif"/>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392863" y="6308725"/>
            <a:ext cx="1290637" cy="393700"/>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723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561290" y="44624"/>
            <a:ext cx="4302781" cy="523220"/>
          </a:xfrm>
          <a:noFill/>
          <a:ln>
            <a:noFill/>
          </a:ln>
        </p:spPr>
        <p:txBody>
          <a:bodyPr vert="horz" wrap="none" lIns="91440" tIns="45720" rIns="91440" bIns="45720" numCol="1" anchor="t" anchorCtr="0" compatLnSpc="1">
            <a:prstTxWarp prst="textNoShape">
              <a:avLst/>
            </a:prstTxWarp>
            <a:spAutoFit/>
          </a:bodyPr>
          <a:lstStyle/>
          <a:p>
            <a:r>
              <a:rPr lang="en-GB" sz="2800" b="1" dirty="0">
                <a:solidFill>
                  <a:srgbClr val="EDAA00"/>
                </a:solidFill>
                <a:latin typeface="cafeta" charset="0"/>
                <a:cs typeface="cafeta" charset="0"/>
              </a:rPr>
              <a:t>Recommendations for livestock</a:t>
            </a:r>
            <a:r>
              <a:rPr lang="et-EE" sz="2800" b="1" dirty="0">
                <a:solidFill>
                  <a:srgbClr val="EDAA00"/>
                </a:solidFill>
                <a:latin typeface="cafeta" charset="0"/>
                <a:cs typeface="cafeta" charset="0"/>
              </a:rPr>
              <a:t> farms</a:t>
            </a:r>
            <a:endParaRPr lang="en-GB" sz="2800" b="1" dirty="0">
              <a:solidFill>
                <a:srgbClr val="EDAA00"/>
              </a:solidFill>
              <a:latin typeface="cafeta" charset="0"/>
              <a:cs typeface="cafeta" charset="0"/>
            </a:endParaRPr>
          </a:p>
        </p:txBody>
      </p:sp>
      <p:sp>
        <p:nvSpPr>
          <p:cNvPr id="6" name="ZoneTexte 1"/>
          <p:cNvSpPr txBox="1">
            <a:spLocks noChangeArrowheads="1"/>
          </p:cNvSpPr>
          <p:nvPr/>
        </p:nvSpPr>
        <p:spPr bwMode="auto">
          <a:xfrm>
            <a:off x="320185" y="723122"/>
            <a:ext cx="5712936" cy="2431435"/>
          </a:xfrm>
          <a:prstGeom prst="rect">
            <a:avLst/>
          </a:prstGeom>
          <a:solidFill>
            <a:schemeClr val="bg1"/>
          </a:solidFill>
          <a:ln>
            <a:noFill/>
          </a:ln>
          <a:extLst/>
        </p:spPr>
        <p:txBody>
          <a:bodyPr wrap="squar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Reduce heat/cold stress</a:t>
            </a:r>
          </a:p>
          <a:p>
            <a:pPr marL="1028700" lvl="1">
              <a:buFont typeface="Arial"/>
              <a:buChar char="•"/>
            </a:pPr>
            <a:r>
              <a:rPr lang="en-GB" sz="1600" dirty="0"/>
              <a:t>invest to cooling system in dairy </a:t>
            </a:r>
          </a:p>
          <a:p>
            <a:pPr marL="1028700" lvl="1">
              <a:buFont typeface="Arial"/>
              <a:buChar char="•"/>
            </a:pPr>
            <a:r>
              <a:rPr lang="en-GB" sz="1600" dirty="0"/>
              <a:t>provide different shelters for outdoor animals during summer and winter </a:t>
            </a:r>
          </a:p>
          <a:p>
            <a:endParaRPr lang="en-GB" sz="1600" dirty="0"/>
          </a:p>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Increase fodder storage</a:t>
            </a:r>
          </a:p>
          <a:p>
            <a:pPr marL="1028700" lvl="1">
              <a:buFont typeface="Arial"/>
              <a:buChar char="•"/>
            </a:pPr>
            <a:r>
              <a:rPr lang="en-GB" sz="1600" dirty="0"/>
              <a:t>to be used during unfavourable weather periods </a:t>
            </a:r>
          </a:p>
          <a:p>
            <a:pPr marL="1028700" lvl="1">
              <a:buFont typeface="Arial"/>
              <a:buChar char="•"/>
            </a:pPr>
            <a:r>
              <a:rPr lang="en-GB" sz="1600" dirty="0"/>
              <a:t>to avoid unwilling animal slaughter/culling</a:t>
            </a:r>
          </a:p>
          <a:p>
            <a:pPr marL="1028700" lvl="1">
              <a:buFont typeface="Arial"/>
              <a:buChar char="•"/>
            </a:pPr>
            <a:r>
              <a:rPr lang="en-GB" sz="1600" dirty="0"/>
              <a:t>improve soil drainage to avoid flooded areas	</a:t>
            </a:r>
          </a:p>
        </p:txBody>
      </p:sp>
      <p:pic>
        <p:nvPicPr>
          <p:cNvPr id="4100" name="Picture 4" descr="\\salv4\home\rleming\My Documents\My Pictures\Koivakonnu\132___06\IMG_708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636667" y="3449612"/>
            <a:ext cx="3140869" cy="2355652"/>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456" y="3428652"/>
            <a:ext cx="3426404" cy="237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Rühm 2"/>
          <p:cNvGrpSpPr/>
          <p:nvPr/>
        </p:nvGrpSpPr>
        <p:grpSpPr>
          <a:xfrm>
            <a:off x="6609184" y="1152401"/>
            <a:ext cx="3290590" cy="2090613"/>
            <a:chOff x="6486946" y="1152401"/>
            <a:chExt cx="3290590" cy="2090613"/>
          </a:xfrm>
        </p:grpSpPr>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51736" y="1152401"/>
              <a:ext cx="3225800"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p:cNvPr>
            <p:cNvSpPr txBox="1"/>
            <p:nvPr/>
          </p:nvSpPr>
          <p:spPr>
            <a:xfrm>
              <a:off x="6486946" y="2996952"/>
              <a:ext cx="3114675" cy="246062"/>
            </a:xfrm>
            <a:prstGeom prst="rect">
              <a:avLst/>
            </a:prstGeom>
            <a:noFill/>
          </p:spPr>
          <p:txBody>
            <a:bodyPr>
              <a:spAutoFit/>
            </a:bodyPr>
            <a:lstStyle/>
            <a:p>
              <a:pPr>
                <a:defRPr/>
              </a:pPr>
              <a:r>
                <a:rPr lang="et-EE" sz="1000" dirty="0">
                  <a:solidFill>
                    <a:schemeClr val="bg1"/>
                  </a:solidFill>
                  <a:effectLst>
                    <a:outerShdw blurRad="38100" dist="38100" dir="2700000" algn="tl">
                      <a:srgbClr val="000000">
                        <a:alpha val="43137"/>
                      </a:srgbClr>
                    </a:outerShdw>
                  </a:effectLst>
                  <a:ea typeface="ＭＳ Ｐゴシック" pitchFamily="34" charset="-128"/>
                </a:rPr>
                <a:t>http://www.panddsales.com/equipment/cooling.html</a:t>
              </a:r>
            </a:p>
          </p:txBody>
        </p:sp>
      </p:grpSp>
      <p:pic>
        <p:nvPicPr>
          <p:cNvPr id="2" name="Pilt 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512840" y="3443511"/>
            <a:ext cx="3096344" cy="2322258"/>
          </a:xfrm>
          <a:prstGeom prst="rect">
            <a:avLst/>
          </a:prstGeom>
        </p:spPr>
      </p:pic>
    </p:spTree>
    <p:extLst>
      <p:ext uri="{BB962C8B-B14F-4D97-AF65-F5344CB8AC3E}">
        <p14:creationId xmlns:p14="http://schemas.microsoft.com/office/powerpoint/2010/main" val="1901802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185391" y="44624"/>
            <a:ext cx="5054589" cy="523220"/>
          </a:xfrm>
          <a:noFill/>
          <a:ln>
            <a:noFill/>
          </a:ln>
        </p:spPr>
        <p:txBody>
          <a:bodyPr vert="horz" wrap="none" lIns="91440" tIns="45720" rIns="91440" bIns="45720" numCol="1" anchor="t" anchorCtr="0" compatLnSpc="1">
            <a:prstTxWarp prst="textNoShape">
              <a:avLst/>
            </a:prstTxWarp>
            <a:spAutoFit/>
          </a:bodyPr>
          <a:lstStyle/>
          <a:p>
            <a:r>
              <a:rPr lang="en-GB" sz="2800" b="1" dirty="0">
                <a:solidFill>
                  <a:srgbClr val="EDAA00"/>
                </a:solidFill>
                <a:latin typeface="cafeta" charset="0"/>
                <a:cs typeface="cafeta" charset="0"/>
              </a:rPr>
              <a:t>Recommendations for permanent crop farms</a:t>
            </a:r>
          </a:p>
        </p:txBody>
      </p:sp>
      <p:sp>
        <p:nvSpPr>
          <p:cNvPr id="6" name="ZoneTexte 1"/>
          <p:cNvSpPr txBox="1">
            <a:spLocks noChangeArrowheads="1"/>
          </p:cNvSpPr>
          <p:nvPr/>
        </p:nvSpPr>
        <p:spPr bwMode="auto">
          <a:xfrm>
            <a:off x="320189" y="722333"/>
            <a:ext cx="4560803" cy="2185214"/>
          </a:xfrm>
          <a:prstGeom prst="rect">
            <a:avLst/>
          </a:prstGeom>
          <a:solidFill>
            <a:schemeClr val="bg1"/>
          </a:solidFill>
          <a:ln>
            <a:noFill/>
          </a:ln>
          <a:extLst/>
        </p:spPr>
        <p:txBody>
          <a:bodyPr wrap="square" anchor="t">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Need for irrigation systems</a:t>
            </a:r>
          </a:p>
          <a:p>
            <a:pPr marL="1028700" lvl="1">
              <a:buFont typeface="Arial"/>
              <a:buChar char="•"/>
            </a:pPr>
            <a:r>
              <a:rPr lang="en-GB" sz="1600" dirty="0"/>
              <a:t>apple, plum, blueberry, currants</a:t>
            </a:r>
          </a:p>
          <a:p>
            <a:pPr marL="1028700" lvl="1">
              <a:buFont typeface="Arial"/>
              <a:buChar char="•"/>
            </a:pPr>
            <a:r>
              <a:rPr lang="en-GB" sz="1600" dirty="0"/>
              <a:t>frost protection by sprinklers</a:t>
            </a:r>
          </a:p>
          <a:p>
            <a:pPr lvl="1" indent="0"/>
            <a:endParaRPr lang="en-GB" sz="1600" dirty="0"/>
          </a:p>
          <a:p>
            <a:pPr marL="342900" lvl="1" indent="-342900">
              <a:buFont typeface="Arial" panose="020B0604020202020204" pitchFamily="34" charset="0"/>
              <a:buChar char="•"/>
            </a:pPr>
            <a:r>
              <a:rPr lang="en-GB" sz="2000" u="sng" dirty="0">
                <a:solidFill>
                  <a:srgbClr val="A0212E"/>
                </a:solidFill>
                <a:latin typeface="Aaux ProRegular OSF" charset="0"/>
                <a:cs typeface="Aaux ProRegular OSF" charset="0"/>
              </a:rPr>
              <a:t>Hail/frost protection covers</a:t>
            </a:r>
          </a:p>
          <a:p>
            <a:pPr marL="1085850" lvl="1" indent="-342900">
              <a:buFont typeface="Arial" panose="020B0604020202020204" pitchFamily="34" charset="0"/>
              <a:buChar char="•"/>
            </a:pPr>
            <a:r>
              <a:rPr lang="en-GB" sz="1600" dirty="0"/>
              <a:t>winter covers for grapes</a:t>
            </a:r>
          </a:p>
          <a:p>
            <a:pPr marL="1085850" lvl="1" indent="-342900">
              <a:buFont typeface="Arial" panose="020B0604020202020204" pitchFamily="34" charset="0"/>
              <a:buChar char="•"/>
            </a:pPr>
            <a:r>
              <a:rPr lang="en-GB" sz="1600" dirty="0"/>
              <a:t>spring/autumn covers for grapes</a:t>
            </a:r>
          </a:p>
          <a:p>
            <a:pPr marL="1085850" lvl="1" indent="-342900">
              <a:buFont typeface="Arial" panose="020B0604020202020204" pitchFamily="34" charset="0"/>
              <a:buChar char="•"/>
            </a:pPr>
            <a:r>
              <a:rPr lang="en-GB" sz="1600" dirty="0"/>
              <a:t>or plastic tunnels</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33120" y="3591980"/>
            <a:ext cx="3714085" cy="2154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8464" y="3591980"/>
            <a:ext cx="2929985" cy="212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78103" y="692696"/>
            <a:ext cx="4227425" cy="259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08784" y="3591980"/>
            <a:ext cx="3048377" cy="2154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647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7-05-31 à 17.19.57.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1082"/>
            <a:ext cx="9921552" cy="7049524"/>
          </a:xfrm>
          <a:prstGeom prst="rect">
            <a:avLst/>
          </a:prstGeom>
        </p:spPr>
      </p:pic>
      <p:sp>
        <p:nvSpPr>
          <p:cNvPr id="4" name="ZoneTexte 3">
            <a:extLst>
              <a:ext uri="{FF2B5EF4-FFF2-40B4-BE49-F238E27FC236}">
                <a16:creationId xmlns:a16="http://schemas.microsoft.com/office/drawing/2014/main" id="{534446E9-09E3-5648-A9FC-F5018BBABCAE}"/>
              </a:ext>
            </a:extLst>
          </p:cNvPr>
          <p:cNvSpPr txBox="1"/>
          <p:nvPr/>
        </p:nvSpPr>
        <p:spPr>
          <a:xfrm>
            <a:off x="4960776" y="5157192"/>
            <a:ext cx="5328592" cy="584775"/>
          </a:xfrm>
          <a:prstGeom prst="rect">
            <a:avLst/>
          </a:prstGeom>
          <a:noFill/>
        </p:spPr>
        <p:txBody>
          <a:bodyPr wrap="square" rtlCol="0">
            <a:spAutoFit/>
          </a:bodyPr>
          <a:lstStyle/>
          <a:p>
            <a:r>
              <a:rPr lang="en-GB" sz="3200" b="1" dirty="0">
                <a:solidFill>
                  <a:schemeClr val="bg1"/>
                </a:solidFill>
              </a:rPr>
              <a:t>Thanks for your attention</a:t>
            </a:r>
          </a:p>
        </p:txBody>
      </p:sp>
    </p:spTree>
    <p:extLst>
      <p:ext uri="{BB962C8B-B14F-4D97-AF65-F5344CB8AC3E}">
        <p14:creationId xmlns:p14="http://schemas.microsoft.com/office/powerpoint/2010/main" val="1295982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054205" y="44624"/>
            <a:ext cx="3316935" cy="523220"/>
          </a:xfrm>
          <a:noFill/>
          <a:ln>
            <a:noFill/>
          </a:ln>
        </p:spPr>
        <p:txBody>
          <a:bodyPr vert="horz" wrap="none" lIns="91440" tIns="45720" rIns="91440" bIns="45720" numCol="1" anchor="t" anchorCtr="0" compatLnSpc="1">
            <a:prstTxWarp prst="textNoShape">
              <a:avLst/>
            </a:prstTxWarp>
            <a:spAutoFit/>
          </a:bodyPr>
          <a:lstStyle/>
          <a:p>
            <a:r>
              <a:rPr lang="en-GB" sz="2800" b="1" dirty="0">
                <a:solidFill>
                  <a:srgbClr val="EDAA00"/>
                </a:solidFill>
                <a:latin typeface="cafeta" charset="0"/>
                <a:cs typeface="cafeta" charset="0"/>
              </a:rPr>
              <a:t>Southern climate zone SWOT</a:t>
            </a:r>
          </a:p>
        </p:txBody>
      </p:sp>
      <p:sp>
        <p:nvSpPr>
          <p:cNvPr id="6" name="ZoneTexte 1"/>
          <p:cNvSpPr txBox="1">
            <a:spLocks noChangeArrowheads="1"/>
          </p:cNvSpPr>
          <p:nvPr/>
        </p:nvSpPr>
        <p:spPr bwMode="auto">
          <a:xfrm>
            <a:off x="56457" y="692696"/>
            <a:ext cx="8784975" cy="338554"/>
          </a:xfrm>
          <a:prstGeom prst="rect">
            <a:avLst/>
          </a:prstGeom>
          <a:solidFill>
            <a:schemeClr val="bg1"/>
          </a:solidFill>
          <a:ln>
            <a:noFill/>
          </a:ln>
          <a:extLst/>
        </p:spPr>
        <p:txBody>
          <a:bodyPr wrap="squar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endParaRPr lang="en-GB" sz="1600" dirty="0"/>
          </a:p>
        </p:txBody>
      </p:sp>
      <p:graphicFrame>
        <p:nvGraphicFramePr>
          <p:cNvPr id="2" name="Diagrama 1">
            <a:extLst>
              <a:ext uri="{FF2B5EF4-FFF2-40B4-BE49-F238E27FC236}">
                <a16:creationId xmlns:a16="http://schemas.microsoft.com/office/drawing/2014/main" id="{2761AFE8-07DF-B046-B3BA-DC3B7D7B290A}"/>
              </a:ext>
            </a:extLst>
          </p:cNvPr>
          <p:cNvGraphicFramePr/>
          <p:nvPr>
            <p:extLst>
              <p:ext uri="{D42A27DB-BD31-4B8C-83A1-F6EECF244321}">
                <p14:modId xmlns:p14="http://schemas.microsoft.com/office/powerpoint/2010/main" val="3246655581"/>
              </p:ext>
            </p:extLst>
          </p:nvPr>
        </p:nvGraphicFramePr>
        <p:xfrm>
          <a:off x="632520" y="567845"/>
          <a:ext cx="9145016" cy="5093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391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graphicEl>
                                              <a:dgm id="{644CE24E-2725-6646-B773-36261425F50D}"/>
                                            </p:graphicEl>
                                          </p:spTgt>
                                        </p:tgtEl>
                                        <p:attrNameLst>
                                          <p:attrName>style.visibility</p:attrName>
                                        </p:attrNameLst>
                                      </p:cBhvr>
                                      <p:to>
                                        <p:strVal val="visible"/>
                                      </p:to>
                                    </p:set>
                                    <p:anim calcmode="lin" valueType="num">
                                      <p:cBhvr additive="base">
                                        <p:cTn id="7" dur="500" fill="hold"/>
                                        <p:tgtEl>
                                          <p:spTgt spid="2">
                                            <p:graphicEl>
                                              <a:dgm id="{644CE24E-2725-6646-B773-36261425F50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644CE24E-2725-6646-B773-36261425F50D}"/>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graphicEl>
                                              <a:dgm id="{E1A959C6-539D-5742-A722-C2CF92167F43}"/>
                                            </p:graphicEl>
                                          </p:spTgt>
                                        </p:tgtEl>
                                        <p:attrNameLst>
                                          <p:attrName>style.visibility</p:attrName>
                                        </p:attrNameLst>
                                      </p:cBhvr>
                                      <p:to>
                                        <p:strVal val="visible"/>
                                      </p:to>
                                    </p:set>
                                    <p:anim calcmode="lin" valueType="num">
                                      <p:cBhvr additive="base">
                                        <p:cTn id="11" dur="500" fill="hold"/>
                                        <p:tgtEl>
                                          <p:spTgt spid="2">
                                            <p:graphicEl>
                                              <a:dgm id="{E1A959C6-539D-5742-A722-C2CF92167F43}"/>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graphicEl>
                                              <a:dgm id="{E1A959C6-539D-5742-A722-C2CF92167F43}"/>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graphicEl>
                                              <a:dgm id="{1A48221C-0892-3646-B9D2-C1155CD6557A}"/>
                                            </p:graphicEl>
                                          </p:spTgt>
                                        </p:tgtEl>
                                        <p:attrNameLst>
                                          <p:attrName>style.visibility</p:attrName>
                                        </p:attrNameLst>
                                      </p:cBhvr>
                                      <p:to>
                                        <p:strVal val="visible"/>
                                      </p:to>
                                    </p:set>
                                    <p:anim calcmode="lin" valueType="num">
                                      <p:cBhvr additive="base">
                                        <p:cTn id="17" dur="500" fill="hold"/>
                                        <p:tgtEl>
                                          <p:spTgt spid="2">
                                            <p:graphicEl>
                                              <a:dgm id="{1A48221C-0892-3646-B9D2-C1155CD6557A}"/>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graphicEl>
                                              <a:dgm id="{1A48221C-0892-3646-B9D2-C1155CD6557A}"/>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graphicEl>
                                              <a:dgm id="{211D2960-1D8E-AB44-AAB1-0FBFF9100CD1}"/>
                                            </p:graphicEl>
                                          </p:spTgt>
                                        </p:tgtEl>
                                        <p:attrNameLst>
                                          <p:attrName>style.visibility</p:attrName>
                                        </p:attrNameLst>
                                      </p:cBhvr>
                                      <p:to>
                                        <p:strVal val="visible"/>
                                      </p:to>
                                    </p:set>
                                    <p:anim calcmode="lin" valueType="num">
                                      <p:cBhvr additive="base">
                                        <p:cTn id="23" dur="500" fill="hold"/>
                                        <p:tgtEl>
                                          <p:spTgt spid="2">
                                            <p:graphicEl>
                                              <a:dgm id="{211D2960-1D8E-AB44-AAB1-0FBFF9100CD1}"/>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graphicEl>
                                              <a:dgm id="{211D2960-1D8E-AB44-AAB1-0FBFF9100CD1}"/>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graphicEl>
                                              <a:dgm id="{930E0F7D-72B2-7C40-BBA4-8B9BDA02D573}"/>
                                            </p:graphicEl>
                                          </p:spTgt>
                                        </p:tgtEl>
                                        <p:attrNameLst>
                                          <p:attrName>style.visibility</p:attrName>
                                        </p:attrNameLst>
                                      </p:cBhvr>
                                      <p:to>
                                        <p:strVal val="visible"/>
                                      </p:to>
                                    </p:set>
                                    <p:anim calcmode="lin" valueType="num">
                                      <p:cBhvr additive="base">
                                        <p:cTn id="29" dur="500" fill="hold"/>
                                        <p:tgtEl>
                                          <p:spTgt spid="2">
                                            <p:graphicEl>
                                              <a:dgm id="{930E0F7D-72B2-7C40-BBA4-8B9BDA02D573}"/>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graphicEl>
                                              <a:dgm id="{930E0F7D-72B2-7C40-BBA4-8B9BDA02D573}"/>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719182" y="44624"/>
            <a:ext cx="3986989" cy="523220"/>
          </a:xfrm>
          <a:noFill/>
          <a:ln>
            <a:noFill/>
          </a:ln>
        </p:spPr>
        <p:txBody>
          <a:bodyPr vert="horz" wrap="none" lIns="91440" tIns="45720" rIns="91440" bIns="45720" numCol="1" anchor="t" anchorCtr="0" compatLnSpc="1">
            <a:prstTxWarp prst="textNoShape">
              <a:avLst/>
            </a:prstTxWarp>
            <a:spAutoFit/>
          </a:bodyPr>
          <a:lstStyle/>
          <a:p>
            <a:r>
              <a:rPr lang="en-GB" sz="2800" b="1" dirty="0">
                <a:solidFill>
                  <a:srgbClr val="EDAA00"/>
                </a:solidFill>
                <a:latin typeface="cafeta" charset="0"/>
                <a:cs typeface="cafeta" charset="0"/>
              </a:rPr>
              <a:t>Recommendations for arable crops</a:t>
            </a:r>
          </a:p>
        </p:txBody>
      </p:sp>
      <p:sp>
        <p:nvSpPr>
          <p:cNvPr id="6" name="ZoneTexte 1"/>
          <p:cNvSpPr txBox="1">
            <a:spLocks noChangeArrowheads="1"/>
          </p:cNvSpPr>
          <p:nvPr/>
        </p:nvSpPr>
        <p:spPr bwMode="auto">
          <a:xfrm>
            <a:off x="560512" y="620688"/>
            <a:ext cx="8784975" cy="2352952"/>
          </a:xfrm>
          <a:prstGeom prst="rect">
            <a:avLst/>
          </a:prstGeom>
          <a:solidFill>
            <a:schemeClr val="bg1"/>
          </a:solidFill>
          <a:ln>
            <a:noFill/>
          </a:ln>
          <a:extLst/>
        </p:spPr>
        <p:txBody>
          <a:bodyPr wrap="squar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marL="342900" indent="-342900">
              <a:lnSpc>
                <a:spcPct val="150000"/>
              </a:lnSpc>
              <a:buFont typeface="Arial" panose="020B0604020202020204" pitchFamily="34" charset="0"/>
              <a:buChar char="•"/>
            </a:pPr>
            <a:r>
              <a:rPr lang="en-GB" sz="2000" u="sng" dirty="0">
                <a:solidFill>
                  <a:srgbClr val="A0212E"/>
                </a:solidFill>
                <a:latin typeface="Aaux ProRegular OSF" charset="0"/>
                <a:cs typeface="Aaux ProRegular OSF" charset="0"/>
              </a:rPr>
              <a:t>Create a varietal bouquet</a:t>
            </a:r>
          </a:p>
          <a:p>
            <a:pPr marL="342900" indent="-342900">
              <a:lnSpc>
                <a:spcPct val="150000"/>
              </a:lnSpc>
              <a:buFont typeface="Arial" panose="020B0604020202020204" pitchFamily="34" charset="0"/>
              <a:buChar char="•"/>
            </a:pPr>
            <a:r>
              <a:rPr lang="en-GB" sz="2000" u="sng" dirty="0">
                <a:solidFill>
                  <a:srgbClr val="A0212E"/>
                </a:solidFill>
                <a:latin typeface="Aaux ProRegular OSF" charset="0"/>
                <a:cs typeface="Aaux ProRegular OSF" charset="0"/>
              </a:rPr>
              <a:t>Diversify crops and rotations to avoid main climate stress</a:t>
            </a:r>
          </a:p>
          <a:p>
            <a:pPr marL="342900" indent="-342900">
              <a:lnSpc>
                <a:spcPct val="150000"/>
              </a:lnSpc>
              <a:buFont typeface="Arial" panose="020B0604020202020204" pitchFamily="34" charset="0"/>
              <a:buChar char="•"/>
            </a:pPr>
            <a:r>
              <a:rPr lang="en-GB" sz="2000" u="sng" dirty="0">
                <a:solidFill>
                  <a:srgbClr val="A0212E"/>
                </a:solidFill>
                <a:latin typeface="Aaux ProRegular OSF" charset="0"/>
                <a:cs typeface="Aaux ProRegular OSF" charset="0"/>
              </a:rPr>
              <a:t>Improve soils</a:t>
            </a:r>
          </a:p>
          <a:p>
            <a:pPr marL="342900" indent="-342900">
              <a:lnSpc>
                <a:spcPct val="150000"/>
              </a:lnSpc>
              <a:buFont typeface="Arial" panose="020B0604020202020204" pitchFamily="34" charset="0"/>
              <a:buChar char="•"/>
            </a:pPr>
            <a:r>
              <a:rPr lang="en-GB" sz="2000" u="sng" dirty="0">
                <a:solidFill>
                  <a:srgbClr val="A0212E"/>
                </a:solidFill>
                <a:latin typeface="Aaux ProRegular OSF" charset="0"/>
              </a:rPr>
              <a:t>Comfort or Deficit irrigation </a:t>
            </a:r>
          </a:p>
          <a:p>
            <a:pPr marL="342900" indent="-342900">
              <a:lnSpc>
                <a:spcPct val="150000"/>
              </a:lnSpc>
              <a:buFont typeface="Arial" panose="020B0604020202020204" pitchFamily="34" charset="0"/>
              <a:buChar char="•"/>
            </a:pPr>
            <a:r>
              <a:rPr lang="en-GB" sz="2000" u="sng" dirty="0">
                <a:solidFill>
                  <a:srgbClr val="A0212E"/>
                </a:solidFill>
                <a:latin typeface="Aaux ProRegular OSF" charset="0"/>
              </a:rPr>
              <a:t>Hedgerow and flower strips plantations</a:t>
            </a:r>
          </a:p>
        </p:txBody>
      </p:sp>
      <p:pic>
        <p:nvPicPr>
          <p:cNvPr id="7" name="Imagen 6">
            <a:extLst>
              <a:ext uri="{FF2B5EF4-FFF2-40B4-BE49-F238E27FC236}">
                <a16:creationId xmlns:a16="http://schemas.microsoft.com/office/drawing/2014/main" id="{7F645075-6861-1345-8B00-BAC712C2FA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71865" y="3486323"/>
            <a:ext cx="3160208" cy="2119244"/>
          </a:xfrm>
          <a:prstGeom prst="rect">
            <a:avLst/>
          </a:prstGeom>
        </p:spPr>
      </p:pic>
      <p:pic>
        <p:nvPicPr>
          <p:cNvPr id="9" name="Imagen 8">
            <a:extLst>
              <a:ext uri="{FF2B5EF4-FFF2-40B4-BE49-F238E27FC236}">
                <a16:creationId xmlns:a16="http://schemas.microsoft.com/office/drawing/2014/main" id="{429DC29B-48A5-6E43-B802-0281730A97A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87498" y="3476782"/>
            <a:ext cx="3153001" cy="2114099"/>
          </a:xfrm>
          <a:prstGeom prst="rect">
            <a:avLst/>
          </a:prstGeom>
        </p:spPr>
      </p:pic>
      <p:pic>
        <p:nvPicPr>
          <p:cNvPr id="11" name="Imagen 10">
            <a:extLst>
              <a:ext uri="{FF2B5EF4-FFF2-40B4-BE49-F238E27FC236}">
                <a16:creationId xmlns:a16="http://schemas.microsoft.com/office/drawing/2014/main" id="{D9DA3B97-A8EA-C744-8BC1-87DC9462A8A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484515" y="1662831"/>
            <a:ext cx="4047317" cy="1838177"/>
          </a:xfrm>
          <a:prstGeom prst="rect">
            <a:avLst/>
          </a:prstGeom>
        </p:spPr>
      </p:pic>
      <p:pic>
        <p:nvPicPr>
          <p:cNvPr id="13" name="Imagen 12">
            <a:extLst>
              <a:ext uri="{FF2B5EF4-FFF2-40B4-BE49-F238E27FC236}">
                <a16:creationId xmlns:a16="http://schemas.microsoft.com/office/drawing/2014/main" id="{E2C2EB46-0DEE-F14F-A40E-A6285513812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04528" y="3475334"/>
            <a:ext cx="1616157" cy="2115547"/>
          </a:xfrm>
          <a:prstGeom prst="rect">
            <a:avLst/>
          </a:prstGeom>
        </p:spPr>
      </p:pic>
      <p:pic>
        <p:nvPicPr>
          <p:cNvPr id="3" name="Imagen 2">
            <a:extLst>
              <a:ext uri="{FF2B5EF4-FFF2-40B4-BE49-F238E27FC236}">
                <a16:creationId xmlns:a16="http://schemas.microsoft.com/office/drawing/2014/main" id="{7DB8E110-BFDE-F443-ADCC-6BBFF7437F8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340018" y="3461832"/>
            <a:ext cx="1587770" cy="2129049"/>
          </a:xfrm>
          <a:prstGeom prst="rect">
            <a:avLst/>
          </a:prstGeom>
        </p:spPr>
      </p:pic>
    </p:spTree>
    <p:extLst>
      <p:ext uri="{BB962C8B-B14F-4D97-AF65-F5344CB8AC3E}">
        <p14:creationId xmlns:p14="http://schemas.microsoft.com/office/powerpoint/2010/main" val="244714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additive="base">
                                        <p:cTn id="3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882680" y="44624"/>
            <a:ext cx="3659977" cy="523220"/>
          </a:xfrm>
          <a:noFill/>
          <a:ln>
            <a:noFill/>
          </a:ln>
        </p:spPr>
        <p:txBody>
          <a:bodyPr vert="horz" wrap="none" lIns="91440" tIns="45720" rIns="91440" bIns="45720" numCol="1" anchor="t" anchorCtr="0" compatLnSpc="1">
            <a:prstTxWarp prst="textNoShape">
              <a:avLst/>
            </a:prstTxWarp>
            <a:spAutoFit/>
          </a:bodyPr>
          <a:lstStyle/>
          <a:p>
            <a:r>
              <a:rPr lang="en-GB" sz="2800" b="1" dirty="0">
                <a:solidFill>
                  <a:srgbClr val="EDAA00"/>
                </a:solidFill>
                <a:latin typeface="cafeta" charset="0"/>
                <a:cs typeface="cafeta" charset="0"/>
              </a:rPr>
              <a:t>Recommendations for vineyards</a:t>
            </a:r>
          </a:p>
        </p:txBody>
      </p:sp>
      <p:sp>
        <p:nvSpPr>
          <p:cNvPr id="5" name="ZoneTexte 1">
            <a:extLst>
              <a:ext uri="{FF2B5EF4-FFF2-40B4-BE49-F238E27FC236}">
                <a16:creationId xmlns:a16="http://schemas.microsoft.com/office/drawing/2014/main" id="{5A23C68B-3BB6-9540-9480-858C7B5B494E}"/>
              </a:ext>
            </a:extLst>
          </p:cNvPr>
          <p:cNvSpPr txBox="1">
            <a:spLocks noChangeArrowheads="1"/>
          </p:cNvSpPr>
          <p:nvPr/>
        </p:nvSpPr>
        <p:spPr bwMode="auto">
          <a:xfrm>
            <a:off x="704528" y="1124744"/>
            <a:ext cx="5820011" cy="1938992"/>
          </a:xfrm>
          <a:prstGeom prst="rect">
            <a:avLst/>
          </a:prstGeom>
          <a:solidFill>
            <a:schemeClr val="bg1"/>
          </a:solidFill>
          <a:ln>
            <a:noFill/>
          </a:ln>
          <a:extLst/>
        </p:spPr>
        <p:txBody>
          <a:bodyPr wrap="squar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Use traditional varieties</a:t>
            </a:r>
            <a:r>
              <a:rPr lang="en-GB" sz="2000" dirty="0">
                <a:solidFill>
                  <a:srgbClr val="A0212E"/>
                </a:solidFill>
                <a:latin typeface="Aaux ProRegular OSF" charset="0"/>
                <a:cs typeface="Aaux ProRegular OSF" charset="0"/>
              </a:rPr>
              <a:t> </a:t>
            </a:r>
          </a:p>
          <a:p>
            <a:pPr marL="306388" lvl="1" indent="-306388">
              <a:buFont typeface="Arial"/>
              <a:buChar char="•"/>
            </a:pPr>
            <a:r>
              <a:rPr lang="en-GB" sz="2000" u="sng" dirty="0">
                <a:solidFill>
                  <a:srgbClr val="A0212E"/>
                </a:solidFill>
                <a:latin typeface="Aaux ProRegular OSF" charset="0"/>
                <a:cs typeface="Aaux ProRegular OSF" charset="0"/>
              </a:rPr>
              <a:t>Focus on Quality (wine production) and not quantity</a:t>
            </a:r>
          </a:p>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Prune in green to balance leaf surface and number of bunches</a:t>
            </a:r>
          </a:p>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Improve soils</a:t>
            </a:r>
          </a:p>
        </p:txBody>
      </p:sp>
      <p:pic>
        <p:nvPicPr>
          <p:cNvPr id="7" name="Imagen 6">
            <a:extLst>
              <a:ext uri="{FF2B5EF4-FFF2-40B4-BE49-F238E27FC236}">
                <a16:creationId xmlns:a16="http://schemas.microsoft.com/office/drawing/2014/main" id="{76B3DA64-B9C5-C64A-B9F2-7B431F031E2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24540" y="1340768"/>
            <a:ext cx="2964963" cy="1970759"/>
          </a:xfrm>
          <a:prstGeom prst="rect">
            <a:avLst/>
          </a:prstGeom>
        </p:spPr>
      </p:pic>
      <p:pic>
        <p:nvPicPr>
          <p:cNvPr id="9" name="Imagen 8">
            <a:extLst>
              <a:ext uri="{FF2B5EF4-FFF2-40B4-BE49-F238E27FC236}">
                <a16:creationId xmlns:a16="http://schemas.microsoft.com/office/drawing/2014/main" id="{86CBFA4E-8B10-6547-AC55-62FCB157085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51433" y="3286551"/>
            <a:ext cx="6001767" cy="2230681"/>
          </a:xfrm>
          <a:prstGeom prst="rect">
            <a:avLst/>
          </a:prstGeom>
        </p:spPr>
      </p:pic>
      <p:pic>
        <p:nvPicPr>
          <p:cNvPr id="3" name="Imagen 2">
            <a:extLst>
              <a:ext uri="{FF2B5EF4-FFF2-40B4-BE49-F238E27FC236}">
                <a16:creationId xmlns:a16="http://schemas.microsoft.com/office/drawing/2014/main" id="{9EA10CB0-40CD-5349-AD25-E80FBD0B68F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524714" y="3293640"/>
            <a:ext cx="2964790" cy="2223592"/>
          </a:xfrm>
          <a:prstGeom prst="rect">
            <a:avLst/>
          </a:prstGeom>
        </p:spPr>
      </p:pic>
    </p:spTree>
    <p:extLst>
      <p:ext uri="{BB962C8B-B14F-4D97-AF65-F5344CB8AC3E}">
        <p14:creationId xmlns:p14="http://schemas.microsoft.com/office/powerpoint/2010/main" val="168392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32520" y="44624"/>
            <a:ext cx="7704856" cy="523220"/>
          </a:xfrm>
          <a:noFill/>
          <a:ln>
            <a:noFill/>
          </a:ln>
        </p:spPr>
        <p:txBody>
          <a:bodyPr vert="horz" wrap="square" lIns="91440" tIns="45720" rIns="91440" bIns="45720" numCol="1" anchor="t" anchorCtr="0" compatLnSpc="1">
            <a:prstTxWarp prst="textNoShape">
              <a:avLst/>
            </a:prstTxWarp>
            <a:spAutoFit/>
          </a:bodyPr>
          <a:lstStyle/>
          <a:p>
            <a:r>
              <a:rPr lang="en-GB" sz="2800" b="1" dirty="0">
                <a:solidFill>
                  <a:srgbClr val="EDAA00"/>
                </a:solidFill>
                <a:latin typeface="cafeta" charset="0"/>
                <a:cs typeface="cafeta" charset="0"/>
              </a:rPr>
              <a:t>Recommendations for livestock farms</a:t>
            </a:r>
          </a:p>
        </p:txBody>
      </p:sp>
      <p:sp>
        <p:nvSpPr>
          <p:cNvPr id="5" name="ZoneTexte 1">
            <a:extLst>
              <a:ext uri="{FF2B5EF4-FFF2-40B4-BE49-F238E27FC236}">
                <a16:creationId xmlns:a16="http://schemas.microsoft.com/office/drawing/2014/main" id="{1C0F43E8-2F31-424B-A14C-FC97263031E2}"/>
              </a:ext>
            </a:extLst>
          </p:cNvPr>
          <p:cNvSpPr txBox="1">
            <a:spLocks noChangeArrowheads="1"/>
          </p:cNvSpPr>
          <p:nvPr/>
        </p:nvSpPr>
        <p:spPr bwMode="auto">
          <a:xfrm>
            <a:off x="488504" y="743213"/>
            <a:ext cx="6585941" cy="3477875"/>
          </a:xfrm>
          <a:prstGeom prst="rect">
            <a:avLst/>
          </a:prstGeom>
          <a:solidFill>
            <a:schemeClr val="bg1"/>
          </a:solidFill>
          <a:ln>
            <a:noFill/>
          </a:ln>
          <a:extLst/>
        </p:spPr>
        <p:txBody>
          <a:bodyPr wrap="square" anchor="t">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marL="342900" indent="-342900">
              <a:buFont typeface="Arial" panose="020B0604020202020204" pitchFamily="34" charset="0"/>
              <a:buChar char="•"/>
            </a:pPr>
            <a:r>
              <a:rPr lang="en-GB" sz="2000" u="sng" dirty="0">
                <a:solidFill>
                  <a:srgbClr val="A0212E"/>
                </a:solidFill>
                <a:latin typeface="Aaux ProRegular OSF" charset="0"/>
                <a:cs typeface="Aaux ProRegular OSF" charset="0"/>
              </a:rPr>
              <a:t>DAIRY:</a:t>
            </a:r>
          </a:p>
          <a:p>
            <a:pPr marL="1085850" lvl="1" indent="-342900">
              <a:buFont typeface="Arial" panose="020B0604020202020204" pitchFamily="34" charset="0"/>
              <a:buChar char="•"/>
            </a:pPr>
            <a:r>
              <a:rPr lang="en-GB" sz="1800" dirty="0">
                <a:latin typeface="Aaux ProRegular OSF" charset="0"/>
                <a:cs typeface="Aaux ProRegular OSF" charset="0"/>
              </a:rPr>
              <a:t>Fodder autonomy and diversification. </a:t>
            </a:r>
          </a:p>
          <a:p>
            <a:pPr marL="1085850" lvl="1" indent="-342900">
              <a:buFont typeface="Arial" panose="020B0604020202020204" pitchFamily="34" charset="0"/>
              <a:buChar char="•"/>
            </a:pPr>
            <a:r>
              <a:rPr lang="en-GB" sz="1800" dirty="0">
                <a:latin typeface="Aaux ProRegular OSF" charset="0"/>
                <a:cs typeface="Aaux ProRegular OSF" charset="0"/>
              </a:rPr>
              <a:t>Balance farmland surface and number of animals. </a:t>
            </a:r>
          </a:p>
          <a:p>
            <a:pPr marL="1085850" lvl="1" indent="-342900">
              <a:buFont typeface="Arial" panose="020B0604020202020204" pitchFamily="34" charset="0"/>
              <a:buChar char="•"/>
            </a:pPr>
            <a:r>
              <a:rPr lang="en-GB" sz="1800" dirty="0">
                <a:latin typeface="Aaux ProRegular OSF" charset="0"/>
                <a:cs typeface="Aaux ProRegular OSF" charset="0"/>
              </a:rPr>
              <a:t>Infrastructures designed to ensure passive ventilation </a:t>
            </a:r>
          </a:p>
          <a:p>
            <a:pPr marL="1085850" lvl="1" indent="-342900">
              <a:buFont typeface="Arial" panose="020B0604020202020204" pitchFamily="34" charset="0"/>
              <a:buChar char="•"/>
            </a:pPr>
            <a:r>
              <a:rPr lang="en-GB" sz="1800" dirty="0">
                <a:latin typeface="Aaux ProRegular OSF" charset="0"/>
                <a:cs typeface="Aaux ProRegular OSF" charset="0"/>
              </a:rPr>
              <a:t>Active ventilation systems. </a:t>
            </a:r>
          </a:p>
          <a:p>
            <a:pPr marL="1085850" lvl="1" indent="-342900">
              <a:buFont typeface="Arial" panose="020B0604020202020204" pitchFamily="34" charset="0"/>
              <a:buChar char="•"/>
            </a:pPr>
            <a:r>
              <a:rPr lang="en-GB" sz="1800" dirty="0">
                <a:latin typeface="Aaux ProRegular OSF" charset="0"/>
                <a:cs typeface="Aaux ProRegular OSF" charset="0"/>
              </a:rPr>
              <a:t>Appropriate density of animals in buildings</a:t>
            </a:r>
          </a:p>
          <a:p>
            <a:pPr marL="342900" indent="-342900">
              <a:buFont typeface="Arial" panose="020B0604020202020204" pitchFamily="34" charset="0"/>
              <a:buChar char="•"/>
            </a:pPr>
            <a:r>
              <a:rPr lang="en-GB" sz="2000" u="sng" dirty="0">
                <a:solidFill>
                  <a:srgbClr val="A0212E"/>
                </a:solidFill>
                <a:latin typeface="Aaux ProRegular OSF" charset="0"/>
              </a:rPr>
              <a:t>EXTENSIVE BEEF (DEHESAS)</a:t>
            </a:r>
          </a:p>
          <a:p>
            <a:pPr marL="1085850" lvl="1" indent="-342900">
              <a:buFont typeface="Arial" panose="020B0604020202020204" pitchFamily="34" charset="0"/>
              <a:buChar char="•"/>
            </a:pPr>
            <a:r>
              <a:rPr lang="en-US" sz="1800" dirty="0">
                <a:latin typeface="Aaux ProRegular OSF" charset="0"/>
              </a:rPr>
              <a:t>Grazing management plans to increase quantity and quality of pasture</a:t>
            </a:r>
          </a:p>
          <a:p>
            <a:pPr marL="1085850" lvl="1" indent="-342900">
              <a:buFont typeface="Arial" panose="020B0604020202020204" pitchFamily="34" charset="0"/>
              <a:buChar char="•"/>
            </a:pPr>
            <a:r>
              <a:rPr lang="en-US" sz="1800" dirty="0">
                <a:latin typeface="Aaux ProRegular OSF" charset="0"/>
              </a:rPr>
              <a:t>Native seeds sowing for pasture improvement</a:t>
            </a:r>
            <a:endParaRPr lang="es-ES" sz="1800" dirty="0">
              <a:latin typeface="Aaux ProRegular OSF" charset="0"/>
            </a:endParaRPr>
          </a:p>
          <a:p>
            <a:pPr marL="1085850" lvl="1" indent="-342900">
              <a:buFont typeface="Arial" panose="020B0604020202020204" pitchFamily="34" charset="0"/>
              <a:buChar char="•"/>
            </a:pPr>
            <a:r>
              <a:rPr lang="en-US" sz="1800" dirty="0">
                <a:latin typeface="Aaux ProRegular OSF" charset="0"/>
              </a:rPr>
              <a:t>Keyline design to maximize beneficial use of water resources</a:t>
            </a:r>
            <a:endParaRPr lang="en-GB" sz="2000" u="sng" dirty="0">
              <a:solidFill>
                <a:srgbClr val="A0212E"/>
              </a:solidFill>
              <a:latin typeface="Aaux ProRegular OSF" charset="0"/>
            </a:endParaRPr>
          </a:p>
        </p:txBody>
      </p:sp>
      <p:pic>
        <p:nvPicPr>
          <p:cNvPr id="7" name="Imagen 6">
            <a:extLst>
              <a:ext uri="{FF2B5EF4-FFF2-40B4-BE49-F238E27FC236}">
                <a16:creationId xmlns:a16="http://schemas.microsoft.com/office/drawing/2014/main" id="{2DD44AAF-5CDD-F647-A56B-35134753F5E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6695938" y="1571538"/>
            <a:ext cx="3028057" cy="2271043"/>
          </a:xfrm>
          <a:prstGeom prst="rect">
            <a:avLst/>
          </a:prstGeom>
        </p:spPr>
      </p:pic>
      <p:pic>
        <p:nvPicPr>
          <p:cNvPr id="3" name="Imagen 2">
            <a:extLst>
              <a:ext uri="{FF2B5EF4-FFF2-40B4-BE49-F238E27FC236}">
                <a16:creationId xmlns:a16="http://schemas.microsoft.com/office/drawing/2014/main" id="{3D439522-9A76-1048-BCD3-C7181652C29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74445" y="4390014"/>
            <a:ext cx="2271043" cy="1703282"/>
          </a:xfrm>
          <a:prstGeom prst="rect">
            <a:avLst/>
          </a:prstGeom>
        </p:spPr>
      </p:pic>
      <p:pic>
        <p:nvPicPr>
          <p:cNvPr id="10" name="Imagen 9">
            <a:extLst>
              <a:ext uri="{FF2B5EF4-FFF2-40B4-BE49-F238E27FC236}">
                <a16:creationId xmlns:a16="http://schemas.microsoft.com/office/drawing/2014/main" id="{5FF1F444-EFB3-8542-B3D4-4F97423568E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20937" y="4365104"/>
            <a:ext cx="2276279" cy="1706050"/>
          </a:xfrm>
          <a:prstGeom prst="rect">
            <a:avLst/>
          </a:prstGeom>
        </p:spPr>
      </p:pic>
      <p:pic>
        <p:nvPicPr>
          <p:cNvPr id="12" name="Imagen 11">
            <a:extLst>
              <a:ext uri="{FF2B5EF4-FFF2-40B4-BE49-F238E27FC236}">
                <a16:creationId xmlns:a16="http://schemas.microsoft.com/office/drawing/2014/main" id="{77DAD565-9B0D-EE42-93C0-34CE078D5F4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76536" y="4387246"/>
            <a:ext cx="2253167" cy="1688728"/>
          </a:xfrm>
          <a:prstGeom prst="rect">
            <a:avLst/>
          </a:prstGeom>
        </p:spPr>
      </p:pic>
      <p:pic>
        <p:nvPicPr>
          <p:cNvPr id="14" name="Imagen 13">
            <a:extLst>
              <a:ext uri="{FF2B5EF4-FFF2-40B4-BE49-F238E27FC236}">
                <a16:creationId xmlns:a16="http://schemas.microsoft.com/office/drawing/2014/main" id="{E9E0B53C-1303-8344-A188-94C4E08E8FB4}"/>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152800" y="4402071"/>
            <a:ext cx="1334252" cy="1676400"/>
          </a:xfrm>
          <a:prstGeom prst="rect">
            <a:avLst/>
          </a:prstGeom>
        </p:spPr>
      </p:pic>
    </p:spTree>
    <p:extLst>
      <p:ext uri="{BB962C8B-B14F-4D97-AF65-F5344CB8AC3E}">
        <p14:creationId xmlns:p14="http://schemas.microsoft.com/office/powerpoint/2010/main" val="178181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additive="base">
                                        <p:cTn id="3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 calcmode="lin" valueType="num">
                                      <p:cBhvr additive="base">
                                        <p:cTn id="3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 calcmode="lin" valueType="num">
                                      <p:cBhvr additive="base">
                                        <p:cTn id="4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 calcmode="lin" valueType="num">
                                      <p:cBhvr additive="base">
                                        <p:cTn id="6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
            <a:extLst>
              <a:ext uri="{FF2B5EF4-FFF2-40B4-BE49-F238E27FC236}">
                <a16:creationId xmlns:a16="http://schemas.microsoft.com/office/drawing/2014/main" id="{0D2B102D-89D2-2F43-8557-DDDDA87572CE}"/>
              </a:ext>
            </a:extLst>
          </p:cNvPr>
          <p:cNvSpPr txBox="1">
            <a:spLocks noChangeArrowheads="1"/>
          </p:cNvSpPr>
          <p:nvPr/>
        </p:nvSpPr>
        <p:spPr bwMode="auto">
          <a:xfrm>
            <a:off x="469985" y="724579"/>
            <a:ext cx="8784975" cy="1938992"/>
          </a:xfrm>
          <a:prstGeom prst="rect">
            <a:avLst/>
          </a:prstGeom>
          <a:solidFill>
            <a:schemeClr val="bg1"/>
          </a:solidFill>
          <a:ln>
            <a:noFill/>
          </a:ln>
          <a:extLst/>
        </p:spPr>
        <p:txBody>
          <a:bodyPr wrap="square" anchor="t">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marL="342900" indent="-342900">
              <a:buFont typeface="Arial" panose="020B0604020202020204" pitchFamily="34" charset="0"/>
              <a:buChar char="•"/>
            </a:pPr>
            <a:r>
              <a:rPr lang="en-GB" sz="2000" u="sng" dirty="0">
                <a:solidFill>
                  <a:srgbClr val="C00000"/>
                </a:solidFill>
                <a:latin typeface="Aaux ProRegular OSF" charset="0"/>
                <a:cs typeface="Aaux ProRegular OSF" charset="0"/>
              </a:rPr>
              <a:t>Efficient irrigation</a:t>
            </a:r>
            <a:r>
              <a:rPr lang="en-GB" sz="2000" dirty="0">
                <a:solidFill>
                  <a:srgbClr val="C00000"/>
                </a:solidFill>
                <a:latin typeface="Aaux ProRegular OSF" charset="0"/>
                <a:cs typeface="Aaux ProRegular OSF" charset="0"/>
              </a:rPr>
              <a:t>: </a:t>
            </a:r>
            <a:r>
              <a:rPr lang="en-GB" sz="2000" dirty="0">
                <a:latin typeface="Aaux ProRegular OSF" charset="0"/>
                <a:cs typeface="Aaux ProRegular OSF" charset="0"/>
              </a:rPr>
              <a:t>better and more efficient system for irrigation to avoid water spillage.</a:t>
            </a:r>
            <a:endParaRPr lang="en-GB" dirty="0">
              <a:latin typeface="BakerSignet"/>
              <a:cs typeface="Aaux ProRegular OSF" charset="0"/>
            </a:endParaRPr>
          </a:p>
          <a:p>
            <a:pPr indent="-342900">
              <a:buFont typeface="Arial" panose="020B0604020202020204" pitchFamily="34" charset="0"/>
              <a:buChar char="•"/>
            </a:pPr>
            <a:r>
              <a:rPr lang="en-GB" sz="2000" u="sng" dirty="0">
                <a:solidFill>
                  <a:srgbClr val="C00000"/>
                </a:solidFill>
                <a:latin typeface="Aaux ProRegular OSF" charset="0"/>
                <a:cs typeface="Aaux ProRegular OSF" charset="0"/>
              </a:rPr>
              <a:t>Improve soils</a:t>
            </a:r>
            <a:endParaRPr lang="en-GB" sz="2000" dirty="0">
              <a:solidFill>
                <a:srgbClr val="C00000"/>
              </a:solidFill>
              <a:latin typeface="Aaux ProRegular OSF" charset="0"/>
              <a:cs typeface="Aaux ProRegular OSF" charset="0"/>
            </a:endParaRPr>
          </a:p>
          <a:p>
            <a:pPr indent="-342900">
              <a:buFont typeface="Arial" panose="020B0604020202020204" pitchFamily="34" charset="0"/>
              <a:buChar char="•"/>
            </a:pPr>
            <a:r>
              <a:rPr lang="en-GB" sz="2000" u="sng" dirty="0">
                <a:solidFill>
                  <a:srgbClr val="C00000"/>
                </a:solidFill>
                <a:latin typeface="Aaux ProRegular OSF" charset="0"/>
                <a:cs typeface="Aaux ProRegular OSF" charset="0"/>
              </a:rPr>
              <a:t>Varieties selection (most adapted)</a:t>
            </a:r>
          </a:p>
          <a:p>
            <a:pPr indent="-342900">
              <a:buFont typeface="Arial" panose="020B0604020202020204" pitchFamily="34" charset="0"/>
              <a:buChar char="•"/>
            </a:pPr>
            <a:r>
              <a:rPr lang="en-GB" sz="2000" u="sng" dirty="0">
                <a:solidFill>
                  <a:srgbClr val="C00000"/>
                </a:solidFill>
                <a:latin typeface="Aaux ProRegular OSF" charset="0"/>
                <a:cs typeface="Aaux ProRegular OSF" charset="0"/>
              </a:rPr>
              <a:t>Diversify crops and rotations to avoid main climate stress</a:t>
            </a:r>
            <a:endParaRPr lang="en-US" sz="2000" dirty="0">
              <a:solidFill>
                <a:srgbClr val="C00000"/>
              </a:solidFill>
              <a:latin typeface="Aaux ProRegular OSF" charset="0"/>
              <a:cs typeface="Aaux ProRegular OSF" charset="0"/>
            </a:endParaRPr>
          </a:p>
          <a:p>
            <a:pPr marL="342900" indent="-342900">
              <a:buFont typeface="Arial" panose="020B0604020202020204" pitchFamily="34" charset="0"/>
              <a:buChar char="•"/>
            </a:pPr>
            <a:endParaRPr lang="en-GB" sz="2000" dirty="0">
              <a:solidFill>
                <a:srgbClr val="A0212E"/>
              </a:solidFill>
              <a:latin typeface="Aaux ProRegular OSF"/>
            </a:endParaRPr>
          </a:p>
        </p:txBody>
      </p:sp>
      <p:pic>
        <p:nvPicPr>
          <p:cNvPr id="7" name="Imagen 6">
            <a:extLst>
              <a:ext uri="{FF2B5EF4-FFF2-40B4-BE49-F238E27FC236}">
                <a16:creationId xmlns:a16="http://schemas.microsoft.com/office/drawing/2014/main" id="{3B922309-A073-B84D-955F-AE02B22C94C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48277" y="2934395"/>
            <a:ext cx="3923928" cy="2995809"/>
          </a:xfrm>
          <a:prstGeom prst="rect">
            <a:avLst/>
          </a:prstGeom>
        </p:spPr>
      </p:pic>
      <p:pic>
        <p:nvPicPr>
          <p:cNvPr id="1025" name="Picture 1" descr="page14image1828480">
            <a:extLst>
              <a:ext uri="{FF2B5EF4-FFF2-40B4-BE49-F238E27FC236}">
                <a16:creationId xmlns:a16="http://schemas.microsoft.com/office/drawing/2014/main" id="{69C69305-71F0-7D45-92F8-D2C770E3DB2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01072" y="2947151"/>
            <a:ext cx="2239657" cy="2983053"/>
          </a:xfrm>
          <a:prstGeom prst="rect">
            <a:avLst/>
          </a:prstGeom>
          <a:noFill/>
          <a:extLst>
            <a:ext uri="{909E8E84-426E-40DD-AFC4-6F175D3DCCD1}">
              <a14:hiddenFill xmlns:a14="http://schemas.microsoft.com/office/drawing/2010/main">
                <a:solidFill>
                  <a:srgbClr val="FFFFFF"/>
                </a:solidFill>
              </a14:hiddenFill>
            </a:ext>
          </a:extLst>
        </p:spPr>
      </p:pic>
      <p:sp>
        <p:nvSpPr>
          <p:cNvPr id="6" name="Titre 3"/>
          <p:cNvSpPr txBox="1">
            <a:spLocks/>
          </p:cNvSpPr>
          <p:nvPr/>
        </p:nvSpPr>
        <p:spPr>
          <a:xfrm>
            <a:off x="632520" y="44624"/>
            <a:ext cx="7704856" cy="523220"/>
          </a:xfrm>
          <a:prstGeom prst="rect">
            <a:avLst/>
          </a:prstGeom>
          <a:noFill/>
          <a:ln>
            <a:noFill/>
          </a:ln>
        </p:spPr>
        <p:txBody>
          <a:bodyPr vert="horz" wrap="square" lIns="91440" tIns="45720" rIns="91440" bIns="45720" numCol="1" anchor="t"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sz="2800" b="1" dirty="0">
                <a:solidFill>
                  <a:srgbClr val="EDAA00"/>
                </a:solidFill>
                <a:latin typeface="cafeta" charset="0"/>
                <a:cs typeface="cafeta" charset="0"/>
              </a:rPr>
              <a:t>Recommendations for processing tomatoes</a:t>
            </a:r>
          </a:p>
        </p:txBody>
      </p:sp>
    </p:spTree>
    <p:extLst>
      <p:ext uri="{BB962C8B-B14F-4D97-AF65-F5344CB8AC3E}">
        <p14:creationId xmlns:p14="http://schemas.microsoft.com/office/powerpoint/2010/main" val="173932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3121B5-CA03-7C4C-B63E-7F9F8FA631D7}"/>
              </a:ext>
            </a:extLst>
          </p:cNvPr>
          <p:cNvSpPr txBox="1"/>
          <p:nvPr/>
        </p:nvSpPr>
        <p:spPr>
          <a:xfrm>
            <a:off x="7401272" y="6237288"/>
            <a:ext cx="1728441" cy="369332"/>
          </a:xfrm>
          <a:prstGeom prst="rect">
            <a:avLst/>
          </a:prstGeom>
          <a:solidFill>
            <a:schemeClr val="bg1"/>
          </a:solidFill>
        </p:spPr>
        <p:txBody>
          <a:bodyPr wrap="square" rtlCol="0">
            <a:spAutoFit/>
          </a:bodyPr>
          <a:lstStyle/>
          <a:p>
            <a:endParaRPr lang="fr-FR" dirty="0"/>
          </a:p>
        </p:txBody>
      </p:sp>
      <p:pic>
        <p:nvPicPr>
          <p:cNvPr id="15361" name="Imagen 1" descr="Logo_Bosti_deutsch_englisch.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73275" y="6237288"/>
            <a:ext cx="963613"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2" name="Imagen 5" descr="Logo_FGN 2.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84800" y="6288088"/>
            <a:ext cx="4889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Imagen 7" descr="LogoEMU.gif"/>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40113" y="6381750"/>
            <a:ext cx="1381125" cy="31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5" name="CuadroTexto 8"/>
          <p:cNvSpPr txBox="1">
            <a:spLocks noChangeArrowheads="1"/>
          </p:cNvSpPr>
          <p:nvPr/>
        </p:nvSpPr>
        <p:spPr bwMode="auto">
          <a:xfrm>
            <a:off x="1645571" y="2640013"/>
            <a:ext cx="6785832"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algn="ctr">
              <a:lnSpc>
                <a:spcPct val="150000"/>
              </a:lnSpc>
            </a:pPr>
            <a:r>
              <a:rPr lang="en-GB" sz="3200" b="1" dirty="0">
                <a:solidFill>
                  <a:srgbClr val="EDAA00"/>
                </a:solidFill>
                <a:latin typeface="Arial" charset="0"/>
                <a:ea typeface="Arial" charset="0"/>
                <a:cs typeface="Arial" charset="0"/>
              </a:rPr>
              <a:t>Recommendations to Reduce the </a:t>
            </a:r>
          </a:p>
          <a:p>
            <a:pPr algn="ctr">
              <a:lnSpc>
                <a:spcPct val="150000"/>
              </a:lnSpc>
            </a:pPr>
            <a:r>
              <a:rPr lang="en-GB" sz="3200" b="1" dirty="0">
                <a:solidFill>
                  <a:srgbClr val="EDAA00"/>
                </a:solidFill>
                <a:latin typeface="Arial" charset="0"/>
                <a:ea typeface="Arial" charset="0"/>
                <a:cs typeface="Arial" charset="0"/>
              </a:rPr>
              <a:t>Farm Climate Vulnerability </a:t>
            </a:r>
          </a:p>
          <a:p>
            <a:pPr algn="ctr">
              <a:lnSpc>
                <a:spcPct val="150000"/>
              </a:lnSpc>
            </a:pPr>
            <a:r>
              <a:rPr lang="en-GB" sz="3200" b="1" dirty="0">
                <a:solidFill>
                  <a:srgbClr val="EDAA00"/>
                </a:solidFill>
                <a:latin typeface="Arial" charset="0"/>
                <a:ea typeface="Arial" charset="0"/>
                <a:cs typeface="Arial" charset="0"/>
              </a:rPr>
              <a:t>in the Atlantic Climate Zone</a:t>
            </a:r>
          </a:p>
          <a:p>
            <a:pPr algn="ctr">
              <a:lnSpc>
                <a:spcPct val="150000"/>
              </a:lnSpc>
            </a:pPr>
            <a:endParaRPr lang="en-GB" sz="3200" b="1" dirty="0">
              <a:solidFill>
                <a:srgbClr val="EDAA00"/>
              </a:solidFill>
              <a:latin typeface="Arial" charset="0"/>
              <a:ea typeface="Arial" charset="0"/>
              <a:cs typeface="Arial" charset="0"/>
            </a:endParaRPr>
          </a:p>
          <a:p>
            <a:pPr algn="ctr">
              <a:lnSpc>
                <a:spcPct val="150000"/>
              </a:lnSpc>
            </a:pPr>
            <a:endParaRPr lang="en-GB" sz="3200" b="1" dirty="0">
              <a:solidFill>
                <a:srgbClr val="EDAA00"/>
              </a:solidFill>
              <a:latin typeface="Arial" charset="0"/>
              <a:ea typeface="Arial" charset="0"/>
              <a:cs typeface="Arial" charset="0"/>
            </a:endParaRPr>
          </a:p>
        </p:txBody>
      </p:sp>
      <p:pic>
        <p:nvPicPr>
          <p:cNvPr id="15366" name="Imagen 1" descr="LOGO.jp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936875" y="1268413"/>
            <a:ext cx="3887788"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8" name="Marcador de número de diapositiva 1"/>
          <p:cNvSpPr txBox="1">
            <a:spLocks/>
          </p:cNvSpPr>
          <p:nvPr/>
        </p:nvSpPr>
        <p:spPr bwMode="auto">
          <a:xfrm>
            <a:off x="9129713" y="6237288"/>
            <a:ext cx="576262"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pPr algn="r"/>
            <a:fld id="{22644B84-8F95-EF4D-BAF7-EE42D386B692}" type="slidenum">
              <a:rPr lang="en-GB" sz="1400" b="1" smtClean="0">
                <a:solidFill>
                  <a:srgbClr val="A0212E"/>
                </a:solidFill>
                <a:latin typeface="cafeta" charset="0"/>
                <a:cs typeface="cafeta" charset="0"/>
              </a:rPr>
              <a:pPr algn="r"/>
              <a:t>8</a:t>
            </a:fld>
            <a:endParaRPr lang="en-GB" sz="1400" b="1">
              <a:solidFill>
                <a:srgbClr val="A0212E"/>
              </a:solidFill>
              <a:latin typeface="cafeta" charset="0"/>
              <a:cs typeface="cafeta" charset="0"/>
            </a:endParaRPr>
          </a:p>
        </p:txBody>
      </p:sp>
      <p:pic>
        <p:nvPicPr>
          <p:cNvPr id="15363" name="Imagen 6" descr="Logo_SOLAGRO.gif"/>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392863" y="6308725"/>
            <a:ext cx="1290637" cy="393700"/>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958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118335" y="44624"/>
            <a:ext cx="3188693" cy="523220"/>
          </a:xfrm>
          <a:noFill/>
          <a:ln>
            <a:noFill/>
          </a:ln>
        </p:spPr>
        <p:txBody>
          <a:bodyPr vert="horz" wrap="none" lIns="91440" tIns="45720" rIns="91440" bIns="45720" numCol="1" anchor="t" anchorCtr="0" compatLnSpc="1">
            <a:prstTxWarp prst="textNoShape">
              <a:avLst/>
            </a:prstTxWarp>
            <a:spAutoFit/>
          </a:bodyPr>
          <a:lstStyle/>
          <a:p>
            <a:r>
              <a:rPr lang="en-GB" sz="2800" b="1" dirty="0">
                <a:solidFill>
                  <a:srgbClr val="EDAA00"/>
                </a:solidFill>
                <a:latin typeface="cafeta" charset="0"/>
                <a:cs typeface="cafeta" charset="0"/>
              </a:rPr>
              <a:t>Atlantic climate zone SWOT</a:t>
            </a:r>
          </a:p>
        </p:txBody>
      </p:sp>
      <p:sp>
        <p:nvSpPr>
          <p:cNvPr id="6" name="ZoneTexte 1"/>
          <p:cNvSpPr txBox="1">
            <a:spLocks noChangeArrowheads="1"/>
          </p:cNvSpPr>
          <p:nvPr/>
        </p:nvSpPr>
        <p:spPr bwMode="auto">
          <a:xfrm>
            <a:off x="56457" y="692696"/>
            <a:ext cx="8784975" cy="338554"/>
          </a:xfrm>
          <a:prstGeom prst="rect">
            <a:avLst/>
          </a:prstGeom>
          <a:solidFill>
            <a:schemeClr val="bg1"/>
          </a:solidFill>
          <a:ln>
            <a:noFill/>
          </a:ln>
          <a:extLst/>
        </p:spPr>
        <p:txBody>
          <a:bodyPr wrap="square">
            <a:spAutoFit/>
          </a:bodyPr>
          <a:lstStyle>
            <a:lvl1pPr>
              <a:defRPr sz="2400">
                <a:solidFill>
                  <a:schemeClr val="tx1"/>
                </a:solidFill>
                <a:latin typeface="BakerSignet" charset="0"/>
                <a:ea typeface="ＭＳ Ｐゴシック" charset="0"/>
                <a:cs typeface="ＭＳ Ｐゴシック" charset="0"/>
              </a:defRPr>
            </a:lvl1pPr>
            <a:lvl2pPr marL="742950" indent="-285750">
              <a:defRPr sz="2400">
                <a:solidFill>
                  <a:schemeClr val="tx1"/>
                </a:solidFill>
                <a:latin typeface="BakerSignet" charset="0"/>
                <a:ea typeface="ＭＳ Ｐゴシック" charset="0"/>
              </a:defRPr>
            </a:lvl2pPr>
            <a:lvl3pPr marL="1143000" indent="-228600">
              <a:defRPr sz="2400">
                <a:solidFill>
                  <a:schemeClr val="tx1"/>
                </a:solidFill>
                <a:latin typeface="BakerSignet" charset="0"/>
                <a:ea typeface="ＭＳ Ｐゴシック" charset="0"/>
              </a:defRPr>
            </a:lvl3pPr>
            <a:lvl4pPr marL="1600200" indent="-228600">
              <a:defRPr sz="2400">
                <a:solidFill>
                  <a:schemeClr val="tx1"/>
                </a:solidFill>
                <a:latin typeface="BakerSignet" charset="0"/>
                <a:ea typeface="ＭＳ Ｐゴシック" charset="0"/>
              </a:defRPr>
            </a:lvl4pPr>
            <a:lvl5pPr marL="2057400" indent="-228600">
              <a:defRPr sz="2400">
                <a:solidFill>
                  <a:schemeClr val="tx1"/>
                </a:solidFill>
                <a:latin typeface="BakerSignet" charset="0"/>
                <a:ea typeface="ＭＳ Ｐゴシック" charset="0"/>
              </a:defRPr>
            </a:lvl5pPr>
            <a:lvl6pPr marL="2514600" indent="-228600" eaLnBrk="0" fontAlgn="base" hangingPunct="0">
              <a:spcBef>
                <a:spcPct val="0"/>
              </a:spcBef>
              <a:spcAft>
                <a:spcPct val="0"/>
              </a:spcAft>
              <a:defRPr sz="2400">
                <a:solidFill>
                  <a:schemeClr val="tx1"/>
                </a:solidFill>
                <a:latin typeface="BakerSignet" charset="0"/>
                <a:ea typeface="ＭＳ Ｐゴシック" charset="0"/>
              </a:defRPr>
            </a:lvl6pPr>
            <a:lvl7pPr marL="2971800" indent="-228600" eaLnBrk="0" fontAlgn="base" hangingPunct="0">
              <a:spcBef>
                <a:spcPct val="0"/>
              </a:spcBef>
              <a:spcAft>
                <a:spcPct val="0"/>
              </a:spcAft>
              <a:defRPr sz="2400">
                <a:solidFill>
                  <a:schemeClr val="tx1"/>
                </a:solidFill>
                <a:latin typeface="BakerSignet" charset="0"/>
                <a:ea typeface="ＭＳ Ｐゴシック" charset="0"/>
              </a:defRPr>
            </a:lvl7pPr>
            <a:lvl8pPr marL="3429000" indent="-228600" eaLnBrk="0" fontAlgn="base" hangingPunct="0">
              <a:spcBef>
                <a:spcPct val="0"/>
              </a:spcBef>
              <a:spcAft>
                <a:spcPct val="0"/>
              </a:spcAft>
              <a:defRPr sz="2400">
                <a:solidFill>
                  <a:schemeClr val="tx1"/>
                </a:solidFill>
                <a:latin typeface="BakerSignet" charset="0"/>
                <a:ea typeface="ＭＳ Ｐゴシック" charset="0"/>
              </a:defRPr>
            </a:lvl8pPr>
            <a:lvl9pPr marL="3886200" indent="-228600" eaLnBrk="0" fontAlgn="base" hangingPunct="0">
              <a:spcBef>
                <a:spcPct val="0"/>
              </a:spcBef>
              <a:spcAft>
                <a:spcPct val="0"/>
              </a:spcAft>
              <a:defRPr sz="2400">
                <a:solidFill>
                  <a:schemeClr val="tx1"/>
                </a:solidFill>
                <a:latin typeface="BakerSignet" charset="0"/>
                <a:ea typeface="ＭＳ Ｐゴシック" charset="0"/>
              </a:defRPr>
            </a:lvl9pPr>
          </a:lstStyle>
          <a:p>
            <a:endParaRPr lang="en-GB" sz="1600" dirty="0"/>
          </a:p>
        </p:txBody>
      </p:sp>
      <p:graphicFrame>
        <p:nvGraphicFramePr>
          <p:cNvPr id="2" name="Diagrama 1">
            <a:extLst>
              <a:ext uri="{FF2B5EF4-FFF2-40B4-BE49-F238E27FC236}">
                <a16:creationId xmlns:a16="http://schemas.microsoft.com/office/drawing/2014/main" id="{2761AFE8-07DF-B046-B3BA-DC3B7D7B290A}"/>
              </a:ext>
            </a:extLst>
          </p:cNvPr>
          <p:cNvGraphicFramePr/>
          <p:nvPr>
            <p:extLst/>
          </p:nvPr>
        </p:nvGraphicFramePr>
        <p:xfrm>
          <a:off x="632520" y="567845"/>
          <a:ext cx="8712968" cy="5093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1291931"/>
      </p:ext>
    </p:extLst>
  </p:cSld>
  <p:clrMapOvr>
    <a:masterClrMapping/>
  </p:clrMapOvr>
</p:sld>
</file>

<file path=ppt/theme/theme1.xml><?xml version="1.0" encoding="utf-8"?>
<a:theme xmlns:a="http://schemas.openxmlformats.org/drawingml/2006/main" name="1_Intermediai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a:spPr>
      <a:bodyPr>
        <a:spAutoFit/>
      </a:bodyPr>
      <a:lstStyle>
        <a:defPPr>
          <a:defRPr sz="2800" b="1" dirty="0">
            <a:solidFill>
              <a:srgbClr val="A0212E"/>
            </a:solidFill>
            <a:latin typeface="Aaux ProRegular OSF"/>
            <a:cs typeface="Aaux ProRegular OSF"/>
          </a:defRPr>
        </a:defPPr>
      </a:lstStyle>
    </a:txDef>
  </a:objectDefaults>
  <a:extraClrSchemeLst/>
</a:theme>
</file>

<file path=ppt/theme/theme4.xml><?xml version="1.0" encoding="utf-8"?>
<a:theme xmlns:a="http://schemas.openxmlformats.org/drawingml/2006/main" name="2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TotalTime>
  <Words>1645</Words>
  <Application>Microsoft Macintosh PowerPoint</Application>
  <PresentationFormat>Format A4 (210 x 297 mm)</PresentationFormat>
  <Paragraphs>294</Paragraphs>
  <Slides>22</Slides>
  <Notes>18</Notes>
  <HiddenSlides>0</HiddenSlides>
  <MMClips>0</MMClips>
  <ScaleCrop>false</ScaleCrop>
  <HeadingPairs>
    <vt:vector size="6" baseType="variant">
      <vt:variant>
        <vt:lpstr>Polices utilisées</vt:lpstr>
      </vt:variant>
      <vt:variant>
        <vt:i4>6</vt:i4>
      </vt:variant>
      <vt:variant>
        <vt:lpstr>Thème</vt:lpstr>
      </vt:variant>
      <vt:variant>
        <vt:i4>5</vt:i4>
      </vt:variant>
      <vt:variant>
        <vt:lpstr>Titres des diapositives</vt:lpstr>
      </vt:variant>
      <vt:variant>
        <vt:i4>22</vt:i4>
      </vt:variant>
    </vt:vector>
  </HeadingPairs>
  <TitlesOfParts>
    <vt:vector size="33" baseType="lpstr">
      <vt:lpstr>ＭＳ Ｐゴシック</vt:lpstr>
      <vt:lpstr>Aaux ProRegular OSF</vt:lpstr>
      <vt:lpstr>Arial</vt:lpstr>
      <vt:lpstr>BakerSignet</vt:lpstr>
      <vt:lpstr>cafeta</vt:lpstr>
      <vt:lpstr>Calibri</vt:lpstr>
      <vt:lpstr>1_Intermediaire</vt:lpstr>
      <vt:lpstr>4_Diseño personalizado</vt:lpstr>
      <vt:lpstr>Diseño personalizado</vt:lpstr>
      <vt:lpstr>2_Diseño personalizado</vt:lpstr>
      <vt:lpstr>3_Diseño personalizado</vt:lpstr>
      <vt:lpstr>Présentation PowerPoint</vt:lpstr>
      <vt:lpstr>Présentation PowerPoint</vt:lpstr>
      <vt:lpstr>Southern climate zone SWOT</vt:lpstr>
      <vt:lpstr>Recommendations for arable crops</vt:lpstr>
      <vt:lpstr>Recommendations for vineyards</vt:lpstr>
      <vt:lpstr>Recommendations for livestock farms</vt:lpstr>
      <vt:lpstr>Présentation PowerPoint</vt:lpstr>
      <vt:lpstr>Présentation PowerPoint</vt:lpstr>
      <vt:lpstr>Atlantic climate zone SWOT</vt:lpstr>
      <vt:lpstr>Recommendations for arable farms</vt:lpstr>
      <vt:lpstr>Recommendations for livestock farms</vt:lpstr>
      <vt:lpstr>Présentation PowerPoint</vt:lpstr>
      <vt:lpstr>Continental climate zone SWOT</vt:lpstr>
      <vt:lpstr>Recommendations for arable farms</vt:lpstr>
      <vt:lpstr>Recommendations for livestock farms</vt:lpstr>
      <vt:lpstr>Recommendations for permanent crop farms</vt:lpstr>
      <vt:lpstr>Présentation PowerPoint</vt:lpstr>
      <vt:lpstr>Northern climate zone SWOT</vt:lpstr>
      <vt:lpstr>Recommendations for arable farms</vt:lpstr>
      <vt:lpstr>Recommendations for livestock farms</vt:lpstr>
      <vt:lpstr>Recommendations for permanent crop farms</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Borja Dapena</dc:creator>
  <cp:lastModifiedBy>Microsoft Office User</cp:lastModifiedBy>
  <cp:revision>580</cp:revision>
  <cp:lastPrinted>2015-10-30T10:34:18Z</cp:lastPrinted>
  <dcterms:created xsi:type="dcterms:W3CDTF">2015-11-04T14:32:19Z</dcterms:created>
  <dcterms:modified xsi:type="dcterms:W3CDTF">2018-10-15T09:19:18Z</dcterms:modified>
</cp:coreProperties>
</file>