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61" r:id="rId1"/>
    <p:sldMasterId id="2147484247" r:id="rId2"/>
    <p:sldMasterId id="2147483818" r:id="rId3"/>
    <p:sldMasterId id="2147484164" r:id="rId4"/>
    <p:sldMasterId id="2147484167" r:id="rId5"/>
  </p:sldMasterIdLst>
  <p:notesMasterIdLst>
    <p:notesMasterId r:id="rId9"/>
  </p:notesMasterIdLst>
  <p:handoutMasterIdLst>
    <p:handoutMasterId r:id="rId10"/>
  </p:handoutMasterIdLst>
  <p:sldIdLst>
    <p:sldId id="753" r:id="rId6"/>
    <p:sldId id="749" r:id="rId7"/>
    <p:sldId id="750" r:id="rId8"/>
  </p:sldIdLst>
  <p:sldSz cx="9906000" cy="6858000" type="A4"/>
  <p:notesSz cx="6799263" cy="9929813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BakerSignet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607B1F4F-1AD6-EB4F-93F0-AE52F9208A6B}">
          <p14:sldIdLst>
            <p14:sldId id="753"/>
            <p14:sldId id="749"/>
            <p14:sldId id="7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A00"/>
    <a:srgbClr val="B4F1FF"/>
    <a:srgbClr val="99DAEA"/>
    <a:srgbClr val="A0212E"/>
    <a:srgbClr val="D9272E"/>
    <a:srgbClr val="007297"/>
    <a:srgbClr val="009BCC"/>
    <a:srgbClr val="00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5467" autoAdjust="0"/>
  </p:normalViewPr>
  <p:slideViewPr>
    <p:cSldViewPr>
      <p:cViewPr varScale="1">
        <p:scale>
          <a:sx n="111" d="100"/>
          <a:sy n="111" d="100"/>
        </p:scale>
        <p:origin x="135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6DFE06-6785-E245-B2C4-C2ACA9612BB2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4552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BB01362-5D41-5E40-B8F8-F3B5CDEE3F1F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78593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26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4"/>
          <p:cNvSpPr>
            <a:spLocks noGrp="1"/>
          </p:cNvSpPr>
          <p:nvPr>
            <p:ph type="title"/>
          </p:nvPr>
        </p:nvSpPr>
        <p:spPr>
          <a:xfrm>
            <a:off x="1924166" y="274638"/>
            <a:ext cx="6057668" cy="70788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5"/>
          <p:cNvSpPr>
            <a:spLocks noGrp="1"/>
          </p:cNvSpPr>
          <p:nvPr>
            <p:ph idx="1"/>
          </p:nvPr>
        </p:nvSpPr>
        <p:spPr>
          <a:xfrm>
            <a:off x="1801870" y="1124745"/>
            <a:ext cx="6391493" cy="10156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0"/>
            <a:r>
              <a:rPr lang="fr-FR" noProof="0" dirty="0"/>
              <a:t>Cliquez pour modifier les styles du texte du masque</a:t>
            </a:r>
          </a:p>
          <a:p>
            <a:pPr lvl="0"/>
            <a:r>
              <a:rPr lang="fr-FR" noProof="0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535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15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23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 txBox="1">
            <a:spLocks/>
          </p:cNvSpPr>
          <p:nvPr userDrawn="1"/>
        </p:nvSpPr>
        <p:spPr bwMode="auto">
          <a:xfrm>
            <a:off x="4881564" y="6237289"/>
            <a:ext cx="4256087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b="1" dirty="0" err="1">
                <a:solidFill>
                  <a:srgbClr val="A0212E"/>
                </a:solidFill>
                <a:latin typeface="cafeta"/>
                <a:cs typeface="cafeta"/>
              </a:rPr>
              <a:t>AgriAdapt</a:t>
            </a:r>
            <a:r>
              <a:rPr lang="en-US" sz="1400" b="1" dirty="0">
                <a:solidFill>
                  <a:srgbClr val="A0212E"/>
                </a:solidFill>
                <a:latin typeface="cafeta"/>
                <a:cs typeface="cafeta"/>
              </a:rPr>
              <a:t> – Brussels</a:t>
            </a:r>
          </a:p>
        </p:txBody>
      </p:sp>
      <p:sp>
        <p:nvSpPr>
          <p:cNvPr id="3" name="Marcador de número de diapositiva 1"/>
          <p:cNvSpPr txBox="1">
            <a:spLocks/>
          </p:cNvSpPr>
          <p:nvPr userDrawn="1"/>
        </p:nvSpPr>
        <p:spPr bwMode="auto">
          <a:xfrm>
            <a:off x="9129713" y="6237289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563D755F-993C-2242-8F98-79317BE93716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</p:spTree>
    <p:extLst>
      <p:ext uri="{BB962C8B-B14F-4D97-AF65-F5344CB8AC3E}">
        <p14:creationId xmlns:p14="http://schemas.microsoft.com/office/powerpoint/2010/main" val="24996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 txBox="1">
            <a:spLocks/>
          </p:cNvSpPr>
          <p:nvPr userDrawn="1"/>
        </p:nvSpPr>
        <p:spPr bwMode="auto">
          <a:xfrm>
            <a:off x="4881564" y="6237289"/>
            <a:ext cx="4256087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b="1" dirty="0" err="1">
                <a:solidFill>
                  <a:srgbClr val="A0212E"/>
                </a:solidFill>
                <a:latin typeface="cafeta"/>
                <a:cs typeface="cafeta"/>
              </a:rPr>
              <a:t>AgriAdapt</a:t>
            </a:r>
            <a:r>
              <a:rPr lang="en-US" sz="1400" b="1" dirty="0">
                <a:solidFill>
                  <a:srgbClr val="A0212E"/>
                </a:solidFill>
                <a:latin typeface="cafeta"/>
                <a:cs typeface="cafeta"/>
              </a:rPr>
              <a:t> – Brussels</a:t>
            </a:r>
          </a:p>
        </p:txBody>
      </p:sp>
      <p:sp>
        <p:nvSpPr>
          <p:cNvPr id="3" name="Marcador de número de diapositiva 1"/>
          <p:cNvSpPr txBox="1">
            <a:spLocks/>
          </p:cNvSpPr>
          <p:nvPr userDrawn="1"/>
        </p:nvSpPr>
        <p:spPr bwMode="auto">
          <a:xfrm>
            <a:off x="9129713" y="6232227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563D755F-993C-2242-8F98-79317BE93716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</p:spTree>
    <p:extLst>
      <p:ext uri="{BB962C8B-B14F-4D97-AF65-F5344CB8AC3E}">
        <p14:creationId xmlns:p14="http://schemas.microsoft.com/office/powerpoint/2010/main" val="152210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24166" y="2130426"/>
            <a:ext cx="6057668" cy="707886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4574" y="3886200"/>
            <a:ext cx="6556853" cy="4001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AgriAdapt - ECCA 2017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/>
          <a:lstStyle/>
          <a:p>
            <a:fld id="{2EB8294B-DEF7-B54D-AF4F-FAB4708D346C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53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2000" y="0"/>
            <a:ext cx="7605000" cy="864000"/>
          </a:xfrm>
          <a:prstGeom prst="rect">
            <a:avLst/>
          </a:prstGeom>
        </p:spPr>
        <p:txBody>
          <a:bodyPr/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672" y="1080000"/>
            <a:ext cx="9165000" cy="540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283" y="6552000"/>
            <a:ext cx="7598717" cy="306000"/>
          </a:xfrm>
          <a:prstGeom prst="rect">
            <a:avLst/>
          </a:prstGeom>
        </p:spPr>
        <p:txBody>
          <a:bodyPr vert="horz" lIns="91440" tIns="36000" rIns="91440" bIns="36000" rtlCol="0" anchor="ctr"/>
          <a:lstStyle>
            <a:lvl1pPr algn="ctr">
              <a:defRPr sz="1100" cap="none" spc="200" baseline="0">
                <a:solidFill>
                  <a:srgbClr val="FFFFFF"/>
                </a:solidFill>
              </a:defRPr>
            </a:lvl1pPr>
          </a:lstStyle>
          <a:p>
            <a:r>
              <a:rPr lang="en-GB" noProof="0"/>
              <a:t>AgriAdapt - ECCA 2017</a:t>
            </a:r>
          </a:p>
        </p:txBody>
      </p:sp>
      <p:sp>
        <p:nvSpPr>
          <p:cNvPr id="7" name="Marcador de número de diapositiva 1"/>
          <p:cNvSpPr txBox="1">
            <a:spLocks/>
          </p:cNvSpPr>
          <p:nvPr userDrawn="1"/>
        </p:nvSpPr>
        <p:spPr bwMode="auto">
          <a:xfrm>
            <a:off x="4881564" y="6237289"/>
            <a:ext cx="4256087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b="1" dirty="0" err="1">
                <a:solidFill>
                  <a:srgbClr val="A0212E"/>
                </a:solidFill>
                <a:latin typeface="cafeta"/>
                <a:cs typeface="cafeta"/>
              </a:rPr>
              <a:t>AgriAdapt</a:t>
            </a:r>
            <a:r>
              <a:rPr lang="en-US" sz="1400" b="1" dirty="0">
                <a:solidFill>
                  <a:srgbClr val="A0212E"/>
                </a:solidFill>
                <a:latin typeface="cafeta"/>
                <a:cs typeface="cafeta"/>
              </a:rPr>
              <a:t> – Brussels</a:t>
            </a:r>
          </a:p>
        </p:txBody>
      </p:sp>
      <p:sp>
        <p:nvSpPr>
          <p:cNvPr id="8" name="Marcador de número de diapositiva 1"/>
          <p:cNvSpPr txBox="1">
            <a:spLocks/>
          </p:cNvSpPr>
          <p:nvPr userDrawn="1"/>
        </p:nvSpPr>
        <p:spPr bwMode="auto">
          <a:xfrm>
            <a:off x="9129713" y="6237289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563D755F-993C-2242-8F98-79317BE93716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</p:spTree>
    <p:extLst>
      <p:ext uri="{BB962C8B-B14F-4D97-AF65-F5344CB8AC3E}">
        <p14:creationId xmlns:p14="http://schemas.microsoft.com/office/powerpoint/2010/main" val="180109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 txBox="1">
            <a:spLocks/>
          </p:cNvSpPr>
          <p:nvPr userDrawn="1"/>
        </p:nvSpPr>
        <p:spPr bwMode="auto">
          <a:xfrm>
            <a:off x="9129713" y="6237289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5704FA92-DDBA-BD45-98B9-142AC4BF7C51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  <p:pic>
        <p:nvPicPr>
          <p:cNvPr id="3" name="Imagen 7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1" y="6200775"/>
            <a:ext cx="1584324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0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1"/>
          <p:cNvSpPr txBox="1">
            <a:spLocks/>
          </p:cNvSpPr>
          <p:nvPr userDrawn="1"/>
        </p:nvSpPr>
        <p:spPr bwMode="auto">
          <a:xfrm>
            <a:off x="9129713" y="6237289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563D755F-993C-2242-8F98-79317BE93716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  <p:pic>
        <p:nvPicPr>
          <p:cNvPr id="7" name="Imagen 9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1" y="6200775"/>
            <a:ext cx="1584324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24166" y="274638"/>
            <a:ext cx="6057668" cy="70788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idx="1"/>
          </p:nvPr>
        </p:nvSpPr>
        <p:spPr>
          <a:xfrm>
            <a:off x="1801870" y="1124745"/>
            <a:ext cx="6391493" cy="10156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0"/>
            <a:r>
              <a:rPr lang="fr-FR" noProof="0" dirty="0"/>
              <a:t>Cliquez pour modifier les styles du texte du masque</a:t>
            </a:r>
          </a:p>
          <a:p>
            <a:pPr lvl="0"/>
            <a:r>
              <a:rPr lang="fr-FR" noProof="0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5836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1"/>
          <p:cNvSpPr txBox="1">
            <a:spLocks/>
          </p:cNvSpPr>
          <p:nvPr userDrawn="1"/>
        </p:nvSpPr>
        <p:spPr bwMode="auto">
          <a:xfrm>
            <a:off x="9129713" y="6237289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75028C26-C892-484D-A83B-0909934A3BC0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  <p:pic>
        <p:nvPicPr>
          <p:cNvPr id="7" name="Imagen 9" descr="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1" y="6200775"/>
            <a:ext cx="1584324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24166" y="274638"/>
            <a:ext cx="6057668" cy="70788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idx="1"/>
          </p:nvPr>
        </p:nvSpPr>
        <p:spPr>
          <a:xfrm>
            <a:off x="1801870" y="1124745"/>
            <a:ext cx="6391493" cy="10156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0"/>
            <a:r>
              <a:rPr lang="fr-FR" noProof="0" dirty="0"/>
              <a:t>Cliquez pour modifier les styles du texte du masque</a:t>
            </a:r>
          </a:p>
          <a:p>
            <a:pPr lvl="0"/>
            <a:r>
              <a:rPr lang="fr-FR" noProof="0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6723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Logo_Bosti_deutsch_englisch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6" y="6237289"/>
            <a:ext cx="9636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5" descr="Logo_FGN 2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799" y="6288088"/>
            <a:ext cx="4889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n 6" descr="Logo_SOLAGRO.gif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64" y="6308725"/>
            <a:ext cx="1290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n 7" descr="LogoEMU.gif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4" y="6381750"/>
            <a:ext cx="1381124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CuadroTexto 8"/>
          <p:cNvSpPr txBox="1">
            <a:spLocks noChangeArrowheads="1"/>
          </p:cNvSpPr>
          <p:nvPr userDrawn="1"/>
        </p:nvSpPr>
        <p:spPr bwMode="auto">
          <a:xfrm>
            <a:off x="1068538" y="2708275"/>
            <a:ext cx="76974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s-ES" sz="4000" dirty="0">
                <a:solidFill>
                  <a:srgbClr val="EDAA00"/>
                </a:solidFill>
                <a:latin typeface="cafeta" charset="0"/>
                <a:cs typeface="cafeta" charset="0"/>
              </a:rPr>
              <a:t>• NOMBRE DEL DOCUMENTO •</a:t>
            </a:r>
          </a:p>
        </p:txBody>
      </p:sp>
      <p:pic>
        <p:nvPicPr>
          <p:cNvPr id="2" name="Imagen 1" descr="LOGO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1268413"/>
            <a:ext cx="388778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Espace réservé du titre 3"/>
          <p:cNvSpPr>
            <a:spLocks noGrp="1"/>
          </p:cNvSpPr>
          <p:nvPr>
            <p:ph type="title"/>
          </p:nvPr>
        </p:nvSpPr>
        <p:spPr bwMode="auto">
          <a:xfrm>
            <a:off x="3945217" y="3644900"/>
            <a:ext cx="238704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2" name="Marcador de número de diapositiva 1"/>
          <p:cNvSpPr txBox="1">
            <a:spLocks/>
          </p:cNvSpPr>
          <p:nvPr userDrawn="1"/>
        </p:nvSpPr>
        <p:spPr bwMode="auto">
          <a:xfrm>
            <a:off x="9129713" y="6237289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D71BF4E7-D49D-6547-8214-48D9981FFFFD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1" r:id="rId1"/>
    <p:sldLayoutId id="2147484372" r:id="rId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fr-FR" sz="1500" kern="1200">
          <a:solidFill>
            <a:srgbClr val="A0212E"/>
          </a:solidFill>
          <a:latin typeface="Aaux ProRegular OSF" charset="0"/>
          <a:ea typeface="ＭＳ Ｐゴシック" charset="0"/>
          <a:cs typeface="Aaux ProRegular OSF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1500">
          <a:solidFill>
            <a:srgbClr val="A0212E"/>
          </a:solidFill>
          <a:latin typeface="Aaux ProRegular OSF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1500">
          <a:solidFill>
            <a:srgbClr val="A0212E"/>
          </a:solidFill>
          <a:latin typeface="Aaux ProRegular OSF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1500">
          <a:solidFill>
            <a:srgbClr val="A0212E"/>
          </a:solidFill>
          <a:latin typeface="Aaux ProRegular OSF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1500">
          <a:solidFill>
            <a:srgbClr val="A0212E"/>
          </a:solidFill>
          <a:latin typeface="Aaux ProRegular OSF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93" r:id="rId3"/>
    <p:sldLayoutId id="2147484394" r:id="rId4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1"/>
          <p:cNvSpPr txBox="1">
            <a:spLocks/>
          </p:cNvSpPr>
          <p:nvPr userDrawn="1"/>
        </p:nvSpPr>
        <p:spPr bwMode="auto">
          <a:xfrm>
            <a:off x="9129713" y="6237289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5F54B351-AD38-F549-B531-0A30848AE403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  <p:pic>
        <p:nvPicPr>
          <p:cNvPr id="4099" name="Imagen 4" descr="LOGO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1" y="6200775"/>
            <a:ext cx="1584324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arcador de número de diapositiva 1"/>
          <p:cNvSpPr txBox="1">
            <a:spLocks/>
          </p:cNvSpPr>
          <p:nvPr userDrawn="1"/>
        </p:nvSpPr>
        <p:spPr bwMode="auto">
          <a:xfrm>
            <a:off x="4881564" y="6237289"/>
            <a:ext cx="4256087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b="1" dirty="0" err="1">
                <a:solidFill>
                  <a:srgbClr val="A0212E"/>
                </a:solidFill>
                <a:latin typeface="cafeta"/>
                <a:cs typeface="cafeta"/>
              </a:rPr>
              <a:t>AgriAdapt</a:t>
            </a:r>
            <a:r>
              <a:rPr lang="en-US" sz="1400" b="1" dirty="0">
                <a:solidFill>
                  <a:srgbClr val="A0212E"/>
                </a:solidFill>
                <a:latin typeface="cafeta"/>
                <a:cs typeface="cafeta"/>
              </a:rPr>
              <a:t> – Brussels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1"/>
          <p:cNvSpPr txBox="1">
            <a:spLocks/>
          </p:cNvSpPr>
          <p:nvPr userDrawn="1"/>
        </p:nvSpPr>
        <p:spPr bwMode="auto">
          <a:xfrm>
            <a:off x="9129713" y="6237289"/>
            <a:ext cx="57626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fld id="{85C9BEC1-787B-544E-ABC1-39060CCADED7}" type="slidenum">
              <a:rPr lang="en-US" sz="1400" b="1" smtClean="0">
                <a:solidFill>
                  <a:srgbClr val="A0212E"/>
                </a:solidFill>
                <a:latin typeface="cafeta"/>
                <a:cs typeface="cafeta"/>
              </a:rPr>
              <a:pPr algn="r">
                <a:defRPr/>
              </a:pPr>
              <a:t>‹Nr.›</a:t>
            </a:fld>
            <a:endParaRPr lang="en-US" sz="1400" b="1" dirty="0">
              <a:solidFill>
                <a:srgbClr val="A0212E"/>
              </a:solidFill>
              <a:latin typeface="cafeta"/>
              <a:cs typeface="cafeta"/>
            </a:endParaRPr>
          </a:p>
        </p:txBody>
      </p:sp>
      <p:pic>
        <p:nvPicPr>
          <p:cNvPr id="7171" name="Imagen 4" descr="LOGO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1" y="6200775"/>
            <a:ext cx="1584324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Espace réservé du titre 4"/>
          <p:cNvSpPr>
            <a:spLocks noGrp="1"/>
          </p:cNvSpPr>
          <p:nvPr>
            <p:ph type="title"/>
          </p:nvPr>
        </p:nvSpPr>
        <p:spPr bwMode="auto">
          <a:xfrm>
            <a:off x="1924167" y="274638"/>
            <a:ext cx="6057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7173" name="Espace réservé du texte 5"/>
          <p:cNvSpPr>
            <a:spLocks noGrp="1"/>
          </p:cNvSpPr>
          <p:nvPr>
            <p:ph type="body" idx="1"/>
          </p:nvPr>
        </p:nvSpPr>
        <p:spPr bwMode="auto">
          <a:xfrm>
            <a:off x="1801705" y="1125538"/>
            <a:ext cx="63914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0"/>
            <a:r>
              <a:rPr lang="fr-FR"/>
              <a:t>Cliquez pour modifier les styles du texte du masque</a:t>
            </a:r>
          </a:p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Marcador de número de diapositiva 1"/>
          <p:cNvSpPr txBox="1">
            <a:spLocks/>
          </p:cNvSpPr>
          <p:nvPr userDrawn="1"/>
        </p:nvSpPr>
        <p:spPr bwMode="auto">
          <a:xfrm>
            <a:off x="4881564" y="6237289"/>
            <a:ext cx="4256087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b="1" dirty="0" err="1">
                <a:solidFill>
                  <a:srgbClr val="A0212E"/>
                </a:solidFill>
                <a:latin typeface="cafeta"/>
                <a:cs typeface="cafeta"/>
              </a:rPr>
              <a:t>AgriAdapt</a:t>
            </a:r>
            <a:r>
              <a:rPr lang="en-US" sz="1400" b="1" dirty="0">
                <a:solidFill>
                  <a:srgbClr val="A0212E"/>
                </a:solidFill>
                <a:latin typeface="cafeta"/>
                <a:cs typeface="cafeta"/>
              </a:rPr>
              <a:t> – Brussels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75" r:id="rId3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fr-FR" sz="4000" kern="1200">
          <a:solidFill>
            <a:srgbClr val="EDAA00"/>
          </a:solidFill>
          <a:latin typeface="cafeta" charset="0"/>
          <a:ea typeface="ＭＳ Ｐゴシック" charset="0"/>
          <a:cs typeface="cafeta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EDAA00"/>
          </a:solidFill>
          <a:latin typeface="cafeta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EDAA00"/>
          </a:solidFill>
          <a:latin typeface="cafeta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EDAA00"/>
          </a:solidFill>
          <a:latin typeface="cafeta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EDAA00"/>
          </a:solidFill>
          <a:latin typeface="cafeta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lang="fr-FR" sz="2000" kern="1200" dirty="0">
          <a:solidFill>
            <a:srgbClr val="A0212E"/>
          </a:solidFill>
          <a:latin typeface="Aaux ProRegular OSF" charset="0"/>
          <a:ea typeface="ＭＳ Ｐゴシック" charset="0"/>
          <a:cs typeface="Aaux ProRegular OSF" charset="0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lang="fr-FR" sz="2000" kern="1200" dirty="0">
          <a:solidFill>
            <a:srgbClr val="A0212E"/>
          </a:solidFill>
          <a:latin typeface="Aaux ProRegular OSF" charset="0"/>
          <a:ea typeface="ＭＳ Ｐゴシック" charset="0"/>
          <a:cs typeface="Aaux ProRegular OSF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lang="fr-FR" sz="2000" kern="1200" dirty="0">
          <a:solidFill>
            <a:srgbClr val="A0212E"/>
          </a:solidFill>
          <a:latin typeface="Aaux ProRegular OSF" charset="0"/>
          <a:ea typeface="ＭＳ Ｐゴシック" charset="0"/>
          <a:cs typeface="Aaux ProRegular OSF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lang="fr-FR" sz="2000" kern="1200" dirty="0">
          <a:solidFill>
            <a:srgbClr val="A0212E"/>
          </a:solidFill>
          <a:latin typeface="Aaux ProRegular OSF" charset="0"/>
          <a:ea typeface="ＭＳ Ｐゴシック" charset="0"/>
          <a:cs typeface="Aaux ProRegular OSF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lang="fr-FR" sz="2000" kern="1200" dirty="0">
          <a:solidFill>
            <a:srgbClr val="A0212E"/>
          </a:solidFill>
          <a:latin typeface="Aaux ProRegular OSF" charset="0"/>
          <a:ea typeface="ＭＳ Ｐゴシック" charset="0"/>
          <a:cs typeface="Aaux ProRegular OSF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1"/>
          <p:cNvSpPr txBox="1">
            <a:spLocks/>
          </p:cNvSpPr>
          <p:nvPr userDrawn="1"/>
        </p:nvSpPr>
        <p:spPr bwMode="auto">
          <a:xfrm>
            <a:off x="3729039" y="5732464"/>
            <a:ext cx="2600325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  <a:latin typeface="Aaux ProRegular OSF"/>
                <a:cs typeface="Aaux ProRegular OSF"/>
              </a:rPr>
              <a:t>www.agriadapt.eu</a:t>
            </a:r>
            <a:endParaRPr lang="en-US" sz="1400" dirty="0">
              <a:solidFill>
                <a:schemeClr val="bg1"/>
              </a:solidFill>
              <a:latin typeface="Aaux ProRegular OSF"/>
              <a:cs typeface="Aaux ProRegular OSF"/>
            </a:endParaRPr>
          </a:p>
        </p:txBody>
      </p:sp>
      <p:pic>
        <p:nvPicPr>
          <p:cNvPr id="10243" name="Imagen 4" descr="LOGOsolo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1" y="4508501"/>
            <a:ext cx="18716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Logo_Bosti_deutsch_englisch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6" y="6237289"/>
            <a:ext cx="9636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 descr="Logo_FGN 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799" y="6288088"/>
            <a:ext cx="4889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7" descr="LogoEMU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4" y="6381750"/>
            <a:ext cx="1381124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7" descr="LOGO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404664"/>
            <a:ext cx="388778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8"/>
          <p:cNvSpPr txBox="1">
            <a:spLocks noChangeArrowheads="1"/>
          </p:cNvSpPr>
          <p:nvPr/>
        </p:nvSpPr>
        <p:spPr bwMode="auto">
          <a:xfrm>
            <a:off x="452277" y="2066990"/>
            <a:ext cx="88569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algn="ctr"/>
            <a:r>
              <a:rPr lang="en-GB" sz="4000" b="1" dirty="0" smtClean="0">
                <a:solidFill>
                  <a:srgbClr val="EDAA00"/>
                </a:solidFill>
                <a:latin typeface="cafeta" charset="0"/>
                <a:cs typeface="cafeta" charset="0"/>
              </a:rPr>
              <a:t>How &amp; Under </a:t>
            </a:r>
            <a:r>
              <a:rPr lang="en-GB" sz="4000" b="1" dirty="0">
                <a:solidFill>
                  <a:srgbClr val="EDAA00"/>
                </a:solidFill>
                <a:latin typeface="cafeta" charset="0"/>
                <a:cs typeface="cafeta" charset="0"/>
              </a:rPr>
              <a:t>W</a:t>
            </a:r>
            <a:r>
              <a:rPr lang="en-GB" sz="4000" b="1" dirty="0" smtClean="0">
                <a:solidFill>
                  <a:srgbClr val="EDAA00"/>
                </a:solidFill>
                <a:latin typeface="cafeta" charset="0"/>
                <a:cs typeface="cafeta" charset="0"/>
              </a:rPr>
              <a:t>hich </a:t>
            </a:r>
            <a:r>
              <a:rPr lang="en-GB" sz="4000" b="1" dirty="0">
                <a:solidFill>
                  <a:srgbClr val="EDAA00"/>
                </a:solidFill>
                <a:latin typeface="cafeta" charset="0"/>
                <a:cs typeface="cafeta" charset="0"/>
              </a:rPr>
              <a:t>C</a:t>
            </a:r>
            <a:r>
              <a:rPr lang="en-GB" sz="4000" b="1" dirty="0" smtClean="0">
                <a:solidFill>
                  <a:srgbClr val="EDAA00"/>
                </a:solidFill>
                <a:latin typeface="cafeta" charset="0"/>
                <a:cs typeface="cafeta" charset="0"/>
              </a:rPr>
              <a:t>onditions Can Adaptation Measures be Integrated into Agricultural Political Decisions/Policies?  </a:t>
            </a:r>
            <a:endParaRPr lang="en-GB" sz="4000" b="1" dirty="0">
              <a:solidFill>
                <a:srgbClr val="EDAA00"/>
              </a:solidFill>
              <a:latin typeface="cafeta" charset="0"/>
              <a:cs typeface="cafeta" charset="0"/>
            </a:endParaRPr>
          </a:p>
        </p:txBody>
      </p:sp>
      <p:pic>
        <p:nvPicPr>
          <p:cNvPr id="14" name="Imagen 6" descr="Logo_SOLAGRO.gif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64" y="6308725"/>
            <a:ext cx="1290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2496" y="5733256"/>
            <a:ext cx="2791598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es-ES_tradnl"/>
            </a:defPPr>
            <a:lvl1pPr algn="ctr">
              <a:defRPr sz="4000">
                <a:solidFill>
                  <a:srgbClr val="EDAA00"/>
                </a:solidFill>
                <a:latin typeface="cafeta" charset="0"/>
                <a:cs typeface="cafeta" charset="0"/>
              </a:defRPr>
            </a:lvl1pPr>
            <a:lvl2pPr marL="742950" indent="-285750">
              <a:defRPr sz="2400"/>
            </a:lvl2pPr>
            <a:lvl3pPr marL="1143000" indent="-228600">
              <a:defRPr sz="2400"/>
            </a:lvl3pPr>
            <a:lvl4pPr marL="1600200" indent="-228600">
              <a:defRPr sz="2400"/>
            </a:lvl4pPr>
            <a:lvl5pPr marL="2057400" indent="-228600">
              <a:defRPr sz="24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Monday, 15</a:t>
            </a:r>
            <a:r>
              <a:rPr lang="en-GB" sz="1800" b="1" baseline="30000" dirty="0">
                <a:solidFill>
                  <a:schemeClr val="bg1"/>
                </a:solidFill>
              </a:rPr>
              <a:t>th</a:t>
            </a:r>
            <a:r>
              <a:rPr lang="en-GB" sz="1800" b="1" dirty="0">
                <a:solidFill>
                  <a:schemeClr val="bg1"/>
                </a:solidFill>
              </a:rPr>
              <a:t> October 2018</a:t>
            </a:r>
          </a:p>
        </p:txBody>
      </p:sp>
    </p:spTree>
    <p:extLst>
      <p:ext uri="{BB962C8B-B14F-4D97-AF65-F5344CB8AC3E}">
        <p14:creationId xmlns:p14="http://schemas.microsoft.com/office/powerpoint/2010/main" val="336211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8796" y="44624"/>
            <a:ext cx="6107762" cy="523220"/>
          </a:xfrm>
          <a:noFill/>
          <a:ln>
            <a:noFill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 smtClean="0">
                <a:solidFill>
                  <a:srgbClr val="EDAA00"/>
                </a:solidFill>
                <a:latin typeface="cafeta" charset="0"/>
                <a:cs typeface="cafeta" charset="0"/>
              </a:rPr>
              <a:t>INTEGRATION OF ADAPTATION MEASURES ON EU LEVEL</a:t>
            </a:r>
            <a:endParaRPr lang="en-GB" sz="2800" b="1" dirty="0">
              <a:solidFill>
                <a:srgbClr val="EDAA00"/>
              </a:solidFill>
              <a:latin typeface="cafeta" charset="0"/>
              <a:cs typeface="cafeta" charset="0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56457" y="692696"/>
            <a:ext cx="9505055" cy="483209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kerSignet" charset="0"/>
                <a:ea typeface="ＭＳ Ｐゴシック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 smtClean="0">
                <a:solidFill>
                  <a:srgbClr val="A0212E"/>
                </a:solidFill>
                <a:latin typeface="Aaux ProRegular OSF" charset="0"/>
                <a:cs typeface="Aaux ProRegular OSF" charset="0"/>
              </a:rPr>
              <a:t>Agriculture</a:t>
            </a:r>
            <a:endParaRPr lang="en-GB" sz="2000" u="sng" dirty="0">
              <a:solidFill>
                <a:srgbClr val="A0212E"/>
              </a:solidFill>
              <a:latin typeface="Aaux ProRegular OSF" charset="0"/>
              <a:cs typeface="Aaux ProRegular OSF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Common Agricultural Policy</a:t>
            </a:r>
            <a:endParaRPr lang="en-GB" sz="1600" dirty="0"/>
          </a:p>
          <a:p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 smtClean="0">
                <a:solidFill>
                  <a:srgbClr val="A0212E"/>
                </a:solidFill>
                <a:latin typeface="Aaux ProRegular OSF" charset="0"/>
                <a:cs typeface="Aaux ProRegular OSF" charset="0"/>
              </a:rPr>
              <a:t>Climate Action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EU Adaptation Strategy </a:t>
            </a:r>
            <a:r>
              <a:rPr lang="en-GB" sz="1600" dirty="0" smtClean="0">
                <a:solidFill>
                  <a:srgbClr val="EDAA00"/>
                </a:solidFill>
                <a:sym typeface="Wingdings" panose="05000000000000000000" pitchFamily="2" charset="2"/>
              </a:rPr>
              <a:t> how to further integrate climate adaptation into the CAP</a:t>
            </a:r>
            <a:r>
              <a:rPr lang="en-GB" sz="1600" dirty="0"/>
              <a:t>	</a:t>
            </a:r>
          </a:p>
          <a:p>
            <a:pPr marL="285750"/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 smtClean="0">
                <a:solidFill>
                  <a:srgbClr val="A0212E"/>
                </a:solidFill>
                <a:latin typeface="Aaux ProRegular OSF" charset="0"/>
                <a:cs typeface="Aaux ProRegular OSF" charset="0"/>
              </a:rPr>
              <a:t>Soil </a:t>
            </a:r>
            <a:r>
              <a:rPr lang="en-GB" sz="2000" u="sng" dirty="0" smtClean="0">
                <a:solidFill>
                  <a:srgbClr val="EDAA00"/>
                </a:solidFill>
                <a:latin typeface="Aaux ProRegular OSF" charset="0"/>
                <a:cs typeface="Aaux ProRegular OSF" charset="0"/>
                <a:sym typeface="Wingdings" panose="05000000000000000000" pitchFamily="2" charset="2"/>
              </a:rPr>
              <a:t> no binding actions regarding soil conservation </a:t>
            </a:r>
            <a:endParaRPr lang="en-GB" sz="2000" u="sng" dirty="0" smtClean="0">
              <a:solidFill>
                <a:srgbClr val="EDAA00"/>
              </a:solidFill>
              <a:latin typeface="Aaux ProRegular OSF" charset="0"/>
              <a:cs typeface="Aaux ProRegular OSF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Soil Thematic Strategy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(Soil Framework Directive)</a:t>
            </a:r>
          </a:p>
          <a:p>
            <a:pPr marL="285750"/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 smtClean="0">
                <a:solidFill>
                  <a:srgbClr val="A0212E"/>
                </a:solidFill>
                <a:latin typeface="Aaux ProRegular OSF" charset="0"/>
                <a:cs typeface="Aaux ProRegular OSF" charset="0"/>
              </a:rPr>
              <a:t>Environment &amp; Biodiversity</a:t>
            </a:r>
            <a:endParaRPr lang="en-GB" sz="2000" u="sng" dirty="0">
              <a:solidFill>
                <a:srgbClr val="A0212E"/>
              </a:solidFill>
              <a:latin typeface="Aaux ProRegular OSF" charset="0"/>
              <a:cs typeface="Aaux ProRegular OSF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7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Environment Action Programme </a:t>
            </a:r>
            <a:r>
              <a:rPr lang="en-GB" sz="1600" dirty="0" smtClean="0">
                <a:solidFill>
                  <a:srgbClr val="EDAA00"/>
                </a:solidFill>
                <a:sym typeface="Wingdings" panose="05000000000000000000" pitchFamily="2" charset="2"/>
              </a:rPr>
              <a:t> no binding legal framework on soil quality issues </a:t>
            </a:r>
            <a:endParaRPr lang="en-GB" sz="1600" dirty="0">
              <a:solidFill>
                <a:srgbClr val="EDAA00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2020 Biodiversity Strategy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Nitrates and Water Frame Directive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Connectivity, Habitat and Bird Directive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 smtClean="0">
                <a:solidFill>
                  <a:srgbClr val="A0212E"/>
                </a:solidFill>
                <a:latin typeface="Aaux ProRegular OSF" charset="0"/>
                <a:cs typeface="Aaux ProRegular OSF" charset="0"/>
              </a:rPr>
              <a:t>Food Safety</a:t>
            </a:r>
            <a:endParaRPr lang="en-GB" sz="1600" dirty="0"/>
          </a:p>
          <a:p>
            <a:pPr marL="1028700" lvl="1">
              <a:buFont typeface="Arial"/>
              <a:buChar char="•"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93391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7-05-31 à 17.19.5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082"/>
            <a:ext cx="9921552" cy="704952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534446E9-09E3-5648-A9FC-F5018BBABCAE}"/>
              </a:ext>
            </a:extLst>
          </p:cNvPr>
          <p:cNvSpPr txBox="1"/>
          <p:nvPr/>
        </p:nvSpPr>
        <p:spPr>
          <a:xfrm>
            <a:off x="4960776" y="515719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Thanks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044213882"/>
      </p:ext>
    </p:extLst>
  </p:cSld>
  <p:clrMapOvr>
    <a:masterClrMapping/>
  </p:clrMapOvr>
</p:sld>
</file>

<file path=ppt/theme/theme1.xml><?xml version="1.0" encoding="utf-8"?>
<a:theme xmlns:a="http://schemas.openxmlformats.org/drawingml/2006/main" name="1_Intermedi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>
          <a:defRPr sz="2800" b="1" dirty="0">
            <a:solidFill>
              <a:srgbClr val="A0212E"/>
            </a:solidFill>
            <a:latin typeface="Aaux ProRegular OSF"/>
            <a:cs typeface="Aaux ProRegular OSF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</Words>
  <Application>Microsoft Office PowerPoint</Application>
  <PresentationFormat>A4-Papier (210x297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3</vt:i4>
      </vt:variant>
    </vt:vector>
  </HeadingPairs>
  <TitlesOfParts>
    <vt:vector size="15" baseType="lpstr">
      <vt:lpstr>ＭＳ Ｐゴシック</vt:lpstr>
      <vt:lpstr>Aaux ProRegular OSF</vt:lpstr>
      <vt:lpstr>Arial</vt:lpstr>
      <vt:lpstr>BakerSignet</vt:lpstr>
      <vt:lpstr>cafeta</vt:lpstr>
      <vt:lpstr>Calibri</vt:lpstr>
      <vt:lpstr>Wingdings</vt:lpstr>
      <vt:lpstr>1_Intermediaire</vt:lpstr>
      <vt:lpstr>4_Diseño personalizado</vt:lpstr>
      <vt:lpstr>Diseño personalizado</vt:lpstr>
      <vt:lpstr>2_Diseño personalizado</vt:lpstr>
      <vt:lpstr>3_Diseño personalizado</vt:lpstr>
      <vt:lpstr>PowerPoint-Präsentation</vt:lpstr>
      <vt:lpstr>INTEGRATION OF ADAPTATION MEASURES ON EU LEVEL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Borja Dapena</dc:creator>
  <cp:lastModifiedBy>Carolina Wackerhagen</cp:lastModifiedBy>
  <cp:revision>528</cp:revision>
  <cp:lastPrinted>2015-10-30T10:34:18Z</cp:lastPrinted>
  <dcterms:created xsi:type="dcterms:W3CDTF">2015-11-04T14:32:19Z</dcterms:created>
  <dcterms:modified xsi:type="dcterms:W3CDTF">2018-10-12T08:26:32Z</dcterms:modified>
</cp:coreProperties>
</file>