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6" r:id="rId3"/>
    <p:sldMasterId id="2147483654" r:id="rId4"/>
  </p:sldMasterIdLst>
  <p:notesMasterIdLst>
    <p:notesMasterId r:id="rId25"/>
  </p:notesMasterIdLst>
  <p:handoutMasterIdLst>
    <p:handoutMasterId r:id="rId26"/>
  </p:handoutMasterIdLst>
  <p:sldIdLst>
    <p:sldId id="258" r:id="rId5"/>
    <p:sldId id="318" r:id="rId6"/>
    <p:sldId id="346" r:id="rId7"/>
    <p:sldId id="297" r:id="rId8"/>
    <p:sldId id="313" r:id="rId9"/>
    <p:sldId id="347" r:id="rId10"/>
    <p:sldId id="349" r:id="rId11"/>
    <p:sldId id="304" r:id="rId12"/>
    <p:sldId id="306" r:id="rId13"/>
    <p:sldId id="307" r:id="rId14"/>
    <p:sldId id="348" r:id="rId15"/>
    <p:sldId id="309" r:id="rId16"/>
    <p:sldId id="342" r:id="rId17"/>
    <p:sldId id="341" r:id="rId18"/>
    <p:sldId id="310" r:id="rId19"/>
    <p:sldId id="311" r:id="rId20"/>
    <p:sldId id="344" r:id="rId21"/>
    <p:sldId id="343" r:id="rId22"/>
    <p:sldId id="312" r:id="rId23"/>
    <p:sldId id="276" r:id="rId24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Berlin Sans FB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66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82DC714B-56FE-4C0B-B547-CB28BD778012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65938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 smtClean="0"/>
              <a:t>Haga clic para modificar el estilo de texto del patrón</a:t>
            </a:r>
          </a:p>
          <a:p>
            <a:pPr lvl="1"/>
            <a:r>
              <a:rPr lang="es-ES_tradnl" altLang="es-ES_tradnl" noProof="0" smtClean="0"/>
              <a:t>Segundo nivel</a:t>
            </a:r>
          </a:p>
          <a:p>
            <a:pPr lvl="2"/>
            <a:r>
              <a:rPr lang="es-ES_tradnl" altLang="es-ES_tradnl" noProof="0" smtClean="0"/>
              <a:t>Tercer nivel</a:t>
            </a:r>
          </a:p>
          <a:p>
            <a:pPr lvl="3"/>
            <a:r>
              <a:rPr lang="es-ES_tradnl" altLang="es-ES_tradnl" noProof="0" smtClean="0"/>
              <a:t>Cuarto nivel</a:t>
            </a:r>
          </a:p>
          <a:p>
            <a:pPr lvl="4"/>
            <a:r>
              <a:rPr lang="es-ES_tradnl" altLang="es-ES_tradnl" noProof="0" smtClean="0"/>
              <a:t>Quinto nivel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7A1FE2F-D540-4BD4-8AFC-3DB1774E367A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0681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fld id="{FCEF29D1-A0EF-4879-B4B6-DB217A5950AE}" type="slidenum">
              <a:rPr lang="es-ES_tradnl" altLang="es-ES_tradnl" sz="1200">
                <a:latin typeface="Arial" charset="0"/>
              </a:rPr>
              <a:pPr eaLnBrk="1" hangingPunct="1"/>
              <a:t>4</a:t>
            </a:fld>
            <a:endParaRPr lang="es-ES_tradnl" altLang="es-ES_tradnl" sz="1200">
              <a:latin typeface="Arial" charset="0"/>
            </a:endParaRPr>
          </a:p>
        </p:txBody>
      </p:sp>
      <p:sp>
        <p:nvSpPr>
          <p:cNvPr id="6553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2 Marcador de notas"/>
          <p:cNvSpPr>
            <a:spLocks noGrp="1"/>
          </p:cNvSpPr>
          <p:nvPr>
            <p:ph type="body" idx="1"/>
          </p:nvPr>
        </p:nvSpPr>
        <p:spPr>
          <a:xfrm>
            <a:off x="708025" y="4859338"/>
            <a:ext cx="5683250" cy="4606925"/>
          </a:xfrm>
          <a:noFill/>
        </p:spPr>
        <p:txBody>
          <a:bodyPr lIns="97196" tIns="48598" rIns="97196" bIns="48598"/>
          <a:lstStyle/>
          <a:p>
            <a:pPr eaLnBrk="1" hangingPunct="1"/>
            <a:endParaRPr lang="es-ES_tradnl" altLang="es-ES_tradnl" smtClean="0"/>
          </a:p>
        </p:txBody>
      </p:sp>
      <p:sp>
        <p:nvSpPr>
          <p:cNvPr id="65541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96" tIns="48598" rIns="97196" bIns="48598" anchor="b"/>
          <a:lstStyle>
            <a:lvl1pPr defTabSz="9715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88988" indent="-301625" defTabSz="9715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216025" indent="-244475" defTabSz="9715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700213" indent="-241300" defTabSz="9715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187575" indent="-244475" defTabSz="9715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644775" indent="-244475" defTabSz="971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3101975" indent="-244475" defTabSz="971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559175" indent="-244475" defTabSz="971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4016375" indent="-244475" defTabSz="971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r" eaLnBrk="1" hangingPunct="1"/>
            <a:fld id="{1D38DB05-F98D-4299-8029-DFA1BE02EAD6}" type="slidenum">
              <a:rPr lang="es-ES" altLang="es-ES_tradnl" sz="1300">
                <a:latin typeface="Arial" charset="0"/>
              </a:rPr>
              <a:pPr algn="r" eaLnBrk="1" hangingPunct="1"/>
              <a:t>4</a:t>
            </a:fld>
            <a:endParaRPr lang="es-ES" altLang="es-ES_tradnl" sz="13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7538" y="2060575"/>
            <a:ext cx="3384550" cy="27368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00"/>
            </a:lvl1pPr>
          </a:lstStyle>
          <a:p>
            <a:pPr lvl="0"/>
            <a:endParaRPr lang="es-ES_tradnl" altLang="es-ES_tradnl" noProof="0" smtClean="0"/>
          </a:p>
        </p:txBody>
      </p:sp>
    </p:spTree>
    <p:extLst>
      <p:ext uri="{BB962C8B-B14F-4D97-AF65-F5344CB8AC3E}">
        <p14:creationId xmlns:p14="http://schemas.microsoft.com/office/powerpoint/2010/main" val="233098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280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460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252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4716463" y="981075"/>
            <a:ext cx="4102100" cy="6492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s-ES" altLang="es-ES_tradnl" noProof="0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314956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623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413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498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0343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7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03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8706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966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393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5438" y="1600200"/>
            <a:ext cx="2071687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658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7248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356100" y="3644900"/>
            <a:ext cx="33115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altLang="es-ES_tradnl" sz="1800" smtClean="0"/>
              <a:t>Haga clic para modificar el estilo de subtítulo del patrón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356100" y="2420938"/>
            <a:ext cx="4103688" cy="1227137"/>
          </a:xfr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altLang="es-ES_tradnl" noProof="0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1307497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E4FA-5986-4C7A-8324-2BE18E001FF7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433592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70E-375E-4141-A93A-05E6669B7AC9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78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599E-F237-4163-8F72-9EDA8EDD996A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310568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BA27-DB04-4EBE-A60B-53E9B18C9562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926699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55D32-F02A-443B-888E-525EF0EEE403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7515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829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95DB-ABAB-475A-9BCF-0373C3DC013D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402224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AC80-CA14-4B94-ACC3-E65E2E064D0B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42830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C53D-110C-4D77-80D8-6BD6568B70C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926400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E5FD6-F129-4375-86DE-9E0C2A5E7BF1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127183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AE72-0A11-4254-9F1E-8F71438FD22B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56989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3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F1E7-373C-4BCF-9609-5A4D3761BB3F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859528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CBA7-2DDE-4DA8-98F3-D1CAF3C54499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511969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3692-7B86-4D21-8F40-DF61CEF460D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901342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D5B71-810B-4303-BBD1-B8F33D06ACED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5627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5855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893C-7227-450A-850C-B7C457088458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480228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E997-4E8B-4CDD-B839-0607442E07E8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611714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98B1-1837-452A-B699-439DE2A50336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929529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13EF-5EB8-45A2-ADA6-9EBF2E75E7A2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47839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589EA-DC05-4590-A8CC-76BDDAAAFD38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318005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FF14-82EB-4142-A2E0-D4B4F2EB702C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60508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558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659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596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983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916113"/>
            <a:ext cx="3970338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773238"/>
            <a:ext cx="388778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cambiar el estilo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+mn-lt"/>
              </a:defRPr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+mn-lt"/>
              </a:defRPr>
            </a:lvl1pPr>
          </a:lstStyle>
          <a:p>
            <a:pPr>
              <a:defRPr/>
            </a:pPr>
            <a:fld id="{A27C1B8E-8726-4D07-82C3-64B57B893346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+mn-lt"/>
              </a:defRPr>
            </a:lvl1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+mn-lt"/>
              </a:defRPr>
            </a:lvl1pPr>
          </a:lstStyle>
          <a:p>
            <a:pPr>
              <a:defRPr/>
            </a:pPr>
            <a:fld id="{64D9E730-91CA-4A17-AC50-75BC8AB5DE7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6250"/>
            <a:ext cx="1252537" cy="4886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2843213" y="4149725"/>
            <a:ext cx="4246562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_tradnl" sz="1800">
                <a:latin typeface="Calibri" pitchFamily="34" charset="0"/>
              </a:rPr>
              <a:t>Oscar del Hierro Cerezo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800">
                <a:latin typeface="Calibri" pitchFamily="34" charset="0"/>
              </a:rPr>
              <a:t>Maialen Iturbide Martínez de Albéniz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800">
                <a:latin typeface="Calibri" pitchFamily="34" charset="0"/>
              </a:rPr>
              <a:t>Miriam Pinto Tobalina</a:t>
            </a:r>
          </a:p>
        </p:txBody>
      </p:sp>
      <p:pic>
        <p:nvPicPr>
          <p:cNvPr id="717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6443663" cy="1206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2"/>
          <p:cNvSpPr txBox="1">
            <a:spLocks noChangeArrowheads="1"/>
          </p:cNvSpPr>
          <p:nvPr/>
        </p:nvSpPr>
        <p:spPr bwMode="auto">
          <a:xfrm>
            <a:off x="1116013" y="5805488"/>
            <a:ext cx="561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>
                <a:latin typeface="Calibri" pitchFamily="34" charset="0"/>
              </a:rPr>
              <a:t> Jornada: “Adaptación a los efectos derivados del cambio climático” </a:t>
            </a:r>
          </a:p>
          <a:p>
            <a:pPr algn="ctr" eaLnBrk="1" hangingPunct="1"/>
            <a:r>
              <a:rPr lang="es-ES_tradnl" altLang="es-ES_tradnl" sz="1000" b="1" i="1">
                <a:latin typeface="Calibri" pitchFamily="34" charset="0"/>
              </a:rPr>
              <a:t>Presentación de resultados</a:t>
            </a:r>
          </a:p>
          <a:p>
            <a:pPr algn="ctr" eaLnBrk="1" hangingPunct="1"/>
            <a:r>
              <a:rPr lang="es-ES_tradnl" altLang="es-ES_tradnl" sz="1000" b="1" i="1">
                <a:latin typeface="Calibri" pitchFamily="34" charset="0"/>
              </a:rPr>
              <a:t>20 de Diciembre de 2011 – Paraninfo de la Universidad de Cantabria–Santander </a:t>
            </a:r>
          </a:p>
        </p:txBody>
      </p:sp>
      <p:sp>
        <p:nvSpPr>
          <p:cNvPr id="7174" name="Rectangle 24"/>
          <p:cNvSpPr>
            <a:spLocks noChangeArrowheads="1"/>
          </p:cNvSpPr>
          <p:nvPr/>
        </p:nvSpPr>
        <p:spPr bwMode="auto">
          <a:xfrm>
            <a:off x="1403350" y="5948363"/>
            <a:ext cx="5040313" cy="6492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735263" y="260350"/>
            <a:ext cx="59404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_tradnl" sz="1800">
                <a:solidFill>
                  <a:schemeClr val="accent2"/>
                </a:solidFill>
              </a:rPr>
              <a:t>El cambio climático. Proyecto ENSEMBLES.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_tradnl" sz="1800">
                <a:solidFill>
                  <a:srgbClr val="FF0000"/>
                </a:solidFill>
              </a:rPr>
              <a:t>Efectos del cambio climático en la CAPV (III): precipitación.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2627313" y="1125538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39750" y="1268413"/>
            <a:ext cx="8064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_tradnl"/>
              <a:t> Próximos 100 años: reducción en las precipitación anual bajo los escenarios SRES A2 y B2 con respecto al periodo de referencia (1961-1990) hasta un 15 %.</a:t>
            </a:r>
          </a:p>
        </p:txBody>
      </p:sp>
      <p:pic>
        <p:nvPicPr>
          <p:cNvPr id="16389" name="Picture 11" descr="Precipitacion_anual_media_disp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3600450" cy="3124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27"/>
          <p:cNvGrpSpPr>
            <a:grpSpLocks/>
          </p:cNvGrpSpPr>
          <p:nvPr/>
        </p:nvGrpSpPr>
        <p:grpSpPr bwMode="auto">
          <a:xfrm>
            <a:off x="4140200" y="1700213"/>
            <a:ext cx="4824413" cy="4143375"/>
            <a:chOff x="2608" y="1071"/>
            <a:chExt cx="3039" cy="2610"/>
          </a:xfrm>
        </p:grpSpPr>
        <p:pic>
          <p:nvPicPr>
            <p:cNvPr id="16397" name="Picture 12" descr="Precipitacion_vera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71"/>
              <a:ext cx="1478" cy="126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 descr="Precipitacion_invier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87"/>
              <a:ext cx="1452" cy="129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 descr="Precipitacion_otoñ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387"/>
              <a:ext cx="1451" cy="128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5" descr="Precipitacion_primaver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071"/>
              <a:ext cx="1497" cy="126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391" name="AutoShape 17"/>
          <p:cNvCxnSpPr>
            <a:cxnSpLocks noChangeShapeType="1"/>
            <a:stCxn id="16389" idx="3"/>
            <a:endCxn id="16399" idx="1"/>
          </p:cNvCxnSpPr>
          <p:nvPr/>
        </p:nvCxnSpPr>
        <p:spPr bwMode="auto">
          <a:xfrm>
            <a:off x="3851275" y="3767138"/>
            <a:ext cx="360363" cy="1042987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" name="AutoShape 19"/>
          <p:cNvCxnSpPr>
            <a:cxnSpLocks noChangeShapeType="1"/>
          </p:cNvCxnSpPr>
          <p:nvPr/>
        </p:nvCxnSpPr>
        <p:spPr bwMode="auto">
          <a:xfrm flipV="1">
            <a:off x="3922713" y="2703513"/>
            <a:ext cx="288925" cy="1063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3" name="Text Box 24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16394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26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pic>
        <p:nvPicPr>
          <p:cNvPr id="16396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576263" cy="390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547100" cy="141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174750" y="4437063"/>
            <a:ext cx="6931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ctr" eaLnBrk="1" hangingPunct="1"/>
            <a:r>
              <a:rPr lang="es-ES_tradnl" altLang="es-ES_tradnl" sz="2400"/>
              <a:t>Escenarios climáticos – ENSEMBLES - ADAPTACLIMA</a:t>
            </a:r>
          </a:p>
          <a:p>
            <a:pPr algn="ctr" eaLnBrk="1" hangingPunct="1"/>
            <a:endParaRPr lang="es-ES_tradnl" altLang="es-ES_tradnl" sz="2400"/>
          </a:p>
          <a:p>
            <a:pPr algn="ctr" eaLnBrk="1" hangingPunct="1"/>
            <a:r>
              <a:rPr lang="es-ES_tradnl" altLang="es-ES_tradnl" sz="2400"/>
              <a:t>Variables: precipitación - temperatura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"/>
          <p:cNvGrpSpPr>
            <a:grpSpLocks/>
          </p:cNvGrpSpPr>
          <p:nvPr/>
        </p:nvGrpSpPr>
        <p:grpSpPr bwMode="auto">
          <a:xfrm>
            <a:off x="23813" y="44450"/>
            <a:ext cx="9012237" cy="5545138"/>
            <a:chOff x="15" y="28"/>
            <a:chExt cx="5641" cy="3447"/>
          </a:xfrm>
        </p:grpSpPr>
        <p:pic>
          <p:nvPicPr>
            <p:cNvPr id="18438" name="Picture 13" descr="anomaliaenseml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"/>
              <a:ext cx="2821" cy="3446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14" descr="ensemb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28"/>
              <a:ext cx="2820" cy="3447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1843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1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7950" y="3000375"/>
            <a:ext cx="1943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8001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2573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7145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1717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_tradnl" sz="1800" u="sng">
                <a:solidFill>
                  <a:schemeClr val="accent2"/>
                </a:solidFill>
                <a:latin typeface="Arial" charset="0"/>
              </a:rPr>
              <a:t>RESULTADOS: </a:t>
            </a:r>
          </a:p>
          <a:p>
            <a:pPr algn="r" eaLnBrk="1" hangingPunct="1">
              <a:spcBef>
                <a:spcPct val="50000"/>
              </a:spcBef>
            </a:pPr>
            <a:r>
              <a:rPr lang="es-ES" altLang="es-ES_tradnl" sz="1800" u="sng">
                <a:solidFill>
                  <a:schemeClr val="accent2"/>
                </a:solidFill>
                <a:latin typeface="Arial" charset="0"/>
              </a:rPr>
              <a:t>ENSEMBLES</a:t>
            </a:r>
            <a:r>
              <a:rPr lang="es-ES" altLang="es-ES_tradnl" sz="1800">
                <a:solidFill>
                  <a:schemeClr val="accent2"/>
                </a:solidFill>
                <a:latin typeface="Arial" charset="0"/>
              </a:rPr>
              <a:t> </a:t>
            </a:r>
            <a:endParaRPr lang="es-ES" altLang="es-ES_tradnl" sz="18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9459" name="Picture 4" descr="anomaliaensem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4987925" cy="60928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Leyenda Incremento T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600450" cy="5610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348038" y="6021388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165850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4138613" y="6164263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1835150" y="1916113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1835150" y="2276475"/>
            <a:ext cx="34575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1692275" y="1989138"/>
            <a:ext cx="2663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nomaliaenseml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0"/>
            <a:ext cx="4984750" cy="60928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Leyenda Incremento T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600450" cy="5610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348038" y="6021388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165850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4138613" y="6164263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 flipV="1">
            <a:off x="1979613" y="3141663"/>
            <a:ext cx="331311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488" name="Line 14"/>
          <p:cNvSpPr>
            <a:spLocks noChangeShapeType="1"/>
          </p:cNvSpPr>
          <p:nvPr/>
        </p:nvSpPr>
        <p:spPr bwMode="auto">
          <a:xfrm flipV="1">
            <a:off x="1908175" y="1341438"/>
            <a:ext cx="29527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489" name="Line 15"/>
          <p:cNvSpPr>
            <a:spLocks noChangeShapeType="1"/>
          </p:cNvSpPr>
          <p:nvPr/>
        </p:nvSpPr>
        <p:spPr bwMode="auto">
          <a:xfrm flipV="1">
            <a:off x="1835150" y="2205038"/>
            <a:ext cx="324167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anomaliaensemle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4926013" cy="61658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 descr="Leyenda Incremento T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3600450" cy="5610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15"/>
          <p:cNvSpPr>
            <a:spLocks noChangeShapeType="1"/>
          </p:cNvSpPr>
          <p:nvPr/>
        </p:nvSpPr>
        <p:spPr bwMode="auto">
          <a:xfrm flipV="1">
            <a:off x="1692275" y="4005263"/>
            <a:ext cx="424815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09" name="Line 16"/>
          <p:cNvSpPr>
            <a:spLocks noChangeShapeType="1"/>
          </p:cNvSpPr>
          <p:nvPr/>
        </p:nvSpPr>
        <p:spPr bwMode="auto">
          <a:xfrm flipV="1">
            <a:off x="1692275" y="3213100"/>
            <a:ext cx="3313113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10" name="Line 17"/>
          <p:cNvSpPr>
            <a:spLocks noChangeShapeType="1"/>
          </p:cNvSpPr>
          <p:nvPr/>
        </p:nvSpPr>
        <p:spPr bwMode="auto">
          <a:xfrm flipV="1">
            <a:off x="1692275" y="2133600"/>
            <a:ext cx="2735263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3348038" y="6021388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2151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165850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4138613" y="6164263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TPperiod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0"/>
            <a:ext cx="4475163" cy="55451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1" descr="ANOM_TPperiod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44450"/>
            <a:ext cx="4533900" cy="55451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23"/>
          <p:cNvSpPr txBox="1">
            <a:spLocks noChangeArrowheads="1"/>
          </p:cNvSpPr>
          <p:nvPr/>
        </p:nvSpPr>
        <p:spPr bwMode="auto">
          <a:xfrm>
            <a:off x="3348038" y="6021388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2253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165850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25"/>
          <p:cNvSpPr>
            <a:spLocks noChangeArrowheads="1"/>
          </p:cNvSpPr>
          <p:nvPr/>
        </p:nvSpPr>
        <p:spPr bwMode="auto">
          <a:xfrm>
            <a:off x="4138613" y="6164263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NOM_TPperiod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5359400" cy="6553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23850" y="850900"/>
            <a:ext cx="3168650" cy="1138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Disminución del flujo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de precipitación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(kg m</a:t>
            </a:r>
            <a:r>
              <a:rPr lang="es-ES_tradnl" altLang="es-ES_tradnl" sz="1700" baseline="30000"/>
              <a:t>2</a:t>
            </a:r>
            <a:r>
              <a:rPr lang="es-ES_tradnl" altLang="es-ES_tradnl" sz="1700"/>
              <a:t>/s)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05038"/>
            <a:ext cx="2649538" cy="44402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ANOM_TPperiod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8913"/>
            <a:ext cx="5222875" cy="6381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4"/>
          <p:cNvSpPr txBox="1">
            <a:spLocks noChangeArrowheads="1"/>
          </p:cNvSpPr>
          <p:nvPr/>
        </p:nvSpPr>
        <p:spPr bwMode="auto">
          <a:xfrm>
            <a:off x="323850" y="850900"/>
            <a:ext cx="3168650" cy="1138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Disminución del flujo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de precipitación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(kg m</a:t>
            </a:r>
            <a:r>
              <a:rPr lang="es-ES_tradnl" altLang="es-ES_tradnl" sz="1700" baseline="30000"/>
              <a:t>2</a:t>
            </a:r>
            <a:r>
              <a:rPr lang="es-ES_tradnl" altLang="es-ES_tradnl" sz="1700"/>
              <a:t>/s)</a:t>
            </a:r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05038"/>
            <a:ext cx="2649538" cy="44402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ANOM_TPperiodo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5888"/>
            <a:ext cx="5360988" cy="6553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18"/>
          <p:cNvSpPr txBox="1">
            <a:spLocks noChangeArrowheads="1"/>
          </p:cNvSpPr>
          <p:nvPr/>
        </p:nvSpPr>
        <p:spPr bwMode="auto">
          <a:xfrm>
            <a:off x="323850" y="850900"/>
            <a:ext cx="3168650" cy="1138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Disminución del flujo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de precipitación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700"/>
              <a:t>(kg m</a:t>
            </a:r>
            <a:r>
              <a:rPr lang="es-ES_tradnl" altLang="es-ES_tradnl" sz="1700" baseline="30000"/>
              <a:t>2</a:t>
            </a:r>
            <a:r>
              <a:rPr lang="es-ES_tradnl" altLang="es-ES_tradnl" sz="1700"/>
              <a:t>/s)</a:t>
            </a:r>
          </a:p>
        </p:txBody>
      </p:sp>
      <p:pic>
        <p:nvPicPr>
          <p:cNvPr id="2560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05038"/>
            <a:ext cx="2649538" cy="44402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643438" y="1125538"/>
            <a:ext cx="2881312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_tradnl" sz="1600">
                <a:latin typeface="Calibri" pitchFamily="34" charset="0"/>
              </a:rPr>
              <a:t> Escenarios climáticos: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600">
                <a:latin typeface="Calibri" pitchFamily="34" charset="0"/>
              </a:rPr>
              <a:t>variables Tª y precipitación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s-ES_tradnl" altLang="es-ES_tradnl" sz="1600">
                <a:latin typeface="Calibri" pitchFamily="34" charset="0"/>
              </a:rPr>
              <a:t>PRUDENCE ( 50 x 50 km)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s-ES_tradnl" altLang="es-ES_tradnl" sz="1600">
                <a:latin typeface="Calibri" pitchFamily="34" charset="0"/>
              </a:rPr>
              <a:t>ENSEMBLES (25 x 25 km)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_tradnl" sz="1600">
                <a:latin typeface="Calibri" pitchFamily="34" charset="0"/>
              </a:rPr>
              <a:t> Impactos: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s-ES_tradnl" altLang="es-ES_tradnl" sz="1600">
                <a:latin typeface="Calibri" pitchFamily="34" charset="0"/>
              </a:rPr>
              <a:t>Sector forestal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s-ES_tradnl" altLang="es-ES_tradnl" sz="1600">
                <a:latin typeface="Calibri" pitchFamily="34" charset="0"/>
              </a:rPr>
              <a:t>Sector agrario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s-ES_tradnl" altLang="es-ES_tradnl" sz="1600">
                <a:latin typeface="Calibri" pitchFamily="34" charset="0"/>
              </a:rPr>
              <a:t>Aves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643438" y="765175"/>
            <a:ext cx="2881312" cy="33115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117475"/>
            <a:ext cx="1200150" cy="46799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6011863" cy="11255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331913" y="5949950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2122488" y="6092825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" descr="CAPVgesplanlimpi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408737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6948488" y="2708275"/>
            <a:ext cx="163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ctr" eaLnBrk="1" hangingPunct="1"/>
            <a:r>
              <a:rPr lang="es-ES_tradnl" altLang="es-ES_tradnl" sz="2000"/>
              <a:t>Eskerrik asko!</a:t>
            </a:r>
          </a:p>
        </p:txBody>
      </p:sp>
      <p:sp>
        <p:nvSpPr>
          <p:cNvPr id="63492" name="Text Box 11"/>
          <p:cNvSpPr txBox="1">
            <a:spLocks noChangeArrowheads="1"/>
          </p:cNvSpPr>
          <p:nvPr/>
        </p:nvSpPr>
        <p:spPr bwMode="auto">
          <a:xfrm>
            <a:off x="6732588" y="5445125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_tradnl"/>
              <a:t>odelhierro@neiker.net</a:t>
            </a:r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6372225" y="4221163"/>
            <a:ext cx="23050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_tradnl" sz="1600"/>
              <a:t>Oscar del Hierro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600"/>
              <a:t>Maialen Iturbide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ES_tradnl" sz="1600"/>
              <a:t>Miriam Pinto</a:t>
            </a:r>
          </a:p>
        </p:txBody>
      </p:sp>
      <p:sp>
        <p:nvSpPr>
          <p:cNvPr id="63494" name="Text Box 16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6349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8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547100" cy="141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339975" y="4724400"/>
            <a:ext cx="457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r>
              <a:rPr lang="es-ES_tradnl" altLang="es-ES_tradnl" sz="2400"/>
              <a:t>Escenarios climáticos – PRUDENCE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Estaciones Meteorologicas CAP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3635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700338" y="260350"/>
            <a:ext cx="565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8001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2573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7145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1717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_tradnl" sz="1800">
                <a:solidFill>
                  <a:schemeClr val="accent2"/>
                </a:solidFill>
                <a:latin typeface="Arial" charset="0"/>
              </a:rPr>
              <a:t>RESULTADOS – ESCENARIOS - PRUDENCE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79388" y="981075"/>
            <a:ext cx="87852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s-ES" altLang="es-ES_tradnl" sz="1700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ES" altLang="es-ES_tradnl" sz="1700" i="1" u="sng">
                <a:solidFill>
                  <a:schemeClr val="accent2"/>
                </a:solidFill>
                <a:latin typeface="Arial" charset="0"/>
              </a:rPr>
              <a:t>TEMPERATURA-PRECIPITACIÓN-EVAPORACIÓN-VIENTO-RAD. ONDA CORTA</a:t>
            </a:r>
            <a:r>
              <a:rPr lang="es-ES" altLang="es-ES_tradnl" sz="1800" i="1" u="sng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algn="just" eaLnBrk="1" hangingPunct="1">
              <a:buFontTx/>
              <a:buChar char="•"/>
            </a:pPr>
            <a:endParaRPr lang="es-ES" altLang="es-ES_tradnl" sz="1200" i="1" u="sng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Tª media diaria 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aumenta:1.25 - 4 º C en A2, y 1-3 ºC en B2.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Tª máx.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0.18ºC/década,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Tª mín.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 0.35ºC/década</a:t>
            </a:r>
          </a:p>
          <a:p>
            <a:pPr algn="just" eaLnBrk="1" hangingPunct="1"/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Aumento más acusado en primavera y verano, 0.1 - 0.2 ºC/década con respeto a las otras estaciones.</a:t>
            </a:r>
          </a:p>
          <a:p>
            <a:pPr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Tª mínima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: aumento más generalizado en todas las estaciones del año, </a:t>
            </a:r>
          </a:p>
          <a:p>
            <a:pPr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Tª máxima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: incremento no significativo en invierno y otoño en muchas de las series estudiadas.</a:t>
            </a:r>
          </a:p>
          <a:p>
            <a:pPr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Aumento del número de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días y noches cálidas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y disminución del número de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días y noches frías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just"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Disminución de la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precipitación anual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de hasta 350 mm en A2 y 275 mm en B2. </a:t>
            </a:r>
          </a:p>
          <a:p>
            <a:pPr algn="just"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Disminución de la frecuencia de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días de lluvia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que superan los umbrales de 1, 5 y 10 mm. </a:t>
            </a:r>
          </a:p>
          <a:p>
            <a:pPr algn="just"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Aumento de los días que superan los 30 mm (lluvia muy intensa).</a:t>
            </a:r>
          </a:p>
          <a:p>
            <a:pPr algn="just"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Disminución generalizada de la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evaporación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diaria total.</a:t>
            </a:r>
          </a:p>
          <a:p>
            <a:pPr algn="just"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Disminución de la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velocidad del viento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a 10 m, sobre todo en otoño.</a:t>
            </a:r>
          </a:p>
          <a:p>
            <a:pPr algn="just" eaLnBrk="1" hangingPunct="1">
              <a:buFontTx/>
              <a:buChar char="-"/>
            </a:pPr>
            <a:endParaRPr lang="es-ES" altLang="es-ES_tradnl" sz="130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Aumento de la </a:t>
            </a:r>
            <a:r>
              <a:rPr lang="es-ES" altLang="es-ES_tradnl" sz="1300" b="1">
                <a:solidFill>
                  <a:schemeClr val="accent2"/>
                </a:solidFill>
                <a:latin typeface="Arial" charset="0"/>
              </a:rPr>
              <a:t>radiación de onda corta</a:t>
            </a:r>
            <a:r>
              <a:rPr lang="es-ES" altLang="es-ES_tradnl" sz="1300">
                <a:solidFill>
                  <a:schemeClr val="accent2"/>
                </a:solidFill>
                <a:latin typeface="Arial" charset="0"/>
              </a:rPr>
              <a:t> incidente sobre la superficie.</a:t>
            </a:r>
            <a:r>
              <a:rPr lang="es-ES" altLang="es-ES_tradnl">
                <a:solidFill>
                  <a:schemeClr val="accent2"/>
                </a:solidFill>
                <a:latin typeface="Arial" charset="0"/>
              </a:rPr>
              <a:t> </a:t>
            </a:r>
            <a:endParaRPr lang="es-ES" altLang="es-ES_tradnl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3419475" y="620713"/>
            <a:ext cx="48974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246" name="Picture 5" descr="logoEtorte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0"/>
            <a:ext cx="3746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logo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10429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967413"/>
            <a:ext cx="4138613" cy="774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6613"/>
            <a:ext cx="3641725" cy="5472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838200"/>
            <a:ext cx="3627438" cy="5470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198913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2205037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3203575" y="31908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8001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2573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7145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171700" indent="-342900" eaLnBrk="0" hangingPunct="0"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_tradnl" sz="2000" u="sng">
                <a:solidFill>
                  <a:schemeClr val="accent2"/>
                </a:solidFill>
                <a:latin typeface="Calibri" pitchFamily="34" charset="0"/>
              </a:rPr>
              <a:t>RESULTADOS: PRUDENCE</a:t>
            </a:r>
            <a:r>
              <a:rPr lang="es-ES" altLang="es-ES_tradnl" sz="1800">
                <a:solidFill>
                  <a:schemeClr val="accent2"/>
                </a:solidFill>
                <a:latin typeface="Arial" charset="0"/>
              </a:rPr>
              <a:t> </a:t>
            </a:r>
            <a:endParaRPr lang="es-ES" altLang="es-ES_tradnl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331913" y="6092825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547100" cy="141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339975" y="47244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r>
              <a:rPr lang="es-ES_tradnl" altLang="es-ES_tradnl" sz="2400"/>
              <a:t>Escenarios climáticos – ENSEMBLES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0"/>
            <a:ext cx="1943100" cy="476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Temperatura_max_a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57375"/>
            <a:ext cx="3889375" cy="33670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" descr="Temperatura_Ensem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57375"/>
            <a:ext cx="4176713" cy="33718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35263" y="260350"/>
            <a:ext cx="64087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_tradnl" sz="1800">
                <a:solidFill>
                  <a:schemeClr val="accent2"/>
                </a:solidFill>
              </a:rPr>
              <a:t>El cambio climático. Proyecto ENSEMBLES.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_tradnl" sz="1800">
                <a:solidFill>
                  <a:srgbClr val="FF0000"/>
                </a:solidFill>
              </a:rPr>
              <a:t>Efectos del cambio climático en la CAPV (I): temperatura máx.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771775" y="1052513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6013" y="1196975"/>
            <a:ext cx="7848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_tradnl"/>
              <a:t> Proyecciones regionalizadas de cambio climático generados por el proyecto ENSEMBLES para un escenario  de emisiones medio (A1B). 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1619250" y="5516563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_tradnl" u="sng"/>
              <a:t>Temperatura máxima: Anual. Evolución media y dispersión de las proyecciones.</a:t>
            </a:r>
            <a:endParaRPr lang="es-ES_tradnl" altLang="es-ES_tradnl"/>
          </a:p>
        </p:txBody>
      </p:sp>
      <p:pic>
        <p:nvPicPr>
          <p:cNvPr id="14344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576263" cy="390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1434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735263" y="260350"/>
            <a:ext cx="64087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_tradnl" sz="1800">
                <a:solidFill>
                  <a:schemeClr val="accent2"/>
                </a:solidFill>
              </a:rPr>
              <a:t>El cambio climático. Proyecto ENSEMBLES.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_tradnl" sz="1800">
                <a:solidFill>
                  <a:srgbClr val="FF0000"/>
                </a:solidFill>
              </a:rPr>
              <a:t>Efectos del cambio climático en la CAPV (II): temperatura mín.</a:t>
            </a:r>
          </a:p>
        </p:txBody>
      </p:sp>
      <p:sp>
        <p:nvSpPr>
          <p:cNvPr id="15363" name="Line 8"/>
          <p:cNvSpPr>
            <a:spLocks noChangeShapeType="1"/>
          </p:cNvSpPr>
          <p:nvPr/>
        </p:nvSpPr>
        <p:spPr bwMode="auto">
          <a:xfrm>
            <a:off x="2771775" y="1052513"/>
            <a:ext cx="5975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116013" y="1196975"/>
            <a:ext cx="7848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_tradnl"/>
              <a:t> Proyecciones regionalizadas de cambio climático generados por el proyecto ENSEMBLES para un escenario  de emisiones medio (A1B). 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1687513" y="5373688"/>
            <a:ext cx="6053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_tradnl" u="sng"/>
              <a:t>Temperatura mínima: Anual. Evolución media y dispersión de las proyecciones.</a:t>
            </a:r>
            <a:endParaRPr lang="es-ES_tradnl" altLang="es-ES_tradnl"/>
          </a:p>
        </p:txBody>
      </p:sp>
      <p:pic>
        <p:nvPicPr>
          <p:cNvPr id="15366" name="Picture 13" descr="Temperatura_min_anual_disp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673475" cy="32305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Temperatura_min_an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98663"/>
            <a:ext cx="3527425" cy="3086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3348038" y="5876925"/>
            <a:ext cx="5616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_tradnl"/>
          </a:p>
          <a:p>
            <a:pPr algn="ctr" eaLnBrk="1" hangingPunct="1"/>
            <a:r>
              <a:rPr lang="es-ES_tradnl" altLang="es-ES_tradnl" sz="1000" b="1" i="1"/>
              <a:t> Conferencia final del Proyecto ADAPTACLIMA</a:t>
            </a:r>
          </a:p>
          <a:p>
            <a:pPr algn="ctr" eaLnBrk="1" hangingPunct="1"/>
            <a:r>
              <a:rPr lang="es-ES_tradnl" altLang="es-ES_tradnl" sz="1000" b="1" i="1"/>
              <a:t>9 de Noviembre de 2011 – MUPEGA – Santiago de Compostela</a:t>
            </a:r>
          </a:p>
        </p:txBody>
      </p:sp>
      <p:pic>
        <p:nvPicPr>
          <p:cNvPr id="1536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21388"/>
            <a:ext cx="2592387" cy="485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8"/>
          <p:cNvSpPr>
            <a:spLocks noChangeArrowheads="1"/>
          </p:cNvSpPr>
          <p:nvPr/>
        </p:nvSpPr>
        <p:spPr bwMode="auto">
          <a:xfrm>
            <a:off x="4138613" y="6019800"/>
            <a:ext cx="4033837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erlin Sans FB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erlin Sans FB" pitchFamily="34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pic>
        <p:nvPicPr>
          <p:cNvPr id="1537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576263" cy="390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CE">
  <a:themeElements>
    <a:clrScheme name="IND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lnDef>
  </a:objectDefaults>
  <a:extraClrSchemeLst>
    <a:extraClrScheme>
      <a:clrScheme name="IND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ULAR_CAPITULO">
  <a:themeElements>
    <a:clrScheme name="TITULAR_CAPI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AR_CAPITU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lnDef>
  </a:objectDefaults>
  <a:extraClrSchemeLst>
    <a:extraClrScheme>
      <a:clrScheme name="TITULAR_CAPI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AR_CAPI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AR_CAPI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AR_CAPI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AR_CAPI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AR_CAPI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AR_CAPI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AR_CAPI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AR_CAPI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AR_CAPI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AR_CAPI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AR_CAPI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</a:defRPr>
        </a:defPPr>
      </a:lstStyle>
    </a:lnDef>
  </a:objectDefaults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726</Words>
  <Application>Microsoft Office PowerPoint</Application>
  <PresentationFormat>Presentación en pantalla (4:3)</PresentationFormat>
  <Paragraphs>116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Berlin Sans FB</vt:lpstr>
      <vt:lpstr>Arial</vt:lpstr>
      <vt:lpstr>Calibri</vt:lpstr>
      <vt:lpstr>INDICE</vt:lpstr>
      <vt:lpstr>TITULAR_CAPITULO</vt:lpstr>
      <vt:lpstr>PORTADA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pc</cp:lastModifiedBy>
  <cp:revision>169</cp:revision>
  <dcterms:created xsi:type="dcterms:W3CDTF">2007-02-05T11:50:00Z</dcterms:created>
  <dcterms:modified xsi:type="dcterms:W3CDTF">2014-12-04T18:54:45Z</dcterms:modified>
</cp:coreProperties>
</file>