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6"/>
  </p:notesMasterIdLst>
  <p:handoutMasterIdLst>
    <p:handoutMasterId r:id="rId47"/>
  </p:handoutMasterIdLst>
  <p:sldIdLst>
    <p:sldId id="257" r:id="rId2"/>
    <p:sldId id="262" r:id="rId3"/>
    <p:sldId id="263" r:id="rId4"/>
    <p:sldId id="264" r:id="rId5"/>
    <p:sldId id="276" r:id="rId6"/>
    <p:sldId id="266" r:id="rId7"/>
    <p:sldId id="267" r:id="rId8"/>
    <p:sldId id="268" r:id="rId9"/>
    <p:sldId id="269" r:id="rId10"/>
    <p:sldId id="270" r:id="rId11"/>
    <p:sldId id="271" r:id="rId12"/>
    <p:sldId id="272" r:id="rId13"/>
    <p:sldId id="273" r:id="rId14"/>
    <p:sldId id="274" r:id="rId15"/>
    <p:sldId id="275" r:id="rId16"/>
    <p:sldId id="277" r:id="rId17"/>
    <p:sldId id="376" r:id="rId18"/>
    <p:sldId id="375" r:id="rId19"/>
    <p:sldId id="278" r:id="rId20"/>
    <p:sldId id="279" r:id="rId21"/>
    <p:sldId id="289" r:id="rId22"/>
    <p:sldId id="292" r:id="rId23"/>
    <p:sldId id="293" r:id="rId24"/>
    <p:sldId id="294" r:id="rId25"/>
    <p:sldId id="301" r:id="rId26"/>
    <p:sldId id="310" r:id="rId27"/>
    <p:sldId id="302" r:id="rId28"/>
    <p:sldId id="367" r:id="rId29"/>
    <p:sldId id="364" r:id="rId30"/>
    <p:sldId id="368" r:id="rId31"/>
    <p:sldId id="312" r:id="rId32"/>
    <p:sldId id="313" r:id="rId33"/>
    <p:sldId id="374" r:id="rId34"/>
    <p:sldId id="337" r:id="rId35"/>
    <p:sldId id="338" r:id="rId36"/>
    <p:sldId id="325" r:id="rId37"/>
    <p:sldId id="336" r:id="rId38"/>
    <p:sldId id="362" r:id="rId39"/>
    <p:sldId id="352" r:id="rId40"/>
    <p:sldId id="353" r:id="rId41"/>
    <p:sldId id="372" r:id="rId42"/>
    <p:sldId id="373" r:id="rId43"/>
    <p:sldId id="359" r:id="rId44"/>
    <p:sldId id="361" r:id="rId45"/>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istrator" initials="A" lastIdx="9"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AF0"/>
    <a:srgbClr val="FF00FF"/>
    <a:srgbClr val="A247E7"/>
    <a:srgbClr val="41FF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51" autoAdjust="0"/>
    <p:restoredTop sz="89101" autoAdjust="0"/>
  </p:normalViewPr>
  <p:slideViewPr>
    <p:cSldViewPr snapToGrid="0" snapToObjects="1">
      <p:cViewPr>
        <p:scale>
          <a:sx n="75" d="100"/>
          <a:sy n="75" d="100"/>
        </p:scale>
        <p:origin x="-1002"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5-10-08T13:56:31.385" idx="9">
    <p:pos x="4130" y="2712"/>
    <p:text>Place your orgainsation logo at the end
</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45FD3DF-02D3-9A4B-A98A-3A313C350D28}" type="datetimeFigureOut">
              <a:rPr lang="en-US" smtClean="0"/>
              <a:pPr/>
              <a:t>7/1/2019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38C040B-52F7-2B49-A864-F8502E9A02C5}" type="slidenum">
              <a:rPr lang="en-US" smtClean="0"/>
              <a:pPr/>
              <a:t>‹Nº›</a:t>
            </a:fld>
            <a:endParaRPr lang="en-US"/>
          </a:p>
        </p:txBody>
      </p:sp>
    </p:spTree>
    <p:extLst>
      <p:ext uri="{BB962C8B-B14F-4D97-AF65-F5344CB8AC3E}">
        <p14:creationId xmlns:p14="http://schemas.microsoft.com/office/powerpoint/2010/main" val="23151774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5A80053F-8FA2-46D9-8585-9B5B3ECC80F2}" type="datetimeFigureOut">
              <a:rPr lang="en-IE"/>
              <a:pPr>
                <a:defRPr/>
              </a:pPr>
              <a:t>01/07/2019</a:t>
            </a:fld>
            <a:endParaRPr lang="en-IE"/>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IE"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IE"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151E6911-AB64-45FC-A844-436414D0BFEE}" type="slidenum">
              <a:rPr lang="en-IE"/>
              <a:pPr>
                <a:defRPr/>
              </a:pPr>
              <a:t>‹Nº›</a:t>
            </a:fld>
            <a:endParaRPr lang="en-IE"/>
          </a:p>
        </p:txBody>
      </p:sp>
    </p:spTree>
    <p:extLst>
      <p:ext uri="{BB962C8B-B14F-4D97-AF65-F5344CB8AC3E}">
        <p14:creationId xmlns:p14="http://schemas.microsoft.com/office/powerpoint/2010/main" val="418491998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p:cNvSpPr>
          <p:nvPr>
            <p:ph type="sldImg"/>
          </p:nvPr>
        </p:nvSpPr>
        <p:spPr bwMode="auto">
          <a:noFill/>
          <a:ln>
            <a:solidFill>
              <a:srgbClr val="000000"/>
            </a:solidFill>
            <a:miter lim="800000"/>
            <a:headEnd/>
            <a:tailEnd/>
          </a:ln>
        </p:spPr>
      </p:sp>
      <p:sp>
        <p:nvSpPr>
          <p:cNvPr id="61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IE" smtClean="0"/>
          </a:p>
        </p:txBody>
      </p:sp>
      <p:sp>
        <p:nvSpPr>
          <p:cNvPr id="61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1DA226A-6670-4AEF-A86B-8062641425F3}" type="slidenum">
              <a:rPr lang="en-IE">
                <a:cs typeface="Arial" charset="0"/>
              </a:rPr>
              <a:pPr fontAlgn="base">
                <a:spcBef>
                  <a:spcPct val="0"/>
                </a:spcBef>
                <a:spcAft>
                  <a:spcPct val="0"/>
                </a:spcAft>
              </a:pPr>
              <a:t>1</a:t>
            </a:fld>
            <a:endParaRPr lang="en-IE">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pPr>
              <a:defRPr/>
            </a:pPr>
            <a:fld id="{151E6911-AB64-45FC-A844-436414D0BFEE}" type="slidenum">
              <a:rPr lang="en-IE" smtClean="0"/>
              <a:pPr>
                <a:defRPr/>
              </a:pPr>
              <a:t>30</a:t>
            </a:fld>
            <a:endParaRPr lang="en-IE"/>
          </a:p>
        </p:txBody>
      </p:sp>
    </p:spTree>
    <p:extLst>
      <p:ext uri="{BB962C8B-B14F-4D97-AF65-F5344CB8AC3E}">
        <p14:creationId xmlns:p14="http://schemas.microsoft.com/office/powerpoint/2010/main" val="389825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IE"/>
          </a:p>
        </p:txBody>
      </p:sp>
      <p:sp>
        <p:nvSpPr>
          <p:cNvPr id="13316" name="Slide Number Placeholder 3"/>
          <p:cNvSpPr txBox="1">
            <a:spLocks noGrp="1"/>
          </p:cNvSpPr>
          <p:nvPr/>
        </p:nvSpPr>
        <p:spPr bwMode="auto">
          <a:xfrm>
            <a:off x="3884613" y="8685213"/>
            <a:ext cx="2971800" cy="458787"/>
          </a:xfrm>
          <a:prstGeom prst="rect">
            <a:avLst/>
          </a:prstGeom>
          <a:noFill/>
          <a:ln w="9525">
            <a:noFill/>
            <a:miter lim="800000"/>
            <a:headEnd/>
            <a:tailEnd/>
          </a:ln>
        </p:spPr>
        <p:txBody>
          <a:bodyPr anchor="b"/>
          <a:lstStyle/>
          <a:p>
            <a:pPr algn="r"/>
            <a:fld id="{093ACA16-D509-4535-A68E-48689E2C92D7}" type="slidenum">
              <a:rPr lang="en-IE" sz="1200">
                <a:latin typeface="Calibri" pitchFamily="34" charset="0"/>
              </a:rPr>
              <a:pPr algn="r"/>
              <a:t>31</a:t>
            </a:fld>
            <a:endParaRPr lang="en-IE" sz="1200">
              <a:latin typeface="Calibri" pitchFamily="34" charset="0"/>
            </a:endParaRPr>
          </a:p>
        </p:txBody>
      </p:sp>
    </p:spTree>
    <p:extLst>
      <p:ext uri="{BB962C8B-B14F-4D97-AF65-F5344CB8AC3E}">
        <p14:creationId xmlns:p14="http://schemas.microsoft.com/office/powerpoint/2010/main" val="30268815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F8D91B13-671F-4617-B9E8-BDCA074BA689}" type="slidenum">
              <a:rPr lang="en-IE" smtClean="0"/>
              <a:t>33</a:t>
            </a:fld>
            <a:endParaRPr lang="en-IE"/>
          </a:p>
        </p:txBody>
      </p:sp>
    </p:spTree>
    <p:extLst>
      <p:ext uri="{BB962C8B-B14F-4D97-AF65-F5344CB8AC3E}">
        <p14:creationId xmlns:p14="http://schemas.microsoft.com/office/powerpoint/2010/main" val="638954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F8D91B13-671F-4617-B9E8-BDCA074BA689}" type="slidenum">
              <a:rPr lang="en-IE" smtClean="0"/>
              <a:t>34</a:t>
            </a:fld>
            <a:endParaRPr lang="en-IE"/>
          </a:p>
        </p:txBody>
      </p:sp>
    </p:spTree>
    <p:extLst>
      <p:ext uri="{BB962C8B-B14F-4D97-AF65-F5344CB8AC3E}">
        <p14:creationId xmlns:p14="http://schemas.microsoft.com/office/powerpoint/2010/main" val="638954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F8D91B13-671F-4617-B9E8-BDCA074BA689}" type="slidenum">
              <a:rPr lang="en-IE" smtClean="0"/>
              <a:t>35</a:t>
            </a:fld>
            <a:endParaRPr lang="en-IE"/>
          </a:p>
        </p:txBody>
      </p:sp>
    </p:spTree>
    <p:extLst>
      <p:ext uri="{BB962C8B-B14F-4D97-AF65-F5344CB8AC3E}">
        <p14:creationId xmlns:p14="http://schemas.microsoft.com/office/powerpoint/2010/main" val="638954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IE" sz="1200" kern="1200" baseline="0" dirty="0" smtClean="0">
                <a:solidFill>
                  <a:schemeClr val="tx1"/>
                </a:solidFill>
                <a:latin typeface="+mn-lt"/>
                <a:ea typeface="+mn-ea"/>
                <a:cs typeface="+mn-cs"/>
              </a:rPr>
              <a:t>To assist end-users in quantifying the benefits of resilient infrastructure, the risk-based decision making framework that has been proposed in RAIN was applied to two case studies.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IE" sz="1200" kern="1200" baseline="0" dirty="0" smtClean="0">
              <a:solidFill>
                <a:schemeClr val="tx1"/>
              </a:solidFill>
              <a:latin typeface="+mn-l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IE" sz="1200" kern="1200" baseline="0" dirty="0" smtClean="0">
                <a:solidFill>
                  <a:schemeClr val="tx1"/>
                </a:solidFill>
                <a:latin typeface="+mn-lt"/>
                <a:ea typeface="+mn-ea"/>
                <a:cs typeface="+mn-cs"/>
              </a:rPr>
              <a:t>The case studies demonstrate the implementation of this framework so that stakeholders and end-users may perform their own analyses. In keeping with the overall project focus, the case studies have focused upon extreme weather events and the potential impacts on land transport (road and rail), energy and telecommunication networks and the associated societal, security and economic risks.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IE" sz="1200" kern="1200" baseline="0" dirty="0" smtClean="0">
              <a:solidFill>
                <a:schemeClr val="tx1"/>
              </a:solidFill>
              <a:latin typeface="+mn-l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IE" sz="1200" kern="1200" dirty="0" smtClean="0">
                <a:solidFill>
                  <a:schemeClr val="tx1"/>
                </a:solidFill>
                <a:latin typeface="+mn-lt"/>
                <a:ea typeface="+mn-ea"/>
                <a:cs typeface="+mn-cs"/>
              </a:rPr>
              <a:t>Bayesian Network modelling has been employed to implement</a:t>
            </a:r>
            <a:r>
              <a:rPr lang="en-IE" sz="1200" kern="1200" baseline="0" dirty="0" smtClean="0">
                <a:solidFill>
                  <a:schemeClr val="tx1"/>
                </a:solidFill>
                <a:latin typeface="+mn-lt"/>
                <a:ea typeface="+mn-ea"/>
                <a:cs typeface="+mn-cs"/>
              </a:rPr>
              <a:t> the risk-based decision framework, which </a:t>
            </a:r>
            <a:r>
              <a:rPr lang="en-IE" sz="1200" kern="1200" dirty="0" smtClean="0">
                <a:solidFill>
                  <a:schemeClr val="tx1"/>
                </a:solidFill>
                <a:latin typeface="+mn-lt"/>
                <a:ea typeface="+mn-ea"/>
                <a:cs typeface="+mn-cs"/>
              </a:rPr>
              <a:t>consists of a simple graphical representation of the variables within a process or a network that employs Bayesian probability theory.</a:t>
            </a:r>
            <a:r>
              <a:rPr lang="en-IE" sz="1200" kern="1200" baseline="0" dirty="0" smtClean="0">
                <a:solidFill>
                  <a:schemeClr val="tx1"/>
                </a:solidFill>
                <a:latin typeface="+mn-lt"/>
                <a:ea typeface="+mn-ea"/>
                <a:cs typeface="+mn-cs"/>
              </a:rPr>
              <a:t> </a:t>
            </a:r>
            <a:r>
              <a:rPr lang="en-IE" sz="1200" kern="1200" dirty="0" smtClean="0">
                <a:solidFill>
                  <a:schemeClr val="tx1"/>
                </a:solidFill>
                <a:latin typeface="+mn-lt"/>
                <a:ea typeface="+mn-ea"/>
                <a:cs typeface="+mn-cs"/>
              </a:rPr>
              <a:t>Bayesian</a:t>
            </a:r>
            <a:r>
              <a:rPr lang="en-IE" sz="1200" kern="1200" baseline="0" dirty="0" smtClean="0">
                <a:solidFill>
                  <a:schemeClr val="tx1"/>
                </a:solidFill>
                <a:latin typeface="+mn-lt"/>
                <a:ea typeface="+mn-ea"/>
                <a:cs typeface="+mn-cs"/>
              </a:rPr>
              <a:t> </a:t>
            </a:r>
            <a:r>
              <a:rPr lang="en-IE" sz="1200" kern="1200" dirty="0" smtClean="0">
                <a:solidFill>
                  <a:schemeClr val="tx1"/>
                </a:solidFill>
                <a:latin typeface="+mn-lt"/>
                <a:ea typeface="+mn-ea"/>
                <a:cs typeface="+mn-cs"/>
              </a:rPr>
              <a:t>Network modelling facilities the combination of information from various sources (e.g. a mixture of qualitative and quantitative knowledge) and is an appropriate method for dealing with multi-disciplinary complex problems</a:t>
            </a:r>
            <a:r>
              <a:rPr lang="en-IE" sz="1200" kern="1200" baseline="0" dirty="0" smtClean="0">
                <a:solidFill>
                  <a:schemeClr val="tx1"/>
                </a:solidFill>
                <a:latin typeface="+mn-lt"/>
                <a:ea typeface="+mn-ea"/>
                <a:cs typeface="+mn-cs"/>
              </a:rPr>
              <a:t> and, therefore, is well-suited for the analysis of EWE and their impacts on critical infrastructure.</a:t>
            </a:r>
            <a:r>
              <a:rPr lang="en-IE" sz="1200" kern="1200" dirty="0" smtClean="0">
                <a:solidFill>
                  <a:schemeClr val="tx1"/>
                </a:solidFill>
                <a:latin typeface="+mn-lt"/>
                <a:ea typeface="+mn-ea"/>
                <a:cs typeface="+mn-cs"/>
              </a:rPr>
              <a:t> Furthermore,</a:t>
            </a:r>
            <a:r>
              <a:rPr lang="en-IE" sz="1200" kern="1200" baseline="0" dirty="0" smtClean="0">
                <a:solidFill>
                  <a:schemeClr val="tx1"/>
                </a:solidFill>
                <a:latin typeface="+mn-lt"/>
                <a:ea typeface="+mn-ea"/>
                <a:cs typeface="+mn-cs"/>
              </a:rPr>
              <a:t> Bayesian Network modelling can be used to quantify the impact of various mitigation strategies, thereby providing a quantitative measure of resilient infrastructure.</a:t>
            </a:r>
          </a:p>
          <a:p>
            <a:pPr marL="0" marR="0" indent="0" algn="l" defTabSz="914400" rtl="0" eaLnBrk="1" fontAlgn="base" latinLnBrk="0" hangingPunct="1">
              <a:lnSpc>
                <a:spcPct val="100000"/>
              </a:lnSpc>
              <a:spcBef>
                <a:spcPct val="30000"/>
              </a:spcBef>
              <a:spcAft>
                <a:spcPct val="0"/>
              </a:spcAft>
              <a:buClrTx/>
              <a:buSzTx/>
              <a:buFontTx/>
              <a:buNone/>
              <a:tabLst/>
              <a:defRPr/>
            </a:pPr>
            <a:endParaRPr lang="en-IE" sz="1200" kern="1200" baseline="0" dirty="0" smtClean="0">
              <a:solidFill>
                <a:schemeClr val="tx1"/>
              </a:solidFill>
              <a:latin typeface="+mn-lt"/>
              <a:ea typeface="+mn-ea"/>
              <a:cs typeface="+mn-cs"/>
            </a:endParaRPr>
          </a:p>
          <a:p>
            <a:r>
              <a:rPr lang="en-IE" sz="1200" kern="1200" dirty="0" smtClean="0">
                <a:solidFill>
                  <a:schemeClr val="tx1"/>
                </a:solidFill>
                <a:latin typeface="+mn-lt"/>
                <a:ea typeface="+mn-ea"/>
                <a:cs typeface="+mn-cs"/>
              </a:rPr>
              <a:t>The main steps involved in the development of a BN model are as follows:</a:t>
            </a:r>
          </a:p>
          <a:p>
            <a:pPr lvl="0"/>
            <a:r>
              <a:rPr lang="en-IE" sz="1200" kern="1200" dirty="0" smtClean="0">
                <a:solidFill>
                  <a:schemeClr val="tx1"/>
                </a:solidFill>
                <a:latin typeface="+mn-lt"/>
                <a:ea typeface="+mn-ea"/>
                <a:cs typeface="+mn-cs"/>
              </a:rPr>
              <a:t>Define the nodes (i.e. the random variables).</a:t>
            </a:r>
          </a:p>
          <a:p>
            <a:pPr lvl="0"/>
            <a:r>
              <a:rPr lang="en-IE" sz="1200" kern="1200" dirty="0" smtClean="0">
                <a:solidFill>
                  <a:schemeClr val="tx1"/>
                </a:solidFill>
                <a:latin typeface="+mn-lt"/>
                <a:ea typeface="+mn-ea"/>
                <a:cs typeface="+mn-cs"/>
              </a:rPr>
              <a:t>Construct the graph (i.e. the relationship between the various nodes or random variables).</a:t>
            </a:r>
          </a:p>
          <a:p>
            <a:pPr lvl="0"/>
            <a:r>
              <a:rPr lang="en-IE" sz="1200" kern="1200" dirty="0" smtClean="0">
                <a:solidFill>
                  <a:schemeClr val="tx1"/>
                </a:solidFill>
                <a:latin typeface="+mn-lt"/>
                <a:ea typeface="+mn-ea"/>
                <a:cs typeface="+mn-cs"/>
              </a:rPr>
              <a:t>Define possibilities (i.e. the discrete classifications) and assign probabilities to each node (or random variable).</a:t>
            </a:r>
          </a:p>
          <a:p>
            <a:pPr marL="0" marR="0" indent="0" algn="l" defTabSz="914400" rtl="0" eaLnBrk="1" fontAlgn="base" latinLnBrk="0" hangingPunct="1">
              <a:lnSpc>
                <a:spcPct val="100000"/>
              </a:lnSpc>
              <a:spcBef>
                <a:spcPct val="30000"/>
              </a:spcBef>
              <a:spcAft>
                <a:spcPct val="0"/>
              </a:spcAft>
              <a:buClrTx/>
              <a:buSzTx/>
              <a:buFontTx/>
              <a:buNone/>
              <a:tabLst/>
              <a:defRPr/>
            </a:pPr>
            <a:endParaRPr lang="en-IE" sz="1200" kern="1200" dirty="0" smtClean="0">
              <a:solidFill>
                <a:schemeClr val="tx1"/>
              </a:solidFill>
              <a:latin typeface="+mn-lt"/>
              <a:ea typeface="+mn-ea"/>
              <a:cs typeface="+mn-cs"/>
            </a:endParaRPr>
          </a:p>
          <a:p>
            <a:endParaRPr lang="en-IE" sz="1200" kern="1200" dirty="0" smtClean="0">
              <a:solidFill>
                <a:schemeClr val="tx1"/>
              </a:solidFill>
              <a:latin typeface="+mn-l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IE" sz="1200" kern="1200" dirty="0" smtClean="0">
              <a:solidFill>
                <a:schemeClr val="tx1"/>
              </a:solidFill>
              <a:latin typeface="+mn-lt"/>
              <a:ea typeface="+mn-ea"/>
              <a:cs typeface="+mn-cs"/>
            </a:endParaRPr>
          </a:p>
          <a:p>
            <a:endParaRPr lang="en-IE" dirty="0"/>
          </a:p>
        </p:txBody>
      </p:sp>
      <p:sp>
        <p:nvSpPr>
          <p:cNvPr id="4" name="Slide Number Placeholder 3"/>
          <p:cNvSpPr>
            <a:spLocks noGrp="1"/>
          </p:cNvSpPr>
          <p:nvPr>
            <p:ph type="sldNum" sz="quarter" idx="10"/>
          </p:nvPr>
        </p:nvSpPr>
        <p:spPr/>
        <p:txBody>
          <a:bodyPr/>
          <a:lstStyle/>
          <a:p>
            <a:pPr>
              <a:defRPr/>
            </a:pPr>
            <a:fld id="{151E6911-AB64-45FC-A844-436414D0BFEE}" type="slidenum">
              <a:rPr lang="en-IE" smtClean="0"/>
              <a:pPr>
                <a:defRPr/>
              </a:pPr>
              <a:t>36</a:t>
            </a:fld>
            <a:endParaRPr lang="en-I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pPr>
              <a:defRPr/>
            </a:pPr>
            <a:fld id="{151E6911-AB64-45FC-A844-436414D0BFEE}" type="slidenum">
              <a:rPr lang="en-IE" smtClean="0"/>
              <a:pPr>
                <a:defRPr/>
              </a:pPr>
              <a:t>37</a:t>
            </a:fld>
            <a:endParaRPr lang="en-I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IE"/>
          </a:p>
        </p:txBody>
      </p:sp>
      <p:sp>
        <p:nvSpPr>
          <p:cNvPr id="13316" name="Slide Number Placeholder 3"/>
          <p:cNvSpPr txBox="1">
            <a:spLocks noGrp="1"/>
          </p:cNvSpPr>
          <p:nvPr/>
        </p:nvSpPr>
        <p:spPr bwMode="auto">
          <a:xfrm>
            <a:off x="3884613" y="8685213"/>
            <a:ext cx="2971800" cy="458787"/>
          </a:xfrm>
          <a:prstGeom prst="rect">
            <a:avLst/>
          </a:prstGeom>
          <a:noFill/>
          <a:ln w="9525">
            <a:noFill/>
            <a:miter lim="800000"/>
            <a:headEnd/>
            <a:tailEnd/>
          </a:ln>
        </p:spPr>
        <p:txBody>
          <a:bodyPr anchor="b"/>
          <a:lstStyle/>
          <a:p>
            <a:pPr algn="r"/>
            <a:fld id="{093ACA16-D509-4535-A68E-48689E2C92D7}" type="slidenum">
              <a:rPr lang="en-IE" sz="1200">
                <a:latin typeface="Calibri" pitchFamily="34" charset="0"/>
              </a:rPr>
              <a:pPr algn="r"/>
              <a:t>38</a:t>
            </a:fld>
            <a:endParaRPr lang="en-IE" sz="1200">
              <a:latin typeface="Calibri" pitchFamily="34" charset="0"/>
            </a:endParaRPr>
          </a:p>
        </p:txBody>
      </p:sp>
    </p:spTree>
    <p:extLst>
      <p:ext uri="{BB962C8B-B14F-4D97-AF65-F5344CB8AC3E}">
        <p14:creationId xmlns:p14="http://schemas.microsoft.com/office/powerpoint/2010/main" val="30268815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bwMode="auto">
          <a:noFill/>
          <a:ln>
            <a:solidFill>
              <a:srgbClr val="000000"/>
            </a:solidFill>
            <a:miter lim="800000"/>
            <a:headEnd/>
            <a:tailEnd/>
          </a:ln>
        </p:spPr>
      </p:sp>
      <p:sp>
        <p:nvSpPr>
          <p:cNvPr id="102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IE" smtClean="0"/>
          </a:p>
        </p:txBody>
      </p:sp>
      <p:sp>
        <p:nvSpPr>
          <p:cNvPr id="102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2CAF341-7BFC-4321-9B3C-E37FB0561115}" type="slidenum">
              <a:rPr lang="en-IE">
                <a:cs typeface="Arial" charset="0"/>
              </a:rPr>
              <a:pPr fontAlgn="base">
                <a:spcBef>
                  <a:spcPct val="0"/>
                </a:spcBef>
                <a:spcAft>
                  <a:spcPct val="0"/>
                </a:spcAft>
              </a:pPr>
              <a:t>44</a:t>
            </a:fld>
            <a:endParaRPr lang="en-IE">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p:cNvSpPr>
          <p:nvPr>
            <p:ph type="sldImg"/>
          </p:nvPr>
        </p:nvSpPr>
        <p:spPr bwMode="auto">
          <a:noFill/>
          <a:ln>
            <a:solidFill>
              <a:srgbClr val="000000"/>
            </a:solidFill>
            <a:miter lim="800000"/>
            <a:headEnd/>
            <a:tailEnd/>
          </a:ln>
        </p:spPr>
      </p:sp>
      <p:sp>
        <p:nvSpPr>
          <p:cNvPr id="61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IE" smtClean="0"/>
          </a:p>
        </p:txBody>
      </p:sp>
      <p:sp>
        <p:nvSpPr>
          <p:cNvPr id="61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1DA226A-6670-4AEF-A86B-8062641425F3}" type="slidenum">
              <a:rPr lang="en-IE">
                <a:cs typeface="Arial" charset="0"/>
              </a:rPr>
              <a:pPr fontAlgn="base">
                <a:spcBef>
                  <a:spcPct val="0"/>
                </a:spcBef>
                <a:spcAft>
                  <a:spcPct val="0"/>
                </a:spcAft>
              </a:pPr>
              <a:t>2</a:t>
            </a:fld>
            <a:endParaRPr lang="en-IE">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p:cNvSpPr>
          <p:nvPr>
            <p:ph type="sldImg"/>
          </p:nvPr>
        </p:nvSpPr>
        <p:spPr bwMode="auto">
          <a:noFill/>
          <a:ln>
            <a:solidFill>
              <a:srgbClr val="000000"/>
            </a:solidFill>
            <a:miter lim="800000"/>
            <a:headEnd/>
            <a:tailEnd/>
          </a:ln>
        </p:spPr>
      </p:sp>
      <p:sp>
        <p:nvSpPr>
          <p:cNvPr id="61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IE" smtClean="0"/>
          </a:p>
        </p:txBody>
      </p:sp>
      <p:sp>
        <p:nvSpPr>
          <p:cNvPr id="61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1DA226A-6670-4AEF-A86B-8062641425F3}" type="slidenum">
              <a:rPr lang="en-IE">
                <a:cs typeface="Arial" charset="0"/>
              </a:rPr>
              <a:pPr fontAlgn="base">
                <a:spcBef>
                  <a:spcPct val="0"/>
                </a:spcBef>
                <a:spcAft>
                  <a:spcPct val="0"/>
                </a:spcAft>
              </a:pPr>
              <a:t>3</a:t>
            </a:fld>
            <a:endParaRPr lang="en-IE">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p:cNvSpPr>
          <p:nvPr>
            <p:ph type="sldImg"/>
          </p:nvPr>
        </p:nvSpPr>
        <p:spPr bwMode="auto">
          <a:noFill/>
          <a:ln>
            <a:solidFill>
              <a:srgbClr val="000000"/>
            </a:solidFill>
            <a:miter lim="800000"/>
            <a:headEnd/>
            <a:tailEnd/>
          </a:ln>
        </p:spPr>
      </p:sp>
      <p:sp>
        <p:nvSpPr>
          <p:cNvPr id="61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IE" smtClean="0"/>
          </a:p>
        </p:txBody>
      </p:sp>
      <p:sp>
        <p:nvSpPr>
          <p:cNvPr id="61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1DA226A-6670-4AEF-A86B-8062641425F3}" type="slidenum">
              <a:rPr lang="en-IE">
                <a:cs typeface="Arial" charset="0"/>
              </a:rPr>
              <a:pPr fontAlgn="base">
                <a:spcBef>
                  <a:spcPct val="0"/>
                </a:spcBef>
                <a:spcAft>
                  <a:spcPct val="0"/>
                </a:spcAft>
              </a:pPr>
              <a:t>4</a:t>
            </a:fld>
            <a:endParaRPr lang="en-IE">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IE"/>
          </a:p>
        </p:txBody>
      </p:sp>
      <p:sp>
        <p:nvSpPr>
          <p:cNvPr id="13316" name="Slide Number Placeholder 3"/>
          <p:cNvSpPr txBox="1">
            <a:spLocks noGrp="1"/>
          </p:cNvSpPr>
          <p:nvPr/>
        </p:nvSpPr>
        <p:spPr bwMode="auto">
          <a:xfrm>
            <a:off x="3884613" y="8685213"/>
            <a:ext cx="2971800" cy="458787"/>
          </a:xfrm>
          <a:prstGeom prst="rect">
            <a:avLst/>
          </a:prstGeom>
          <a:noFill/>
          <a:ln w="9525">
            <a:noFill/>
            <a:miter lim="800000"/>
            <a:headEnd/>
            <a:tailEnd/>
          </a:ln>
        </p:spPr>
        <p:txBody>
          <a:bodyPr anchor="b"/>
          <a:lstStyle/>
          <a:p>
            <a:pPr algn="r"/>
            <a:fld id="{093ACA16-D509-4535-A68E-48689E2C92D7}" type="slidenum">
              <a:rPr lang="en-IE" sz="1200">
                <a:latin typeface="Calibri" pitchFamily="34" charset="0"/>
              </a:rPr>
              <a:pPr algn="r"/>
              <a:t>21</a:t>
            </a:fld>
            <a:endParaRPr lang="en-IE" sz="1200">
              <a:latin typeface="Calibri" pitchFamily="34" charset="0"/>
            </a:endParaRPr>
          </a:p>
        </p:txBody>
      </p:sp>
    </p:spTree>
    <p:extLst>
      <p:ext uri="{BB962C8B-B14F-4D97-AF65-F5344CB8AC3E}">
        <p14:creationId xmlns:p14="http://schemas.microsoft.com/office/powerpoint/2010/main" val="3026881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IE"/>
          </a:p>
        </p:txBody>
      </p:sp>
      <p:sp>
        <p:nvSpPr>
          <p:cNvPr id="13316" name="Slide Number Placeholder 3"/>
          <p:cNvSpPr txBox="1">
            <a:spLocks noGrp="1"/>
          </p:cNvSpPr>
          <p:nvPr/>
        </p:nvSpPr>
        <p:spPr bwMode="auto">
          <a:xfrm>
            <a:off x="3884613" y="8685213"/>
            <a:ext cx="2971800" cy="458787"/>
          </a:xfrm>
          <a:prstGeom prst="rect">
            <a:avLst/>
          </a:prstGeom>
          <a:noFill/>
          <a:ln w="9525">
            <a:noFill/>
            <a:miter lim="800000"/>
            <a:headEnd/>
            <a:tailEnd/>
          </a:ln>
        </p:spPr>
        <p:txBody>
          <a:bodyPr anchor="b"/>
          <a:lstStyle/>
          <a:p>
            <a:pPr algn="r"/>
            <a:fld id="{093ACA16-D509-4535-A68E-48689E2C92D7}" type="slidenum">
              <a:rPr lang="en-IE" sz="1200">
                <a:latin typeface="Calibri" pitchFamily="34" charset="0"/>
              </a:rPr>
              <a:pPr algn="r"/>
              <a:t>22</a:t>
            </a:fld>
            <a:endParaRPr lang="en-IE" sz="1200">
              <a:latin typeface="Calibri" pitchFamily="34" charset="0"/>
            </a:endParaRPr>
          </a:p>
        </p:txBody>
      </p:sp>
    </p:spTree>
    <p:extLst>
      <p:ext uri="{BB962C8B-B14F-4D97-AF65-F5344CB8AC3E}">
        <p14:creationId xmlns:p14="http://schemas.microsoft.com/office/powerpoint/2010/main" val="3026881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IE"/>
          </a:p>
        </p:txBody>
      </p:sp>
      <p:sp>
        <p:nvSpPr>
          <p:cNvPr id="13316" name="Slide Number Placeholder 3"/>
          <p:cNvSpPr txBox="1">
            <a:spLocks noGrp="1"/>
          </p:cNvSpPr>
          <p:nvPr/>
        </p:nvSpPr>
        <p:spPr bwMode="auto">
          <a:xfrm>
            <a:off x="3884613" y="8685213"/>
            <a:ext cx="2971800" cy="458787"/>
          </a:xfrm>
          <a:prstGeom prst="rect">
            <a:avLst/>
          </a:prstGeom>
          <a:noFill/>
          <a:ln w="9525">
            <a:noFill/>
            <a:miter lim="800000"/>
            <a:headEnd/>
            <a:tailEnd/>
          </a:ln>
        </p:spPr>
        <p:txBody>
          <a:bodyPr anchor="b"/>
          <a:lstStyle/>
          <a:p>
            <a:pPr algn="r"/>
            <a:fld id="{093ACA16-D509-4535-A68E-48689E2C92D7}" type="slidenum">
              <a:rPr lang="en-IE" sz="1200">
                <a:latin typeface="Calibri" pitchFamily="34" charset="0"/>
              </a:rPr>
              <a:pPr algn="r"/>
              <a:t>23</a:t>
            </a:fld>
            <a:endParaRPr lang="en-IE" sz="1200">
              <a:latin typeface="Calibri" pitchFamily="34" charset="0"/>
            </a:endParaRPr>
          </a:p>
        </p:txBody>
      </p:sp>
    </p:spTree>
    <p:extLst>
      <p:ext uri="{BB962C8B-B14F-4D97-AF65-F5344CB8AC3E}">
        <p14:creationId xmlns:p14="http://schemas.microsoft.com/office/powerpoint/2010/main" val="3026881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pPr>
              <a:defRPr/>
            </a:pPr>
            <a:fld id="{151E6911-AB64-45FC-A844-436414D0BFEE}" type="slidenum">
              <a:rPr lang="en-IE" smtClean="0"/>
              <a:pPr>
                <a:defRPr/>
              </a:pPr>
              <a:t>25</a:t>
            </a:fld>
            <a:endParaRPr lang="en-IE"/>
          </a:p>
        </p:txBody>
      </p:sp>
    </p:spTree>
    <p:extLst>
      <p:ext uri="{BB962C8B-B14F-4D97-AF65-F5344CB8AC3E}">
        <p14:creationId xmlns:p14="http://schemas.microsoft.com/office/powerpoint/2010/main" val="389825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pPr>
              <a:defRPr/>
            </a:pPr>
            <a:fld id="{151E6911-AB64-45FC-A844-436414D0BFEE}" type="slidenum">
              <a:rPr lang="en-IE" smtClean="0"/>
              <a:pPr>
                <a:defRPr/>
              </a:pPr>
              <a:t>28</a:t>
            </a:fld>
            <a:endParaRPr lang="en-I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RAIN">
    <p:spTree>
      <p:nvGrpSpPr>
        <p:cNvPr id="1" name=""/>
        <p:cNvGrpSpPr/>
        <p:nvPr/>
      </p:nvGrpSpPr>
      <p:grpSpPr>
        <a:xfrm>
          <a:off x="0" y="0"/>
          <a:ext cx="0" cy="0"/>
          <a:chOff x="0" y="0"/>
          <a:chExt cx="0" cy="0"/>
        </a:xfrm>
      </p:grpSpPr>
      <p:sp>
        <p:nvSpPr>
          <p:cNvPr id="3" name="Rectangle 7"/>
          <p:cNvSpPr/>
          <p:nvPr userDrawn="1"/>
        </p:nvSpPr>
        <p:spPr>
          <a:xfrm>
            <a:off x="0" y="6267450"/>
            <a:ext cx="9144000" cy="59055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ectangle 5"/>
          <p:cNvSpPr/>
          <p:nvPr userDrawn="1"/>
        </p:nvSpPr>
        <p:spPr>
          <a:xfrm>
            <a:off x="0" y="6334125"/>
            <a:ext cx="9144000" cy="523875"/>
          </a:xfrm>
          <a:prstGeom prst="rect">
            <a:avLst/>
          </a:prstGeom>
        </p:spPr>
        <p:txBody>
          <a:bodyPr>
            <a:spAutoFit/>
          </a:bodyPr>
          <a:lstStyle/>
          <a:p>
            <a:pPr fontAlgn="auto">
              <a:spcBef>
                <a:spcPts val="0"/>
              </a:spcBef>
              <a:spcAft>
                <a:spcPts val="0"/>
              </a:spcAft>
              <a:defRPr/>
            </a:pPr>
            <a:r>
              <a:rPr lang="en-US" sz="1400" dirty="0">
                <a:solidFill>
                  <a:schemeClr val="bg1"/>
                </a:solidFill>
                <a:latin typeface="+mn-lt"/>
                <a:cs typeface="+mn-cs"/>
              </a:rPr>
              <a:t>This project has received funding from the European Union’s Seventh Framework </a:t>
            </a:r>
            <a:r>
              <a:rPr lang="en-US" sz="1400" dirty="0" err="1">
                <a:solidFill>
                  <a:schemeClr val="bg1"/>
                </a:solidFill>
                <a:latin typeface="+mn-lt"/>
                <a:cs typeface="+mn-cs"/>
              </a:rPr>
              <a:t>Programme</a:t>
            </a:r>
            <a:r>
              <a:rPr lang="en-US" sz="1400" dirty="0">
                <a:solidFill>
                  <a:schemeClr val="bg1"/>
                </a:solidFill>
                <a:latin typeface="+mn-lt"/>
                <a:cs typeface="+mn-cs"/>
              </a:rPr>
              <a:t> for </a:t>
            </a:r>
          </a:p>
          <a:p>
            <a:pPr fontAlgn="auto">
              <a:spcBef>
                <a:spcPts val="0"/>
              </a:spcBef>
              <a:spcAft>
                <a:spcPts val="0"/>
              </a:spcAft>
              <a:defRPr/>
            </a:pPr>
            <a:r>
              <a:rPr lang="en-US" sz="1400" dirty="0">
                <a:solidFill>
                  <a:schemeClr val="bg1"/>
                </a:solidFill>
                <a:latin typeface="+mn-lt"/>
                <a:cs typeface="+mn-cs"/>
              </a:rPr>
              <a:t>research, technological development and demonstration under grant agreement no 608166</a:t>
            </a:r>
          </a:p>
        </p:txBody>
      </p:sp>
      <p:sp>
        <p:nvSpPr>
          <p:cNvPr id="6" name="TextBox 3"/>
          <p:cNvSpPr txBox="1"/>
          <p:nvPr userDrawn="1"/>
        </p:nvSpPr>
        <p:spPr>
          <a:xfrm>
            <a:off x="0" y="5743575"/>
            <a:ext cx="7708900" cy="523875"/>
          </a:xfrm>
          <a:prstGeom prst="rect">
            <a:avLst/>
          </a:prstGeom>
          <a:noFill/>
        </p:spPr>
        <p:txBody>
          <a:bodyPr>
            <a:spAutoFit/>
          </a:bodyPr>
          <a:lstStyle/>
          <a:p>
            <a:pPr fontAlgn="auto">
              <a:spcBef>
                <a:spcPts val="0"/>
              </a:spcBef>
              <a:spcAft>
                <a:spcPts val="0"/>
              </a:spcAft>
              <a:defRPr/>
            </a:pPr>
            <a:r>
              <a:rPr lang="en-US" sz="1400" b="1" i="1" dirty="0">
                <a:latin typeface="+mn-lt"/>
                <a:cs typeface="+mn-cs"/>
              </a:rPr>
              <a:t>The contents of this presentation are the author’s views and that the European Union is not liable for any use that may be made of the information contained therein</a:t>
            </a:r>
            <a:r>
              <a:rPr lang="en-US" sz="1400" i="1" dirty="0">
                <a:latin typeface="+mn-lt"/>
                <a:cs typeface="+mn-cs"/>
              </a:rPr>
              <a:t>.</a:t>
            </a:r>
            <a:endParaRPr lang="en-US" sz="1400" dirty="0">
              <a:latin typeface="+mn-lt"/>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A365AAA-1E4A-4601-8A56-B93331D89EF1}" type="datetime1">
              <a:rPr lang="en-US" smtClean="0"/>
              <a:pPr>
                <a:defRPr/>
              </a:pPr>
              <a:t>7/1/2019</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IE" smtClean="0"/>
              <a:t>This project has received funding form the </a:t>
            </a:r>
            <a:endParaRPr lang="en-US"/>
          </a:p>
        </p:txBody>
      </p:sp>
      <p:sp>
        <p:nvSpPr>
          <p:cNvPr id="6" name="Slide Number Placeholder 5"/>
          <p:cNvSpPr>
            <a:spLocks noGrp="1"/>
          </p:cNvSpPr>
          <p:nvPr>
            <p:ph type="sldNum" sz="quarter" idx="12"/>
          </p:nvPr>
        </p:nvSpPr>
        <p:spPr/>
        <p:txBody>
          <a:bodyPr/>
          <a:lstStyle>
            <a:lvl1pPr>
              <a:defRPr/>
            </a:lvl1pPr>
          </a:lstStyle>
          <a:p>
            <a:pPr>
              <a:defRPr/>
            </a:pPr>
            <a:fld id="{65087E1B-CBC3-49D6-988E-6A3FEF2DFA1F}" type="slidenum">
              <a:rPr lang="en-US"/>
              <a:pPr>
                <a:defRPr/>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p:spPr>
        <p:txBody>
          <a:bodyPr/>
          <a:lstStyle>
            <a:lvl1pPr>
              <a:defRPr/>
            </a:lvl1pPr>
          </a:lstStyle>
          <a:p>
            <a:pPr>
              <a:defRPr/>
            </a:pPr>
            <a:fld id="{23D1C55E-207E-417E-9021-BFD39A8D6B87}" type="datetime1">
              <a:rPr lang="en-US" smtClean="0"/>
              <a:pPr>
                <a:defRPr/>
              </a:pPr>
              <a:t>7/1/2019</a:t>
            </a:fld>
            <a:endParaRPr lang="en-US" dirty="0"/>
          </a:p>
        </p:txBody>
      </p:sp>
      <p:sp>
        <p:nvSpPr>
          <p:cNvPr id="3" name="Footer Placeholder 2"/>
          <p:cNvSpPr>
            <a:spLocks noGrp="1"/>
          </p:cNvSpPr>
          <p:nvPr>
            <p:ph type="ftr" sz="quarter" idx="11"/>
          </p:nvPr>
        </p:nvSpPr>
        <p:spPr>
          <a:xfrm>
            <a:off x="3124200" y="6356350"/>
            <a:ext cx="2895600" cy="365125"/>
          </a:xfrm>
        </p:spPr>
        <p:txBody>
          <a:bodyPr/>
          <a:lstStyle>
            <a:lvl1pPr>
              <a:defRPr/>
            </a:lvl1pPr>
          </a:lstStyle>
          <a:p>
            <a:pPr>
              <a:defRPr/>
            </a:pPr>
            <a:r>
              <a:rPr lang="en-IE" smtClean="0"/>
              <a:t>This project has received funding form the </a:t>
            </a:r>
            <a:endParaRPr lang="en-US"/>
          </a:p>
        </p:txBody>
      </p:sp>
      <p:sp>
        <p:nvSpPr>
          <p:cNvPr id="4" name="Slide Number Placeholder 3"/>
          <p:cNvSpPr>
            <a:spLocks noGrp="1"/>
          </p:cNvSpPr>
          <p:nvPr>
            <p:ph type="sldNum" sz="quarter" idx="12"/>
          </p:nvPr>
        </p:nvSpPr>
        <p:spPr>
          <a:xfrm>
            <a:off x="6553200" y="6356350"/>
            <a:ext cx="2133600" cy="365125"/>
          </a:xfrm>
        </p:spPr>
        <p:txBody>
          <a:bodyPr/>
          <a:lstStyle>
            <a:lvl1pPr>
              <a:defRPr/>
            </a:lvl1pPr>
          </a:lstStyle>
          <a:p>
            <a:pPr>
              <a:defRPr/>
            </a:pPr>
            <a:fld id="{800FCBCF-5883-4104-97D9-B07696C002B2}" type="slidenum">
              <a:rPr lang="en-US"/>
              <a:pPr>
                <a:defRPr/>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ga-IE"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ga-IE" smtClean="0"/>
              <a:t>Click to edit Master text styles</a:t>
            </a:r>
          </a:p>
          <a:p>
            <a:pPr lvl="1" eaLnBrk="1" latinLnBrk="0" hangingPunct="1"/>
            <a:r>
              <a:rPr lang="ga-IE" smtClean="0"/>
              <a:t>Second level</a:t>
            </a:r>
          </a:p>
          <a:p>
            <a:pPr lvl="2" eaLnBrk="1" latinLnBrk="0" hangingPunct="1"/>
            <a:r>
              <a:rPr lang="ga-IE" smtClean="0"/>
              <a:t>Third level</a:t>
            </a:r>
          </a:p>
          <a:p>
            <a:pPr lvl="3" eaLnBrk="1" latinLnBrk="0" hangingPunct="1"/>
            <a:r>
              <a:rPr lang="ga-IE" smtClean="0"/>
              <a:t>Fourth level</a:t>
            </a:r>
          </a:p>
          <a:p>
            <a:pPr lvl="4" eaLnBrk="1" latinLnBrk="0" hangingPunct="1"/>
            <a:r>
              <a:rPr lang="ga-IE" smtClean="0"/>
              <a:t>Fifth level</a:t>
            </a:r>
            <a:endParaRPr kumimoji="0" lang="en-US"/>
          </a:p>
        </p:txBody>
      </p:sp>
      <p:sp>
        <p:nvSpPr>
          <p:cNvPr id="4" name="Date Placeholder 3"/>
          <p:cNvSpPr>
            <a:spLocks noGrp="1"/>
          </p:cNvSpPr>
          <p:nvPr>
            <p:ph type="dt" sz="half" idx="10"/>
          </p:nvPr>
        </p:nvSpPr>
        <p:spPr/>
        <p:txBody>
          <a:bodyPr/>
          <a:lstStyle/>
          <a:p>
            <a:fld id="{0F78BB3E-ADB6-A946-8079-DA0DEDD14C54}" type="datetimeFigureOut">
              <a:rPr lang="en-US" smtClean="0"/>
              <a:t>7/1/2019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75BA10-6983-E34A-85A9-7DC81B136B36}" type="slidenum">
              <a:rPr lang="en-US" smtClean="0"/>
              <a:t>‹Nº›</a:t>
            </a:fld>
            <a:endParaRPr lang="en-US"/>
          </a:p>
        </p:txBody>
      </p:sp>
    </p:spTree>
    <p:extLst>
      <p:ext uri="{BB962C8B-B14F-4D97-AF65-F5344CB8AC3E}">
        <p14:creationId xmlns:p14="http://schemas.microsoft.com/office/powerpoint/2010/main" val="12966807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ga-IE" smtClean="0"/>
              <a:t>Click to edit Master title style</a:t>
            </a:r>
            <a:endParaRPr lang="en-US"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7465A4C2-E316-4BDD-A333-4194B798A620}" type="datetime1">
              <a:rPr lang="en-US" smtClean="0"/>
              <a:pPr>
                <a:defRPr/>
              </a:pPr>
              <a:t>7/1/2019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r>
              <a:rPr lang="en-IE" smtClean="0"/>
              <a:t>This project has received funding form the </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9B9BC70F-8BB8-4D73-AD60-E8C35F62B83E}"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83664" r:id="rId1"/>
    <p:sldLayoutId id="2147483662" r:id="rId2"/>
    <p:sldLayoutId id="2147483663" r:id="rId3"/>
    <p:sldLayoutId id="2147483665" r:id="rId4"/>
  </p:sldLayoutIdLst>
  <p:hf sldNum="0" hdr="0" dt="0"/>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www.rain-project.eu/"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gif"/><Relationship Id="rId1" Type="http://schemas.openxmlformats.org/officeDocument/2006/relationships/slideLayout" Target="../slideLayouts/slideLayout4.xml"/><Relationship Id="rId5" Type="http://schemas.openxmlformats.org/officeDocument/2006/relationships/image" Target="../media/image8.emf"/><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emf"/><Relationship Id="rId1" Type="http://schemas.openxmlformats.org/officeDocument/2006/relationships/slideLayout" Target="../slideLayouts/slideLayout4.xml"/><Relationship Id="rId5" Type="http://schemas.openxmlformats.org/officeDocument/2006/relationships/image" Target="../media/image8.emf"/><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emf"/></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8.emf"/><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8.emf"/><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emf"/><Relationship Id="rId1" Type="http://schemas.openxmlformats.org/officeDocument/2006/relationships/slideLayout" Target="../slideLayouts/slideLayout4.xml"/><Relationship Id="rId5" Type="http://schemas.openxmlformats.org/officeDocument/2006/relationships/image" Target="../media/image8.emf"/><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21.emf"/></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emf"/><Relationship Id="rId1" Type="http://schemas.openxmlformats.org/officeDocument/2006/relationships/slideLayout" Target="../slideLayouts/slideLayout4.xml"/><Relationship Id="rId5" Type="http://schemas.openxmlformats.org/officeDocument/2006/relationships/image" Target="../media/image8.emf"/><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8.emf"/><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3.emf"/><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2.em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35.emf"/><Relationship Id="rId4" Type="http://schemas.openxmlformats.org/officeDocument/2006/relationships/image" Target="../media/image34.emf"/></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8.emf"/><Relationship Id="rId5" Type="http://schemas.openxmlformats.org/officeDocument/2006/relationships/image" Target="../media/image6.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8.emf"/><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0.emf"/><Relationship Id="rId5" Type="http://schemas.openxmlformats.org/officeDocument/2006/relationships/image" Target="../media/image8.emf"/><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7.emf"/></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6.pn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7.emf"/><Relationship Id="rId4" Type="http://schemas.openxmlformats.org/officeDocument/2006/relationships/image" Target="../media/image1.png"/><Relationship Id="rId9"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45.emf"/><Relationship Id="rId4" Type="http://schemas.openxmlformats.org/officeDocument/2006/relationships/image" Target="../media/image7.emf"/></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7.emf"/><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7.emf"/><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0.emf"/><Relationship Id="rId5" Type="http://schemas.openxmlformats.org/officeDocument/2006/relationships/image" Target="../media/image8.emf"/><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7.emf"/></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0.emf"/><Relationship Id="rId5" Type="http://schemas.openxmlformats.org/officeDocument/2006/relationships/image" Target="../media/image59.emf"/><Relationship Id="rId4" Type="http://schemas.openxmlformats.org/officeDocument/2006/relationships/image" Target="../media/image58.emf"/></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8.emf"/><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7.emf"/><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www.youtube.com/watch?v=gM6Ugu0Fjo8"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7.emf"/><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0.emf"/><Relationship Id="rId5" Type="http://schemas.openxmlformats.org/officeDocument/2006/relationships/image" Target="../media/image8.emf"/><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7.emf"/><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www.theguardian.com/uk-news/2016/sep/16/torrential-rain-travel-chaos-england-floods" TargetMode="Externa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8" Type="http://schemas.openxmlformats.org/officeDocument/2006/relationships/hyperlink" Target="http://rain-project.eu/learning-past-prepare-future-extreme-weather-events/" TargetMode="External"/><Relationship Id="rId13" Type="http://schemas.openxmlformats.org/officeDocument/2006/relationships/hyperlink" Target="http://rain-project.eu/cost-blackouts-europe/" TargetMode="External"/><Relationship Id="rId18" Type="http://schemas.openxmlformats.org/officeDocument/2006/relationships/hyperlink" Target="http://rain-project.eu/designing-new-risk-based-model-face-extreme-weather-events/" TargetMode="External"/><Relationship Id="rId3" Type="http://schemas.openxmlformats.org/officeDocument/2006/relationships/image" Target="../media/image64.png"/><Relationship Id="rId7" Type="http://schemas.openxmlformats.org/officeDocument/2006/relationships/hyperlink" Target="http://rain-project.eu/mitigating-impacts-extreme-weather/" TargetMode="External"/><Relationship Id="rId12" Type="http://schemas.openxmlformats.org/officeDocument/2006/relationships/hyperlink" Target="http://rain-project.eu/extreme-weather-hi-tech-predictions-impacts/" TargetMode="External"/><Relationship Id="rId17" Type="http://schemas.openxmlformats.org/officeDocument/2006/relationships/hyperlink" Target="http://rain-project.eu/cities-surviving-floods-significant-whims-weather/" TargetMode="External"/><Relationship Id="rId2" Type="http://schemas.openxmlformats.org/officeDocument/2006/relationships/image" Target="../media/image1.png"/><Relationship Id="rId16" Type="http://schemas.openxmlformats.org/officeDocument/2006/relationships/hyperlink" Target="http://rain-project.eu/facing-weather-disasters-europeans-must-speak-language/" TargetMode="External"/><Relationship Id="rId1" Type="http://schemas.openxmlformats.org/officeDocument/2006/relationships/slideLayout" Target="../slideLayouts/slideLayout4.xml"/><Relationship Id="rId6" Type="http://schemas.openxmlformats.org/officeDocument/2006/relationships/hyperlink" Target="http://rain-project.eu/alan-oconnor-taming-natures-wild-character/" TargetMode="External"/><Relationship Id="rId11" Type="http://schemas.openxmlformats.org/officeDocument/2006/relationships/hyperlink" Target="http://rain-project.eu/sun-shining-lets-prepare-severe-weather/" TargetMode="External"/><Relationship Id="rId5" Type="http://schemas.openxmlformats.org/officeDocument/2006/relationships/image" Target="../media/image7.emf"/><Relationship Id="rId15" Type="http://schemas.openxmlformats.org/officeDocument/2006/relationships/hyperlink" Target="http://rain-project.eu/bracing-summer-thunderstorms/" TargetMode="External"/><Relationship Id="rId10" Type="http://schemas.openxmlformats.org/officeDocument/2006/relationships/hyperlink" Target="http://rain-project.eu/italy-vajont-tsunami-malborghetto-valbruna-floods-different-lessons-past/" TargetMode="External"/><Relationship Id="rId19" Type="http://schemas.openxmlformats.org/officeDocument/2006/relationships/hyperlink" Target="http://rain-project.eu/supporting-decisions-case-extreme-weather/" TargetMode="External"/><Relationship Id="rId4" Type="http://schemas.openxmlformats.org/officeDocument/2006/relationships/image" Target="../media/image6.png"/><Relationship Id="rId9" Type="http://schemas.openxmlformats.org/officeDocument/2006/relationships/hyperlink" Target="http://rain-project.eu/preventing-fukushima-disaster-europe/" TargetMode="External"/><Relationship Id="rId14" Type="http://schemas.openxmlformats.org/officeDocument/2006/relationships/hyperlink" Target="http://rain-project.eu/climate-change-extreme-weather-events-europe-ready/"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image" Target="../media/image66.png"/><Relationship Id="rId1" Type="http://schemas.openxmlformats.org/officeDocument/2006/relationships/slideLayout" Target="../slideLayouts/slideLayout4.xml"/><Relationship Id="rId6" Type="http://schemas.openxmlformats.org/officeDocument/2006/relationships/image" Target="../media/image68.png"/><Relationship Id="rId5" Type="http://schemas.openxmlformats.org/officeDocument/2006/relationships/image" Target="../media/image7.emf"/><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emf"/><Relationship Id="rId7" Type="http://schemas.openxmlformats.org/officeDocument/2006/relationships/image" Target="../media/image73.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5.pn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emf"/><Relationship Id="rId1" Type="http://schemas.openxmlformats.org/officeDocument/2006/relationships/slideLayout" Target="../slideLayouts/slideLayout4.xml"/><Relationship Id="rId4" Type="http://schemas.openxmlformats.org/officeDocument/2006/relationships/image" Target="../media/image8.emf"/></Relationships>
</file>

<file path=ppt/slides/_rels/slide44.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1.png"/><Relationship Id="rId7" Type="http://schemas.openxmlformats.org/officeDocument/2006/relationships/image" Target="../media/image8.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76.png"/><Relationship Id="rId4" Type="http://schemas.openxmlformats.org/officeDocument/2006/relationships/hyperlink" Target="http://www.rain-project.e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emf"/><Relationship Id="rId1" Type="http://schemas.openxmlformats.org/officeDocument/2006/relationships/slideLayout" Target="../slideLayouts/slideLayout4.xml"/><Relationship Id="rId5" Type="http://schemas.openxmlformats.org/officeDocument/2006/relationships/image" Target="../media/image8.emf"/><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3"/>
          <p:cNvPicPr>
            <a:picLocks noChangeAspect="1" noChangeArrowheads="1"/>
          </p:cNvPicPr>
          <p:nvPr/>
        </p:nvPicPr>
        <p:blipFill>
          <a:blip r:embed="rId3"/>
          <a:srcRect/>
          <a:stretch>
            <a:fillRect/>
          </a:stretch>
        </p:blipFill>
        <p:spPr bwMode="auto">
          <a:xfrm>
            <a:off x="7034213" y="73025"/>
            <a:ext cx="2109787" cy="731838"/>
          </a:xfrm>
          <a:prstGeom prst="rect">
            <a:avLst/>
          </a:prstGeom>
          <a:noFill/>
          <a:ln w="9525">
            <a:noFill/>
            <a:miter lim="800000"/>
            <a:headEnd/>
            <a:tailEnd/>
          </a:ln>
        </p:spPr>
      </p:pic>
      <p:pic>
        <p:nvPicPr>
          <p:cNvPr id="5122" name="Picture 4"/>
          <p:cNvPicPr>
            <a:picLocks noChangeAspect="1"/>
          </p:cNvPicPr>
          <p:nvPr/>
        </p:nvPicPr>
        <p:blipFill>
          <a:blip r:embed="rId4"/>
          <a:srcRect/>
          <a:stretch>
            <a:fillRect/>
          </a:stretch>
        </p:blipFill>
        <p:spPr bwMode="auto">
          <a:xfrm>
            <a:off x="7458075" y="5722938"/>
            <a:ext cx="1685925" cy="1135062"/>
          </a:xfrm>
          <a:prstGeom prst="rect">
            <a:avLst/>
          </a:prstGeom>
          <a:noFill/>
          <a:ln w="9525">
            <a:noFill/>
            <a:miter lim="800000"/>
            <a:headEnd/>
            <a:tailEnd/>
          </a:ln>
        </p:spPr>
      </p:pic>
      <p:sp>
        <p:nvSpPr>
          <p:cNvPr id="6" name="Footer Placeholder 5"/>
          <p:cNvSpPr>
            <a:spLocks noGrp="1"/>
          </p:cNvSpPr>
          <p:nvPr>
            <p:ph type="ftr" sz="quarter" idx="11"/>
          </p:nvPr>
        </p:nvSpPr>
        <p:spPr>
          <a:xfrm>
            <a:off x="498475" y="5768975"/>
            <a:ext cx="6753225" cy="790575"/>
          </a:xfrm>
        </p:spPr>
        <p:txBody>
          <a:bodyPr/>
          <a:lstStyle/>
          <a:p>
            <a:pPr algn="just">
              <a:defRPr/>
            </a:pPr>
            <a:r>
              <a:rPr lang="en-IE" dirty="0" smtClean="0"/>
              <a:t>This project has received funding from the European Union’s Seventh Framework Programme for research, technological development and demonstration under grant agreement no 608166. The contents of this presentation are the author's views. The European Union is not liable for any use that may be made of the information contained therein.</a:t>
            </a:r>
            <a:endParaRPr lang="en-US" dirty="0"/>
          </a:p>
        </p:txBody>
      </p:sp>
      <p:sp>
        <p:nvSpPr>
          <p:cNvPr id="5124" name="Title 1"/>
          <p:cNvSpPr>
            <a:spLocks noGrp="1"/>
          </p:cNvSpPr>
          <p:nvPr>
            <p:ph type="ctrTitle"/>
          </p:nvPr>
        </p:nvSpPr>
        <p:spPr>
          <a:xfrm>
            <a:off x="498475" y="1527175"/>
            <a:ext cx="8293162" cy="893763"/>
          </a:xfrm>
        </p:spPr>
        <p:txBody>
          <a:bodyPr/>
          <a:lstStyle/>
          <a:p>
            <a:r>
              <a:rPr lang="en-US" dirty="0"/>
              <a:t>RAIN - Risk Analysis of Infrastructure Networks in Response to Extreme </a:t>
            </a:r>
            <a:r>
              <a:rPr lang="en-US" dirty="0" smtClean="0"/>
              <a:t>Weather</a:t>
            </a:r>
            <a:endParaRPr lang="en-IE" dirty="0" smtClean="0">
              <a:solidFill>
                <a:schemeClr val="tx2"/>
              </a:solidFill>
            </a:endParaRPr>
          </a:p>
        </p:txBody>
      </p:sp>
      <p:sp>
        <p:nvSpPr>
          <p:cNvPr id="5125" name="Subtitle 2"/>
          <p:cNvSpPr>
            <a:spLocks noGrp="1"/>
          </p:cNvSpPr>
          <p:nvPr>
            <p:ph type="subTitle" idx="1"/>
          </p:nvPr>
        </p:nvSpPr>
        <p:spPr>
          <a:xfrm>
            <a:off x="1403350" y="3153241"/>
            <a:ext cx="2698750" cy="2597150"/>
          </a:xfrm>
        </p:spPr>
        <p:txBody>
          <a:bodyPr/>
          <a:lstStyle/>
          <a:p>
            <a:pPr algn="l"/>
            <a:r>
              <a:rPr lang="en-IE" sz="2000" dirty="0">
                <a:solidFill>
                  <a:schemeClr val="tx1"/>
                </a:solidFill>
              </a:rPr>
              <a:t>RAIN Final Conference</a:t>
            </a:r>
          </a:p>
          <a:p>
            <a:pPr algn="l"/>
            <a:r>
              <a:rPr lang="en-IE" sz="2000" dirty="0">
                <a:solidFill>
                  <a:schemeClr val="tx1"/>
                </a:solidFill>
              </a:rPr>
              <a:t>Regent House, TCD,</a:t>
            </a:r>
          </a:p>
          <a:p>
            <a:pPr algn="l"/>
            <a:r>
              <a:rPr lang="en-IE" sz="2000" dirty="0">
                <a:solidFill>
                  <a:schemeClr val="tx1"/>
                </a:solidFill>
              </a:rPr>
              <a:t>Dublin, Ireland</a:t>
            </a:r>
          </a:p>
          <a:p>
            <a:pPr algn="l"/>
            <a:r>
              <a:rPr lang="en-IE" sz="2000" dirty="0">
                <a:solidFill>
                  <a:schemeClr val="tx1"/>
                </a:solidFill>
              </a:rPr>
              <a:t>24</a:t>
            </a:r>
            <a:r>
              <a:rPr lang="en-IE" sz="2000" baseline="30000" dirty="0">
                <a:solidFill>
                  <a:schemeClr val="tx1"/>
                </a:solidFill>
              </a:rPr>
              <a:t>th</a:t>
            </a:r>
            <a:r>
              <a:rPr lang="en-IE" sz="2000" dirty="0">
                <a:solidFill>
                  <a:schemeClr val="tx1"/>
                </a:solidFill>
              </a:rPr>
              <a:t> March 2017</a:t>
            </a:r>
          </a:p>
        </p:txBody>
      </p:sp>
      <p:sp>
        <p:nvSpPr>
          <p:cNvPr id="5126" name="Subtitle 2"/>
          <p:cNvSpPr txBox="1">
            <a:spLocks/>
          </p:cNvSpPr>
          <p:nvPr/>
        </p:nvSpPr>
        <p:spPr bwMode="auto">
          <a:xfrm>
            <a:off x="5113337" y="3137697"/>
            <a:ext cx="3008461" cy="2597150"/>
          </a:xfrm>
          <a:prstGeom prst="rect">
            <a:avLst/>
          </a:prstGeom>
          <a:noFill/>
          <a:ln w="9525">
            <a:noFill/>
            <a:miter lim="800000"/>
            <a:headEnd/>
            <a:tailEnd/>
          </a:ln>
        </p:spPr>
        <p:txBody>
          <a:bodyPr/>
          <a:lstStyle/>
          <a:p>
            <a:pPr>
              <a:spcBef>
                <a:spcPct val="20000"/>
              </a:spcBef>
              <a:buFont typeface="Arial" charset="0"/>
              <a:buNone/>
            </a:pPr>
            <a:r>
              <a:rPr lang="en-IE" sz="2000" dirty="0" smtClean="0">
                <a:latin typeface="Calibri" pitchFamily="34" charset="0"/>
              </a:rPr>
              <a:t>Prof. Alan O’Connor</a:t>
            </a:r>
            <a:endParaRPr lang="en-IE" sz="2000" dirty="0">
              <a:latin typeface="Calibri" pitchFamily="34" charset="0"/>
            </a:endParaRPr>
          </a:p>
          <a:p>
            <a:pPr>
              <a:spcBef>
                <a:spcPct val="20000"/>
              </a:spcBef>
              <a:buFont typeface="Arial" charset="0"/>
              <a:buNone/>
            </a:pPr>
            <a:r>
              <a:rPr lang="en-IE" sz="2000" dirty="0" smtClean="0">
                <a:latin typeface="Calibri" pitchFamily="34" charset="0"/>
              </a:rPr>
              <a:t>Dept. of Civil Engineering, Trinity College Dublin </a:t>
            </a:r>
            <a:endParaRPr lang="en-IE" sz="2000" dirty="0">
              <a:latin typeface="Calibri" pitchFamily="34" charset="0"/>
            </a:endParaRPr>
          </a:p>
          <a:p>
            <a:pPr>
              <a:spcBef>
                <a:spcPct val="20000"/>
              </a:spcBef>
              <a:buFont typeface="Arial" charset="0"/>
              <a:buNone/>
            </a:pPr>
            <a:r>
              <a:rPr lang="en-IE" sz="2000" dirty="0">
                <a:latin typeface="Calibri" pitchFamily="34" charset="0"/>
              </a:rPr>
              <a:t>a</a:t>
            </a:r>
            <a:r>
              <a:rPr lang="en-IE" sz="2000" dirty="0" smtClean="0">
                <a:latin typeface="Calibri" pitchFamily="34" charset="0"/>
              </a:rPr>
              <a:t>lan.oconnor@tcd.ie</a:t>
            </a:r>
            <a:endParaRPr lang="en-IE" sz="2000" dirty="0">
              <a:latin typeface="Calibri" pitchFamily="34" charset="0"/>
            </a:endParaRPr>
          </a:p>
          <a:p>
            <a:pPr>
              <a:spcBef>
                <a:spcPct val="20000"/>
              </a:spcBef>
              <a:buFont typeface="Arial" charset="0"/>
              <a:buNone/>
            </a:pPr>
            <a:r>
              <a:rPr lang="en-GB" sz="2000" u="sng" dirty="0">
                <a:solidFill>
                  <a:srgbClr val="898989"/>
                </a:solidFill>
                <a:latin typeface="Calibri" pitchFamily="34" charset="0"/>
                <a:hlinkClick r:id="rId5"/>
              </a:rPr>
              <a:t>www.rain-project.eu</a:t>
            </a:r>
            <a:endParaRPr lang="en-IE" sz="2000" dirty="0">
              <a:latin typeface="Calibri" pitchFamily="34" charset="0"/>
            </a:endParaRPr>
          </a:p>
          <a:p>
            <a:pPr>
              <a:spcBef>
                <a:spcPct val="20000"/>
              </a:spcBef>
              <a:buFont typeface="Arial" charset="0"/>
              <a:buNone/>
            </a:pPr>
            <a:endParaRPr lang="en-IE" sz="3200" dirty="0">
              <a:latin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RAIN Vision</a:t>
            </a:r>
            <a:endParaRPr lang="en-US" dirty="0"/>
          </a:p>
        </p:txBody>
      </p:sp>
      <p:sp>
        <p:nvSpPr>
          <p:cNvPr id="3" name="Content Placeholder 2"/>
          <p:cNvSpPr>
            <a:spLocks noGrp="1"/>
          </p:cNvSpPr>
          <p:nvPr>
            <p:ph idx="1"/>
          </p:nvPr>
        </p:nvSpPr>
        <p:spPr>
          <a:xfrm>
            <a:off x="457200" y="1935480"/>
            <a:ext cx="8507288" cy="4389120"/>
          </a:xfrm>
        </p:spPr>
        <p:txBody>
          <a:bodyPr>
            <a:noAutofit/>
          </a:bodyPr>
          <a:lstStyle/>
          <a:p>
            <a:pPr marL="708660" lvl="1" indent="-342900" algn="just"/>
            <a:r>
              <a:rPr lang="en-US" sz="2000" dirty="0" smtClean="0"/>
              <a:t>considering </a:t>
            </a:r>
            <a:r>
              <a:rPr lang="en-US" sz="2000" dirty="0"/>
              <a:t>cascading hazards, </a:t>
            </a:r>
            <a:r>
              <a:rPr lang="en-US" sz="2000" b="1" dirty="0">
                <a:solidFill>
                  <a:srgbClr val="FF0000"/>
                </a:solidFill>
              </a:rPr>
              <a:t>cascading effects</a:t>
            </a:r>
            <a:r>
              <a:rPr lang="en-US" sz="2000" dirty="0"/>
              <a:t> and time dependent vulnerability </a:t>
            </a:r>
            <a:endParaRPr lang="en-US" sz="2000" dirty="0" smtClean="0"/>
          </a:p>
          <a:p>
            <a:pPr marL="708660" lvl="1" indent="-342900" algn="just"/>
            <a:endParaRPr lang="en-US" sz="2000" dirty="0" smtClean="0"/>
          </a:p>
          <a:p>
            <a:pPr marL="708660" lvl="1" indent="-342900" algn="just"/>
            <a:endParaRPr lang="en-US" sz="2000" dirty="0" smtClean="0"/>
          </a:p>
          <a:p>
            <a:pPr marL="708660" lvl="1" indent="-342900" algn="just"/>
            <a:endParaRPr lang="en-US" sz="2000" dirty="0"/>
          </a:p>
          <a:p>
            <a:pPr marL="708660" lvl="1" indent="-342900" algn="just"/>
            <a:endParaRPr lang="en-US" sz="2000" dirty="0" smtClean="0"/>
          </a:p>
          <a:p>
            <a:pPr marL="708660" lvl="1" indent="-342900" algn="just"/>
            <a:endParaRPr lang="en-US" sz="2000" dirty="0"/>
          </a:p>
          <a:p>
            <a:pPr marL="708660" lvl="1" indent="-342900" algn="just"/>
            <a:endParaRPr lang="en-US" sz="2000" dirty="0" smtClean="0"/>
          </a:p>
          <a:p>
            <a:pPr marL="708660" lvl="1" indent="-342900" algn="just"/>
            <a:endParaRPr lang="en-US" sz="2000" dirty="0" smtClean="0"/>
          </a:p>
          <a:p>
            <a:pPr marL="708660" lvl="1" indent="-342900" algn="just"/>
            <a:r>
              <a:rPr lang="en-US" sz="2000" dirty="0" smtClean="0"/>
              <a:t>Develop </a:t>
            </a:r>
            <a:r>
              <a:rPr lang="en-US" sz="2000" b="1" dirty="0" smtClean="0">
                <a:solidFill>
                  <a:srgbClr val="FF0000"/>
                </a:solidFill>
              </a:rPr>
              <a:t>Technical </a:t>
            </a:r>
            <a:r>
              <a:rPr lang="en-US" sz="2000" b="1" dirty="0">
                <a:solidFill>
                  <a:srgbClr val="FF0000"/>
                </a:solidFill>
              </a:rPr>
              <a:t>and Logistic solutions </a:t>
            </a:r>
            <a:r>
              <a:rPr lang="en-US" sz="2000" b="1" dirty="0" smtClean="0">
                <a:solidFill>
                  <a:srgbClr val="FF0000"/>
                </a:solidFill>
              </a:rPr>
              <a:t>to </a:t>
            </a:r>
            <a:r>
              <a:rPr lang="en-US" sz="2000" b="1" dirty="0" err="1">
                <a:solidFill>
                  <a:srgbClr val="FF0000"/>
                </a:solidFill>
              </a:rPr>
              <a:t>minimise</a:t>
            </a:r>
            <a:r>
              <a:rPr lang="en-US" sz="2000" b="1" dirty="0">
                <a:solidFill>
                  <a:srgbClr val="FF0000"/>
                </a:solidFill>
              </a:rPr>
              <a:t> the impact of these extreme events</a:t>
            </a:r>
            <a:r>
              <a:rPr lang="en-US" sz="2000" dirty="0"/>
              <a:t>, </a:t>
            </a:r>
            <a:r>
              <a:rPr lang="en-US" sz="2000" dirty="0" smtClean="0"/>
              <a:t>include </a:t>
            </a:r>
            <a:r>
              <a:rPr lang="en-US" sz="2000" dirty="0"/>
              <a:t>novel early warning systems, decision support tools and engineering solutions to ensure rapid reinstatement of the infrastructure network </a:t>
            </a:r>
          </a:p>
          <a:p>
            <a:pPr marL="708660" lvl="1" indent="-342900" algn="just"/>
            <a:endParaRPr lang="en-US" sz="2000" dirty="0"/>
          </a:p>
          <a:p>
            <a:pPr marL="708660" lvl="1" indent="-342900" algn="just"/>
            <a:endParaRPr lang="en-US" sz="2000" dirty="0"/>
          </a:p>
          <a:p>
            <a:pPr marL="365760" lvl="1" indent="0" algn="just">
              <a:buNone/>
            </a:pPr>
            <a:endParaRPr lang="en-US" sz="2000" dirty="0">
              <a:latin typeface="Arial"/>
              <a:cs typeface="Arial"/>
            </a:endParaRPr>
          </a:p>
        </p:txBody>
      </p:sp>
      <p:pic>
        <p:nvPicPr>
          <p:cNvPr id="9" name="Picture 8" descr="Cascading Risk.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3112" y="2704459"/>
            <a:ext cx="2189088" cy="2427898"/>
          </a:xfrm>
          <a:prstGeom prst="rect">
            <a:avLst/>
          </a:prstGeom>
        </p:spPr>
      </p:pic>
      <p:sp>
        <p:nvSpPr>
          <p:cNvPr id="7" name="TextBox 6"/>
          <p:cNvSpPr txBox="1"/>
          <p:nvPr/>
        </p:nvSpPr>
        <p:spPr>
          <a:xfrm>
            <a:off x="4183112" y="4869160"/>
            <a:ext cx="2189088" cy="338554"/>
          </a:xfrm>
          <a:prstGeom prst="rect">
            <a:avLst/>
          </a:prstGeom>
          <a:solidFill>
            <a:schemeClr val="bg1"/>
          </a:solidFill>
        </p:spPr>
        <p:txBody>
          <a:bodyPr wrap="square" rtlCol="0">
            <a:spAutoFit/>
          </a:bodyPr>
          <a:lstStyle/>
          <a:p>
            <a:r>
              <a:rPr lang="en-US" sz="1600" dirty="0" smtClean="0"/>
              <a:t>Network Performance</a:t>
            </a:r>
            <a:endParaRPr lang="en-US" sz="1600" dirty="0"/>
          </a:p>
        </p:txBody>
      </p:sp>
      <p:pic>
        <p:nvPicPr>
          <p:cNvPr id="10" name="Picture 9" descr="Screen Shot 2014-05-08 at 09.11.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8" name="Picture 3"/>
          <p:cNvPicPr>
            <a:picLocks noChangeAspect="1" noChangeArrowheads="1"/>
          </p:cNvPicPr>
          <p:nvPr/>
        </p:nvPicPr>
        <p:blipFill>
          <a:blip r:embed="rId4"/>
          <a:srcRect/>
          <a:stretch>
            <a:fillRect/>
          </a:stretch>
        </p:blipFill>
        <p:spPr bwMode="auto">
          <a:xfrm>
            <a:off x="7034213" y="73025"/>
            <a:ext cx="2109787" cy="731838"/>
          </a:xfrm>
          <a:prstGeom prst="rect">
            <a:avLst/>
          </a:prstGeom>
          <a:noFill/>
          <a:ln w="9525">
            <a:noFill/>
            <a:miter lim="800000"/>
            <a:headEnd/>
            <a:tailEnd/>
          </a:ln>
        </p:spPr>
      </p:pic>
      <p:pic>
        <p:nvPicPr>
          <p:cNvPr id="11" name="Picture 10"/>
          <p:cNvPicPr>
            <a:picLocks noChangeAspect="1"/>
          </p:cNvPicPr>
          <p:nvPr/>
        </p:nvPicPr>
        <p:blipFill>
          <a:blip r:embed="rId5"/>
          <a:stretch>
            <a:fillRect/>
          </a:stretch>
        </p:blipFill>
        <p:spPr>
          <a:xfrm>
            <a:off x="8374363" y="6173635"/>
            <a:ext cx="514959" cy="611514"/>
          </a:xfrm>
          <a:prstGeom prst="rect">
            <a:avLst/>
          </a:prstGeom>
        </p:spPr>
      </p:pic>
      <p:sp>
        <p:nvSpPr>
          <p:cNvPr id="13"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24521291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Context</a:t>
            </a:r>
            <a:endParaRPr lang="en-US" dirty="0"/>
          </a:p>
        </p:txBody>
      </p:sp>
      <p:sp>
        <p:nvSpPr>
          <p:cNvPr id="3" name="Content Placeholder 2"/>
          <p:cNvSpPr>
            <a:spLocks noGrp="1"/>
          </p:cNvSpPr>
          <p:nvPr>
            <p:ph idx="1"/>
          </p:nvPr>
        </p:nvSpPr>
        <p:spPr>
          <a:xfrm>
            <a:off x="457200" y="2780928"/>
            <a:ext cx="6173419" cy="3543672"/>
          </a:xfrm>
        </p:spPr>
        <p:txBody>
          <a:bodyPr>
            <a:noAutofit/>
          </a:bodyPr>
          <a:lstStyle/>
          <a:p>
            <a:pPr marL="365760" lvl="1" indent="0" algn="just">
              <a:buNone/>
            </a:pPr>
            <a:r>
              <a:rPr lang="en-US" sz="1800" b="1" i="1" dirty="0" smtClean="0"/>
              <a:t>Hurricane </a:t>
            </a:r>
            <a:r>
              <a:rPr lang="en-US" sz="1800" b="1" i="1" dirty="0"/>
              <a:t>and Severe Storm damage (2012)</a:t>
            </a:r>
            <a:r>
              <a:rPr lang="en-US" sz="1800" b="1" dirty="0"/>
              <a:t> </a:t>
            </a:r>
            <a:r>
              <a:rPr lang="en-US" sz="1800" b="1" dirty="0" smtClean="0"/>
              <a:t>- </a:t>
            </a:r>
            <a:r>
              <a:rPr lang="en-US" sz="1800" dirty="0"/>
              <a:t>Hurricane Sandy - largest Atlantic storm on record devastated portions of the Caribbean, Mid-Atlantic and North Eastern United States </a:t>
            </a:r>
            <a:endParaRPr lang="en-US" sz="1800" b="1" dirty="0" smtClean="0"/>
          </a:p>
          <a:p>
            <a:pPr marL="708660" lvl="1" indent="-342900" algn="just"/>
            <a:r>
              <a:rPr lang="en-US" sz="1800" b="1" dirty="0">
                <a:solidFill>
                  <a:srgbClr val="FF0000"/>
                </a:solidFill>
              </a:rPr>
              <a:t>193</a:t>
            </a:r>
            <a:r>
              <a:rPr lang="en-US" sz="1800" dirty="0"/>
              <a:t> people were </a:t>
            </a:r>
            <a:r>
              <a:rPr lang="en-US" sz="1800" b="1" dirty="0">
                <a:solidFill>
                  <a:srgbClr val="FF0000"/>
                </a:solidFill>
              </a:rPr>
              <a:t>killed</a:t>
            </a:r>
            <a:r>
              <a:rPr lang="en-US" sz="1800" dirty="0">
                <a:solidFill>
                  <a:srgbClr val="FF0000"/>
                </a:solidFill>
              </a:rPr>
              <a:t> </a:t>
            </a:r>
            <a:r>
              <a:rPr lang="en-US" sz="1800" dirty="0"/>
              <a:t>along the path of the storm in seven countries </a:t>
            </a:r>
            <a:endParaRPr lang="en-US" sz="1800" b="1" dirty="0" smtClean="0">
              <a:solidFill>
                <a:srgbClr val="FF0000"/>
              </a:solidFill>
            </a:endParaRPr>
          </a:p>
          <a:p>
            <a:pPr marL="708660" lvl="1" indent="-342900" algn="just"/>
            <a:r>
              <a:rPr lang="en-US" sz="1800" b="1" dirty="0" smtClean="0">
                <a:solidFill>
                  <a:srgbClr val="FF0000"/>
                </a:solidFill>
              </a:rPr>
              <a:t>damage &gt;$</a:t>
            </a:r>
            <a:r>
              <a:rPr lang="en-US" sz="1800" b="1" dirty="0">
                <a:solidFill>
                  <a:srgbClr val="FF0000"/>
                </a:solidFill>
              </a:rPr>
              <a:t>20 </a:t>
            </a:r>
            <a:r>
              <a:rPr lang="en-US" sz="1800" b="1" dirty="0" smtClean="0">
                <a:solidFill>
                  <a:srgbClr val="FF0000"/>
                </a:solidFill>
              </a:rPr>
              <a:t>billion</a:t>
            </a:r>
            <a:r>
              <a:rPr lang="en-US" sz="1800" dirty="0" smtClean="0"/>
              <a:t>(USD) losses </a:t>
            </a:r>
            <a:r>
              <a:rPr lang="en-US" sz="1800" dirty="0"/>
              <a:t>(including business interruption) </a:t>
            </a:r>
            <a:r>
              <a:rPr lang="en-US" sz="1800" dirty="0" smtClean="0"/>
              <a:t>&gt; </a:t>
            </a:r>
            <a:r>
              <a:rPr lang="en-US" sz="1800" dirty="0"/>
              <a:t>$50 </a:t>
            </a:r>
            <a:r>
              <a:rPr lang="en-US" sz="1800" dirty="0" smtClean="0"/>
              <a:t>billion</a:t>
            </a:r>
          </a:p>
          <a:p>
            <a:pPr marL="708660" lvl="1" indent="-342900" algn="just"/>
            <a:r>
              <a:rPr lang="en-US" sz="1800" dirty="0" smtClean="0"/>
              <a:t>Jamaica: </a:t>
            </a:r>
            <a:r>
              <a:rPr lang="en-US" sz="1800" dirty="0"/>
              <a:t>winds left </a:t>
            </a:r>
            <a:r>
              <a:rPr lang="en-US" sz="1800" b="1" dirty="0">
                <a:solidFill>
                  <a:srgbClr val="FF0000"/>
                </a:solidFill>
              </a:rPr>
              <a:t>70% of residents without electricity</a:t>
            </a:r>
            <a:r>
              <a:rPr lang="en-US" sz="1800" dirty="0"/>
              <a:t>, blew roofs off buildings, killed one, and caused about $55.23 million in damage. </a:t>
            </a:r>
          </a:p>
          <a:p>
            <a:pPr marL="708660" lvl="1" indent="-342900" algn="just"/>
            <a:endParaRPr lang="en-US" sz="1800" dirty="0"/>
          </a:p>
          <a:p>
            <a:pPr marL="708660" lvl="1" indent="-342900" algn="just"/>
            <a:endParaRPr lang="en-US" sz="1800" dirty="0"/>
          </a:p>
          <a:p>
            <a:pPr marL="708660" lvl="1" indent="-342900" algn="just"/>
            <a:endParaRPr lang="en-US" sz="1800" dirty="0"/>
          </a:p>
          <a:p>
            <a:pPr marL="708660" lvl="1" indent="-342900" algn="just"/>
            <a:endParaRPr lang="en-US" sz="2000" dirty="0" smtClean="0"/>
          </a:p>
          <a:p>
            <a:pPr marL="708660" lvl="1" indent="-342900" algn="just"/>
            <a:endParaRPr lang="en-US" sz="2000" dirty="0"/>
          </a:p>
          <a:p>
            <a:pPr marL="708660" lvl="1" indent="-342900" algn="just"/>
            <a:endParaRPr lang="en-US" sz="2000" dirty="0"/>
          </a:p>
          <a:p>
            <a:pPr marL="708660" lvl="1" indent="-342900" algn="just"/>
            <a:endParaRPr lang="en-US" sz="2000" dirty="0"/>
          </a:p>
          <a:p>
            <a:pPr marL="365760" lvl="1" indent="0" algn="just">
              <a:buNone/>
            </a:pPr>
            <a:endParaRPr lang="en-US" sz="2000" dirty="0">
              <a:latin typeface="Arial"/>
              <a:cs typeface="Arial"/>
            </a:endParaRPr>
          </a:p>
        </p:txBody>
      </p:sp>
      <p:pic>
        <p:nvPicPr>
          <p:cNvPr id="7" name="Picture 6"/>
          <p:cNvPicPr>
            <a:picLocks noChangeAspect="1"/>
          </p:cNvPicPr>
          <p:nvPr/>
        </p:nvPicPr>
        <p:blipFill>
          <a:blip r:embed="rId2"/>
          <a:stretch>
            <a:fillRect/>
          </a:stretch>
        </p:blipFill>
        <p:spPr>
          <a:xfrm>
            <a:off x="6630619" y="2924944"/>
            <a:ext cx="2459054" cy="2232248"/>
          </a:xfrm>
          <a:prstGeom prst="rect">
            <a:avLst/>
          </a:prstGeom>
        </p:spPr>
      </p:pic>
      <p:sp>
        <p:nvSpPr>
          <p:cNvPr id="8" name="Content Placeholder 2"/>
          <p:cNvSpPr txBox="1">
            <a:spLocks/>
          </p:cNvSpPr>
          <p:nvPr/>
        </p:nvSpPr>
        <p:spPr>
          <a:xfrm>
            <a:off x="467544" y="1844824"/>
            <a:ext cx="8507288" cy="1008112"/>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365760" lvl="1" indent="0" algn="just">
              <a:buFont typeface="Wingdings 2"/>
              <a:buNone/>
            </a:pPr>
            <a:r>
              <a:rPr lang="en-US" sz="1800" dirty="0" smtClean="0"/>
              <a:t>In recent years, the complex interdependencies of the European/International infrastructure networks have been highlighted through multiple failures during extreme weather events. These failures have been the driver for this project, e.g.</a:t>
            </a:r>
            <a:endParaRPr lang="en-US" sz="2000" dirty="0" smtClean="0"/>
          </a:p>
          <a:p>
            <a:pPr marL="708660" lvl="1" indent="-342900" algn="just"/>
            <a:endParaRPr lang="en-US" sz="2000" dirty="0" smtClean="0"/>
          </a:p>
        </p:txBody>
      </p:sp>
      <p:pic>
        <p:nvPicPr>
          <p:cNvPr id="9" name="Picture 8" descr="Screen Shot 2014-05-08 at 09.11.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10" name="Picture 3"/>
          <p:cNvPicPr>
            <a:picLocks noChangeAspect="1" noChangeArrowheads="1"/>
          </p:cNvPicPr>
          <p:nvPr/>
        </p:nvPicPr>
        <p:blipFill>
          <a:blip r:embed="rId4"/>
          <a:srcRect/>
          <a:stretch>
            <a:fillRect/>
          </a:stretch>
        </p:blipFill>
        <p:spPr bwMode="auto">
          <a:xfrm>
            <a:off x="7034213" y="100939"/>
            <a:ext cx="2109787" cy="731838"/>
          </a:xfrm>
          <a:prstGeom prst="rect">
            <a:avLst/>
          </a:prstGeom>
          <a:noFill/>
          <a:ln w="9525">
            <a:noFill/>
            <a:miter lim="800000"/>
            <a:headEnd/>
            <a:tailEnd/>
          </a:ln>
        </p:spPr>
      </p:pic>
      <p:pic>
        <p:nvPicPr>
          <p:cNvPr id="11" name="Picture 10"/>
          <p:cNvPicPr>
            <a:picLocks noChangeAspect="1"/>
          </p:cNvPicPr>
          <p:nvPr/>
        </p:nvPicPr>
        <p:blipFill>
          <a:blip r:embed="rId5"/>
          <a:stretch>
            <a:fillRect/>
          </a:stretch>
        </p:blipFill>
        <p:spPr>
          <a:xfrm>
            <a:off x="8374363" y="6173635"/>
            <a:ext cx="514959" cy="611514"/>
          </a:xfrm>
          <a:prstGeom prst="rect">
            <a:avLst/>
          </a:prstGeom>
        </p:spPr>
      </p:pic>
      <p:sp>
        <p:nvSpPr>
          <p:cNvPr id="13"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41413598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Context</a:t>
            </a:r>
            <a:endParaRPr lang="en-US" dirty="0"/>
          </a:p>
        </p:txBody>
      </p:sp>
      <p:sp>
        <p:nvSpPr>
          <p:cNvPr id="3" name="Content Placeholder 2"/>
          <p:cNvSpPr>
            <a:spLocks noGrp="1"/>
          </p:cNvSpPr>
          <p:nvPr>
            <p:ph idx="1"/>
          </p:nvPr>
        </p:nvSpPr>
        <p:spPr>
          <a:xfrm>
            <a:off x="457200" y="1916832"/>
            <a:ext cx="8229600" cy="3543672"/>
          </a:xfrm>
        </p:spPr>
        <p:txBody>
          <a:bodyPr>
            <a:noAutofit/>
          </a:bodyPr>
          <a:lstStyle/>
          <a:p>
            <a:pPr algn="just"/>
            <a:r>
              <a:rPr lang="en-US" sz="1800" dirty="0" smtClean="0"/>
              <a:t>Haiti: </a:t>
            </a:r>
            <a:r>
              <a:rPr lang="en-US" sz="1800" dirty="0"/>
              <a:t>Sandy's outer bands brought flooding that </a:t>
            </a:r>
            <a:r>
              <a:rPr lang="en-US" sz="1800" b="1" dirty="0">
                <a:solidFill>
                  <a:srgbClr val="FF0000"/>
                </a:solidFill>
              </a:rPr>
              <a:t>killed</a:t>
            </a:r>
            <a:r>
              <a:rPr lang="en-US" sz="1800" dirty="0"/>
              <a:t> at least </a:t>
            </a:r>
            <a:r>
              <a:rPr lang="en-US" sz="1800" b="1" dirty="0">
                <a:solidFill>
                  <a:srgbClr val="FF0000"/>
                </a:solidFill>
              </a:rPr>
              <a:t>54</a:t>
            </a:r>
            <a:r>
              <a:rPr lang="en-US" sz="1800" dirty="0"/>
              <a:t>, caused </a:t>
            </a:r>
            <a:r>
              <a:rPr lang="en-US" sz="1800" b="1" dirty="0">
                <a:solidFill>
                  <a:srgbClr val="FF0000"/>
                </a:solidFill>
              </a:rPr>
              <a:t>food shortages</a:t>
            </a:r>
            <a:r>
              <a:rPr lang="en-US" sz="1800" dirty="0"/>
              <a:t>, and left about </a:t>
            </a:r>
            <a:r>
              <a:rPr lang="en-US" sz="1800" b="1" dirty="0">
                <a:solidFill>
                  <a:srgbClr val="FF0000"/>
                </a:solidFill>
              </a:rPr>
              <a:t>200,000 </a:t>
            </a:r>
            <a:r>
              <a:rPr lang="en-US" sz="1800" b="1" dirty="0" smtClean="0">
                <a:solidFill>
                  <a:srgbClr val="FF0000"/>
                </a:solidFill>
              </a:rPr>
              <a:t>homeless</a:t>
            </a:r>
            <a:r>
              <a:rPr lang="en-US" sz="1800" dirty="0" smtClean="0"/>
              <a:t>,</a:t>
            </a:r>
          </a:p>
          <a:p>
            <a:pPr algn="just"/>
            <a:r>
              <a:rPr lang="en-US" sz="1800" dirty="0" smtClean="0"/>
              <a:t>Cuba: extensive </a:t>
            </a:r>
            <a:r>
              <a:rPr lang="en-US" sz="1800" dirty="0"/>
              <a:t>coastal flooding and wind damage inland, </a:t>
            </a:r>
            <a:r>
              <a:rPr lang="en-US" sz="1800" b="1" dirty="0">
                <a:solidFill>
                  <a:srgbClr val="FF0000"/>
                </a:solidFill>
              </a:rPr>
              <a:t>destroying</a:t>
            </a:r>
            <a:r>
              <a:rPr lang="en-US" sz="1800" dirty="0">
                <a:solidFill>
                  <a:srgbClr val="FF0000"/>
                </a:solidFill>
              </a:rPr>
              <a:t> </a:t>
            </a:r>
            <a:r>
              <a:rPr lang="en-US" sz="1800" dirty="0"/>
              <a:t>some </a:t>
            </a:r>
            <a:r>
              <a:rPr lang="en-US" sz="1800" b="1" dirty="0">
                <a:solidFill>
                  <a:srgbClr val="FF0000"/>
                </a:solidFill>
              </a:rPr>
              <a:t>15,000 homes, killing 11</a:t>
            </a:r>
            <a:r>
              <a:rPr lang="en-US" sz="1800" dirty="0"/>
              <a:t>, and causing $2 billion in </a:t>
            </a:r>
            <a:r>
              <a:rPr lang="en-US" sz="1800" dirty="0" smtClean="0"/>
              <a:t>damage, </a:t>
            </a:r>
          </a:p>
          <a:p>
            <a:pPr algn="just"/>
            <a:r>
              <a:rPr lang="en-US" sz="1800" dirty="0" smtClean="0"/>
              <a:t>United States: affected </a:t>
            </a:r>
            <a:r>
              <a:rPr lang="en-US" sz="1800" dirty="0"/>
              <a:t>at least </a:t>
            </a:r>
            <a:r>
              <a:rPr lang="en-US" sz="1800" b="1" dirty="0">
                <a:solidFill>
                  <a:srgbClr val="FF0000"/>
                </a:solidFill>
              </a:rPr>
              <a:t>24 states</a:t>
            </a:r>
            <a:r>
              <a:rPr lang="en-US" sz="1800" dirty="0"/>
              <a:t>, from Florida to Maine and west to Michigan and Wisconsin, with particularly severe damage in New Jersey and New </a:t>
            </a:r>
            <a:r>
              <a:rPr lang="en-US" sz="1800" dirty="0" smtClean="0"/>
              <a:t>York.</a:t>
            </a:r>
          </a:p>
          <a:p>
            <a:pPr lvl="1" algn="just"/>
            <a:r>
              <a:rPr lang="en-US" sz="1600" dirty="0" smtClean="0"/>
              <a:t>Its </a:t>
            </a:r>
            <a:r>
              <a:rPr lang="en-US" sz="1600" dirty="0"/>
              <a:t>storm surge hit New York City on October 29, </a:t>
            </a:r>
            <a:r>
              <a:rPr lang="en-US" sz="1600" b="1" dirty="0">
                <a:solidFill>
                  <a:srgbClr val="FF0000"/>
                </a:solidFill>
              </a:rPr>
              <a:t>flooding streets, tunnels and subway </a:t>
            </a:r>
            <a:r>
              <a:rPr lang="en-US" sz="1600" b="1" dirty="0" smtClean="0">
                <a:solidFill>
                  <a:srgbClr val="FF0000"/>
                </a:solidFill>
              </a:rPr>
              <a:t>lines </a:t>
            </a:r>
            <a:r>
              <a:rPr lang="en-US" sz="1600" b="1" dirty="0">
                <a:solidFill>
                  <a:srgbClr val="FF0000"/>
                </a:solidFill>
              </a:rPr>
              <a:t>and cutting power</a:t>
            </a:r>
            <a:r>
              <a:rPr lang="en-US" sz="1600" dirty="0"/>
              <a:t> in and around the </a:t>
            </a:r>
            <a:r>
              <a:rPr lang="en-US" sz="1600" dirty="0" smtClean="0"/>
              <a:t>city.</a:t>
            </a:r>
          </a:p>
          <a:p>
            <a:pPr lvl="1" algn="just"/>
            <a:r>
              <a:rPr lang="en-US" sz="1600" b="1" dirty="0" smtClean="0">
                <a:solidFill>
                  <a:srgbClr val="FF0000"/>
                </a:solidFill>
              </a:rPr>
              <a:t>New </a:t>
            </a:r>
            <a:r>
              <a:rPr lang="en-US" sz="1600" b="1" dirty="0">
                <a:solidFill>
                  <a:srgbClr val="FF0000"/>
                </a:solidFill>
              </a:rPr>
              <a:t>York Stock Exchange</a:t>
            </a:r>
            <a:r>
              <a:rPr lang="en-US" sz="1600" dirty="0"/>
              <a:t> remaining </a:t>
            </a:r>
            <a:r>
              <a:rPr lang="en-US" sz="1600" b="1" dirty="0">
                <a:solidFill>
                  <a:srgbClr val="FF0000"/>
                </a:solidFill>
              </a:rPr>
              <a:t>closed</a:t>
            </a:r>
            <a:r>
              <a:rPr lang="en-US" sz="1600" dirty="0"/>
              <a:t> </a:t>
            </a:r>
            <a:r>
              <a:rPr lang="en-US" sz="1600" dirty="0" smtClean="0"/>
              <a:t>for trading </a:t>
            </a:r>
            <a:r>
              <a:rPr lang="en-US" sz="1600" dirty="0"/>
              <a:t>for two </a:t>
            </a:r>
            <a:r>
              <a:rPr lang="en-US" sz="1600" dirty="0" smtClean="0"/>
              <a:t>days. </a:t>
            </a:r>
          </a:p>
          <a:p>
            <a:pPr lvl="1" algn="just"/>
            <a:r>
              <a:rPr lang="en-US" sz="1600" b="1" dirty="0">
                <a:solidFill>
                  <a:srgbClr val="FF0000"/>
                </a:solidFill>
              </a:rPr>
              <a:t>7</a:t>
            </a:r>
            <a:r>
              <a:rPr lang="en-US" sz="1600" b="1" dirty="0" smtClean="0">
                <a:solidFill>
                  <a:srgbClr val="FF0000"/>
                </a:solidFill>
              </a:rPr>
              <a:t> </a:t>
            </a:r>
            <a:r>
              <a:rPr lang="en-US" sz="1600" b="1" dirty="0">
                <a:solidFill>
                  <a:srgbClr val="FF0000"/>
                </a:solidFill>
              </a:rPr>
              <a:t>subway tunnels </a:t>
            </a:r>
            <a:r>
              <a:rPr lang="en-US" sz="1600" dirty="0"/>
              <a:t>under </a:t>
            </a:r>
            <a:r>
              <a:rPr lang="en-US" sz="1600" dirty="0" smtClean="0"/>
              <a:t>the East </a:t>
            </a:r>
            <a:r>
              <a:rPr lang="en-US" sz="1600" dirty="0"/>
              <a:t>River were </a:t>
            </a:r>
            <a:r>
              <a:rPr lang="en-US" sz="1600" b="1" dirty="0">
                <a:solidFill>
                  <a:srgbClr val="FF0000"/>
                </a:solidFill>
              </a:rPr>
              <a:t>flooded</a:t>
            </a:r>
            <a:r>
              <a:rPr lang="en-US" sz="1600" dirty="0"/>
              <a:t>, which the </a:t>
            </a:r>
            <a:r>
              <a:rPr lang="en-US" sz="1600" dirty="0" smtClean="0"/>
              <a:t>Metropolitan Transportation </a:t>
            </a:r>
            <a:r>
              <a:rPr lang="en-US" sz="1600" dirty="0"/>
              <a:t>Authority stated early on </a:t>
            </a:r>
            <a:r>
              <a:rPr lang="en-US" sz="1600" dirty="0" smtClean="0"/>
              <a:t>October 30 </a:t>
            </a:r>
            <a:r>
              <a:rPr lang="en-US" sz="1600" dirty="0"/>
              <a:t>“</a:t>
            </a:r>
            <a:r>
              <a:rPr lang="en-US" sz="1600" i="1" dirty="0"/>
              <a:t>that the destruction caused by the storm </a:t>
            </a:r>
            <a:r>
              <a:rPr lang="en-US" sz="1600" i="1" dirty="0" smtClean="0"/>
              <a:t>was the </a:t>
            </a:r>
            <a:r>
              <a:rPr lang="en-US" sz="1600" i="1" dirty="0"/>
              <a:t>worst disaster in the 108-year history of </a:t>
            </a:r>
            <a:r>
              <a:rPr lang="en-US" sz="1600" i="1" dirty="0" smtClean="0"/>
              <a:t>the New </a:t>
            </a:r>
            <a:r>
              <a:rPr lang="en-US" sz="1600" i="1" dirty="0"/>
              <a:t>York City subway system</a:t>
            </a:r>
            <a:r>
              <a:rPr lang="en-US" sz="1600" dirty="0"/>
              <a:t>”. </a:t>
            </a:r>
            <a:endParaRPr lang="en-US" sz="1600" dirty="0" smtClean="0"/>
          </a:p>
          <a:p>
            <a:pPr lvl="1" algn="just"/>
            <a:r>
              <a:rPr lang="en-US" sz="1600" b="1" dirty="0" smtClean="0">
                <a:solidFill>
                  <a:srgbClr val="FF0000"/>
                </a:solidFill>
              </a:rPr>
              <a:t>Gas shortages </a:t>
            </a:r>
            <a:r>
              <a:rPr lang="en-US" sz="1600" dirty="0" smtClean="0"/>
              <a:t>throughout </a:t>
            </a:r>
            <a:r>
              <a:rPr lang="en-US" sz="1600" dirty="0"/>
              <a:t>the </a:t>
            </a:r>
            <a:r>
              <a:rPr lang="en-US" sz="1600" dirty="0" smtClean="0"/>
              <a:t>region</a:t>
            </a:r>
            <a:r>
              <a:rPr lang="en-US" sz="1600" dirty="0"/>
              <a:t>.</a:t>
            </a:r>
          </a:p>
          <a:p>
            <a:pPr algn="just"/>
            <a:endParaRPr lang="en-US" sz="1800" dirty="0"/>
          </a:p>
          <a:p>
            <a:pPr algn="just"/>
            <a:endParaRPr lang="en-US" sz="1800" dirty="0"/>
          </a:p>
          <a:p>
            <a:pPr algn="just"/>
            <a:endParaRPr lang="en-US" sz="1800" dirty="0"/>
          </a:p>
          <a:p>
            <a:endParaRPr lang="en-US" sz="1800" dirty="0"/>
          </a:p>
          <a:p>
            <a:pPr marL="708660" lvl="1" indent="-342900" algn="just"/>
            <a:endParaRPr lang="en-US" sz="1800" dirty="0"/>
          </a:p>
          <a:p>
            <a:pPr marL="708660" lvl="1" indent="-342900" algn="just"/>
            <a:endParaRPr lang="en-US" sz="1800" dirty="0"/>
          </a:p>
          <a:p>
            <a:pPr marL="708660" lvl="1" indent="-342900" algn="just"/>
            <a:endParaRPr lang="en-US" sz="1800" dirty="0"/>
          </a:p>
          <a:p>
            <a:pPr marL="708660" lvl="1" indent="-342900" algn="just"/>
            <a:endParaRPr lang="en-US" sz="2000" dirty="0" smtClean="0"/>
          </a:p>
          <a:p>
            <a:pPr marL="708660" lvl="1" indent="-342900" algn="just"/>
            <a:endParaRPr lang="en-US" sz="2000" dirty="0"/>
          </a:p>
          <a:p>
            <a:pPr marL="708660" lvl="1" indent="-342900" algn="just"/>
            <a:endParaRPr lang="en-US" sz="2000" dirty="0"/>
          </a:p>
          <a:p>
            <a:pPr marL="708660" lvl="1" indent="-342900" algn="just"/>
            <a:endParaRPr lang="en-US" sz="2000" dirty="0"/>
          </a:p>
          <a:p>
            <a:pPr marL="365760" lvl="1" indent="0" algn="just">
              <a:buNone/>
            </a:pPr>
            <a:endParaRPr lang="en-US" sz="2000" dirty="0">
              <a:latin typeface="Arial"/>
              <a:cs typeface="Arial"/>
            </a:endParaRPr>
          </a:p>
        </p:txBody>
      </p:sp>
      <p:pic>
        <p:nvPicPr>
          <p:cNvPr id="7" name="Picture 6" descr="Screen Shot 2014-05-08 at 09.11.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6" name="Picture 3"/>
          <p:cNvPicPr>
            <a:picLocks noChangeAspect="1" noChangeArrowheads="1"/>
          </p:cNvPicPr>
          <p:nvPr/>
        </p:nvPicPr>
        <p:blipFill>
          <a:blip r:embed="rId3"/>
          <a:srcRect/>
          <a:stretch>
            <a:fillRect/>
          </a:stretch>
        </p:blipFill>
        <p:spPr bwMode="auto">
          <a:xfrm>
            <a:off x="7034213" y="73025"/>
            <a:ext cx="2109787" cy="731838"/>
          </a:xfrm>
          <a:prstGeom prst="rect">
            <a:avLst/>
          </a:prstGeom>
          <a:noFill/>
          <a:ln w="9525">
            <a:noFill/>
            <a:miter lim="800000"/>
            <a:headEnd/>
            <a:tailEnd/>
          </a:ln>
        </p:spPr>
      </p:pic>
      <p:pic>
        <p:nvPicPr>
          <p:cNvPr id="8" name="Picture 7"/>
          <p:cNvPicPr>
            <a:picLocks noChangeAspect="1"/>
          </p:cNvPicPr>
          <p:nvPr/>
        </p:nvPicPr>
        <p:blipFill>
          <a:blip r:embed="rId4"/>
          <a:stretch>
            <a:fillRect/>
          </a:stretch>
        </p:blipFill>
        <p:spPr>
          <a:xfrm>
            <a:off x="8374363" y="6173635"/>
            <a:ext cx="514959" cy="611514"/>
          </a:xfrm>
          <a:prstGeom prst="rect">
            <a:avLst/>
          </a:prstGeom>
        </p:spPr>
      </p:pic>
      <p:sp>
        <p:nvSpPr>
          <p:cNvPr id="10"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25047920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47088"/>
            <a:ext cx="5741363" cy="4477512"/>
          </a:xfrm>
        </p:spPr>
        <p:txBody>
          <a:bodyPr>
            <a:noAutofit/>
          </a:bodyPr>
          <a:lstStyle/>
          <a:p>
            <a:pPr marL="0" indent="0" algn="just">
              <a:buNone/>
            </a:pPr>
            <a:r>
              <a:rPr lang="en-US" sz="1800" b="1" i="1" dirty="0"/>
              <a:t>F</a:t>
            </a:r>
            <a:r>
              <a:rPr lang="en-US" sz="1800" b="1" i="1" dirty="0" smtClean="0"/>
              <a:t>lash </a:t>
            </a:r>
            <a:r>
              <a:rPr lang="en-US" sz="1800" b="1" i="1" dirty="0"/>
              <a:t>F</a:t>
            </a:r>
            <a:r>
              <a:rPr lang="en-US" sz="1800" b="1" i="1" dirty="0" smtClean="0"/>
              <a:t>loods </a:t>
            </a:r>
            <a:endParaRPr lang="en-US" sz="1800" dirty="0" smtClean="0">
              <a:cs typeface="Arial"/>
            </a:endParaRPr>
          </a:p>
          <a:p>
            <a:pPr marL="0" indent="0" algn="just">
              <a:buNone/>
            </a:pPr>
            <a:r>
              <a:rPr lang="en-US" sz="1800" dirty="0" smtClean="0">
                <a:cs typeface="Arial"/>
              </a:rPr>
              <a:t>Central Europe, 2002</a:t>
            </a:r>
            <a:endParaRPr lang="en-US" sz="1800" dirty="0">
              <a:cs typeface="Arial"/>
            </a:endParaRPr>
          </a:p>
          <a:p>
            <a:pPr algn="just"/>
            <a:r>
              <a:rPr lang="en-US" sz="1800" b="1" dirty="0">
                <a:solidFill>
                  <a:srgbClr val="FF0000"/>
                </a:solidFill>
              </a:rPr>
              <a:t>deaths</a:t>
            </a:r>
            <a:r>
              <a:rPr lang="en-US" sz="1800" dirty="0">
                <a:solidFill>
                  <a:srgbClr val="FF0000"/>
                </a:solidFill>
              </a:rPr>
              <a:t> </a:t>
            </a:r>
            <a:r>
              <a:rPr lang="en-US" sz="1800" dirty="0"/>
              <a:t>of approximately </a:t>
            </a:r>
            <a:r>
              <a:rPr lang="en-US" sz="1800" b="1" dirty="0">
                <a:solidFill>
                  <a:srgbClr val="FF0000"/>
                </a:solidFill>
              </a:rPr>
              <a:t>150</a:t>
            </a:r>
            <a:r>
              <a:rPr lang="en-US" sz="1800" dirty="0">
                <a:solidFill>
                  <a:srgbClr val="FF0000"/>
                </a:solidFill>
              </a:rPr>
              <a:t> </a:t>
            </a:r>
            <a:r>
              <a:rPr lang="en-US" sz="1800" dirty="0"/>
              <a:t>people and an estimated </a:t>
            </a:r>
            <a:r>
              <a:rPr lang="en-US" sz="1800" b="1" dirty="0">
                <a:solidFill>
                  <a:srgbClr val="FF0000"/>
                </a:solidFill>
              </a:rPr>
              <a:t>€150 Billion </a:t>
            </a:r>
            <a:r>
              <a:rPr lang="en-US" sz="1800" dirty="0"/>
              <a:t>worth of </a:t>
            </a:r>
            <a:r>
              <a:rPr lang="en-US" sz="1800" dirty="0" smtClean="0"/>
              <a:t>damage, </a:t>
            </a:r>
          </a:p>
          <a:p>
            <a:pPr algn="just"/>
            <a:r>
              <a:rPr lang="en-US" sz="1800" dirty="0"/>
              <a:t>In Germany and the Czech Republic, the worst affected </a:t>
            </a:r>
            <a:r>
              <a:rPr lang="en-US" sz="1800" dirty="0" smtClean="0"/>
              <a:t>areas</a:t>
            </a:r>
          </a:p>
          <a:p>
            <a:pPr lvl="1" algn="just"/>
            <a:r>
              <a:rPr lang="en-US" sz="1800" b="1" dirty="0" smtClean="0">
                <a:solidFill>
                  <a:srgbClr val="FF0000"/>
                </a:solidFill>
              </a:rPr>
              <a:t>electricity</a:t>
            </a:r>
            <a:r>
              <a:rPr lang="en-US" sz="1800" dirty="0" smtClean="0">
                <a:solidFill>
                  <a:srgbClr val="FF0000"/>
                </a:solidFill>
              </a:rPr>
              <a:t> </a:t>
            </a:r>
            <a:r>
              <a:rPr lang="en-US" sz="1800" dirty="0"/>
              <a:t>failures, disconnected </a:t>
            </a:r>
            <a:r>
              <a:rPr lang="en-US" sz="1800" b="1" dirty="0" smtClean="0">
                <a:solidFill>
                  <a:srgbClr val="FF0000"/>
                </a:solidFill>
              </a:rPr>
              <a:t>telecommunication</a:t>
            </a:r>
            <a:r>
              <a:rPr lang="en-US" sz="1800" dirty="0" smtClean="0">
                <a:solidFill>
                  <a:srgbClr val="FF0000"/>
                </a:solidFill>
              </a:rPr>
              <a:t> </a:t>
            </a:r>
            <a:r>
              <a:rPr lang="en-US" sz="1800" dirty="0"/>
              <a:t>links, damage to approximately </a:t>
            </a:r>
            <a:r>
              <a:rPr lang="en-US" sz="1800" b="1" dirty="0">
                <a:solidFill>
                  <a:srgbClr val="FF0000"/>
                </a:solidFill>
              </a:rPr>
              <a:t>250 roads </a:t>
            </a:r>
            <a:r>
              <a:rPr lang="en-US" sz="1800" dirty="0"/>
              <a:t>and </a:t>
            </a:r>
            <a:r>
              <a:rPr lang="en-US" sz="1800" b="1" dirty="0">
                <a:solidFill>
                  <a:srgbClr val="FF0000"/>
                </a:solidFill>
              </a:rPr>
              <a:t>256 bridge </a:t>
            </a:r>
            <a:r>
              <a:rPr lang="en-US" sz="1800" dirty="0"/>
              <a:t>structures</a:t>
            </a:r>
            <a:r>
              <a:rPr lang="en-US" sz="1800" dirty="0" smtClean="0"/>
              <a:t>,</a:t>
            </a:r>
          </a:p>
          <a:p>
            <a:pPr lvl="1" algn="just"/>
            <a:r>
              <a:rPr lang="en-US" sz="1800" dirty="0" smtClean="0"/>
              <a:t>disruption </a:t>
            </a:r>
            <a:r>
              <a:rPr lang="en-US" sz="1800" dirty="0"/>
              <a:t>to the </a:t>
            </a:r>
            <a:r>
              <a:rPr lang="en-US" sz="1800" b="1" dirty="0">
                <a:solidFill>
                  <a:srgbClr val="FF0000"/>
                </a:solidFill>
              </a:rPr>
              <a:t>Gas</a:t>
            </a:r>
            <a:r>
              <a:rPr lang="en-US" sz="1800" dirty="0">
                <a:solidFill>
                  <a:srgbClr val="FF0000"/>
                </a:solidFill>
              </a:rPr>
              <a:t> </a:t>
            </a:r>
            <a:r>
              <a:rPr lang="en-US" sz="1800" dirty="0"/>
              <a:t>service due to damaged pipelines and </a:t>
            </a:r>
            <a:r>
              <a:rPr lang="en-US" sz="1800" b="1" dirty="0">
                <a:solidFill>
                  <a:srgbClr val="FF0000"/>
                </a:solidFill>
              </a:rPr>
              <a:t>contamination of clean water</a:t>
            </a:r>
            <a:r>
              <a:rPr lang="en-US" sz="1800" dirty="0"/>
              <a:t> with flood water</a:t>
            </a:r>
            <a:r>
              <a:rPr lang="en-US" sz="1800" dirty="0" smtClean="0"/>
              <a:t>.</a:t>
            </a:r>
          </a:p>
          <a:p>
            <a:pPr lvl="1" algn="just"/>
            <a:r>
              <a:rPr lang="en-US" sz="1800" dirty="0"/>
              <a:t>r</a:t>
            </a:r>
            <a:r>
              <a:rPr lang="en-US" sz="1800" dirty="0" smtClean="0"/>
              <a:t>estoration </a:t>
            </a:r>
            <a:r>
              <a:rPr lang="en-US" sz="1800" dirty="0"/>
              <a:t>of important services to full capacity took approximately 1 month for electricity, 2 months for Gas and 3 months for telephone communications. </a:t>
            </a:r>
          </a:p>
          <a:p>
            <a:endParaRPr lang="en-US" sz="1800" dirty="0"/>
          </a:p>
        </p:txBody>
      </p:sp>
      <p:pic>
        <p:nvPicPr>
          <p:cNvPr id="7" name="Picture 6" descr="germany-europe-floods-630x29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8531" y="548680"/>
            <a:ext cx="4176815" cy="1975700"/>
          </a:xfrm>
          <a:prstGeom prst="rect">
            <a:avLst/>
          </a:prstGeom>
        </p:spPr>
      </p:pic>
      <p:pic>
        <p:nvPicPr>
          <p:cNvPr id="8" name="Picture 7" descr="germany-europe-floods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8563" y="2636912"/>
            <a:ext cx="2920946" cy="1944216"/>
          </a:xfrm>
          <a:prstGeom prst="rect">
            <a:avLst/>
          </a:prstGeom>
        </p:spPr>
      </p:pic>
      <p:pic>
        <p:nvPicPr>
          <p:cNvPr id="9" name="Picture 8" descr="Screen Shot 2014-05-08 at 09.11.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10" name="Picture 9"/>
          <p:cNvPicPr>
            <a:picLocks noChangeAspect="1"/>
          </p:cNvPicPr>
          <p:nvPr/>
        </p:nvPicPr>
        <p:blipFill>
          <a:blip r:embed="rId5"/>
          <a:stretch>
            <a:fillRect/>
          </a:stretch>
        </p:blipFill>
        <p:spPr>
          <a:xfrm>
            <a:off x="8374363" y="6173635"/>
            <a:ext cx="514959" cy="611514"/>
          </a:xfrm>
          <a:prstGeom prst="rect">
            <a:avLst/>
          </a:prstGeom>
        </p:spPr>
      </p:pic>
      <p:pic>
        <p:nvPicPr>
          <p:cNvPr id="13" name="Picture 3"/>
          <p:cNvPicPr>
            <a:picLocks noChangeAspect="1" noChangeArrowheads="1"/>
          </p:cNvPicPr>
          <p:nvPr/>
        </p:nvPicPr>
        <p:blipFill>
          <a:blip r:embed="rId6"/>
          <a:srcRect/>
          <a:stretch>
            <a:fillRect/>
          </a:stretch>
        </p:blipFill>
        <p:spPr bwMode="auto">
          <a:xfrm>
            <a:off x="7034213" y="73025"/>
            <a:ext cx="2109787" cy="731838"/>
          </a:xfrm>
          <a:prstGeom prst="rect">
            <a:avLst/>
          </a:prstGeom>
          <a:noFill/>
          <a:ln w="9525">
            <a:noFill/>
            <a:miter lim="800000"/>
            <a:headEnd/>
            <a:tailEnd/>
          </a:ln>
        </p:spPr>
      </p:pic>
      <p:sp>
        <p:nvSpPr>
          <p:cNvPr id="12" name="Footer Placeholder 5"/>
          <p:cNvSpPr>
            <a:spLocks noGrp="1"/>
          </p:cNvSpPr>
          <p:nvPr>
            <p:ph type="ftr" sz="quarter" idx="11"/>
          </p:nvPr>
        </p:nvSpPr>
        <p:spPr>
          <a:xfrm>
            <a:off x="2121157" y="6576479"/>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10102462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847088"/>
            <a:ext cx="4546847" cy="4477512"/>
          </a:xfrm>
        </p:spPr>
        <p:txBody>
          <a:bodyPr>
            <a:noAutofit/>
          </a:bodyPr>
          <a:lstStyle/>
          <a:p>
            <a:pPr marL="0" indent="0" algn="just">
              <a:buNone/>
            </a:pPr>
            <a:r>
              <a:rPr lang="en-US" sz="1800" b="1" i="1" dirty="0"/>
              <a:t>F</a:t>
            </a:r>
            <a:r>
              <a:rPr lang="en-US" sz="1800" b="1" i="1" dirty="0" smtClean="0"/>
              <a:t>lash </a:t>
            </a:r>
            <a:r>
              <a:rPr lang="en-US" sz="1800" b="1" i="1" dirty="0"/>
              <a:t>F</a:t>
            </a:r>
            <a:r>
              <a:rPr lang="en-US" sz="1800" b="1" i="1" dirty="0" smtClean="0"/>
              <a:t>loods </a:t>
            </a:r>
            <a:endParaRPr lang="en-US" sz="1800" dirty="0" smtClean="0">
              <a:cs typeface="Arial"/>
            </a:endParaRPr>
          </a:p>
          <a:p>
            <a:pPr marL="0" indent="0" algn="just">
              <a:buNone/>
            </a:pPr>
            <a:r>
              <a:rPr lang="en-US" sz="1800" dirty="0" smtClean="0">
                <a:cs typeface="Arial"/>
              </a:rPr>
              <a:t>Central Europe, </a:t>
            </a:r>
            <a:r>
              <a:rPr lang="en-US" sz="1800" b="1" u="sng" dirty="0" smtClean="0">
                <a:solidFill>
                  <a:srgbClr val="FF0000"/>
                </a:solidFill>
                <a:cs typeface="Arial"/>
              </a:rPr>
              <a:t>2013</a:t>
            </a:r>
            <a:endParaRPr lang="en-US" sz="1800" b="1" u="sng" dirty="0">
              <a:solidFill>
                <a:srgbClr val="FF0000"/>
              </a:solidFill>
              <a:cs typeface="Arial"/>
            </a:endParaRPr>
          </a:p>
          <a:p>
            <a:pPr algn="just"/>
            <a:r>
              <a:rPr lang="en-US" sz="1800" dirty="0"/>
              <a:t>deaths of </a:t>
            </a:r>
            <a:r>
              <a:rPr lang="en-US" sz="1800" dirty="0" smtClean="0"/>
              <a:t>19 </a:t>
            </a:r>
            <a:r>
              <a:rPr lang="en-US" sz="1800" dirty="0"/>
              <a:t>people </a:t>
            </a:r>
            <a:r>
              <a:rPr lang="en-US" sz="1800" dirty="0" smtClean="0"/>
              <a:t>and €</a:t>
            </a:r>
            <a:r>
              <a:rPr lang="en-US" sz="1800" dirty="0" err="1"/>
              <a:t>b</a:t>
            </a:r>
            <a:r>
              <a:rPr lang="en-US" sz="1800" dirty="0" err="1" smtClean="0"/>
              <a:t>n’s</a:t>
            </a:r>
            <a:r>
              <a:rPr lang="en-US" sz="1800" dirty="0" smtClean="0"/>
              <a:t> </a:t>
            </a:r>
            <a:r>
              <a:rPr lang="en-US" sz="1800" dirty="0"/>
              <a:t>worth of damage</a:t>
            </a:r>
            <a:endParaRPr lang="en-US" sz="1800" dirty="0" smtClean="0"/>
          </a:p>
          <a:p>
            <a:pPr algn="just"/>
            <a:r>
              <a:rPr lang="en-US" sz="1800" dirty="0" smtClean="0"/>
              <a:t>Germany, Hungary </a:t>
            </a:r>
            <a:r>
              <a:rPr lang="en-US" sz="1800" dirty="0"/>
              <a:t>and the Czech Republic, the worst affected areas</a:t>
            </a:r>
          </a:p>
          <a:p>
            <a:pPr algn="just"/>
            <a:r>
              <a:rPr lang="en-US" sz="1800" dirty="0" smtClean="0"/>
              <a:t>23,000 people leave homes in German city of Magdeburg where waters rose to 7.44m (normal 2m)!!</a:t>
            </a:r>
            <a:endParaRPr lang="en-US" sz="1800" dirty="0"/>
          </a:p>
        </p:txBody>
      </p:sp>
      <p:pic>
        <p:nvPicPr>
          <p:cNvPr id="9" name="Picture 8" descr="Germany Flood 20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2333" y="4397810"/>
            <a:ext cx="2772307" cy="1848205"/>
          </a:xfrm>
          <a:prstGeom prst="rect">
            <a:avLst/>
          </a:prstGeom>
        </p:spPr>
      </p:pic>
      <p:pic>
        <p:nvPicPr>
          <p:cNvPr id="10" name="Picture 9" descr="europe flood map 20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703344"/>
            <a:ext cx="4018952" cy="3445736"/>
          </a:xfrm>
          <a:prstGeom prst="rect">
            <a:avLst/>
          </a:prstGeom>
        </p:spPr>
      </p:pic>
      <p:pic>
        <p:nvPicPr>
          <p:cNvPr id="11" name="Picture 10" descr="Screen Shot 2014-05-08 at 09.11.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8" name="Picture 7"/>
          <p:cNvPicPr>
            <a:picLocks noChangeAspect="1"/>
          </p:cNvPicPr>
          <p:nvPr/>
        </p:nvPicPr>
        <p:blipFill>
          <a:blip r:embed="rId5"/>
          <a:stretch>
            <a:fillRect/>
          </a:stretch>
        </p:blipFill>
        <p:spPr>
          <a:xfrm>
            <a:off x="8374363" y="6173635"/>
            <a:ext cx="514959" cy="611514"/>
          </a:xfrm>
          <a:prstGeom prst="rect">
            <a:avLst/>
          </a:prstGeom>
        </p:spPr>
      </p:pic>
      <p:pic>
        <p:nvPicPr>
          <p:cNvPr id="2" name="Picture 1" descr="Rainfall.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12351" y="419100"/>
            <a:ext cx="2489477" cy="2093193"/>
          </a:xfrm>
          <a:prstGeom prst="rect">
            <a:avLst/>
          </a:prstGeom>
        </p:spPr>
      </p:pic>
      <p:pic>
        <p:nvPicPr>
          <p:cNvPr id="14" name="Picture 3"/>
          <p:cNvPicPr>
            <a:picLocks noChangeAspect="1" noChangeArrowheads="1"/>
          </p:cNvPicPr>
          <p:nvPr/>
        </p:nvPicPr>
        <p:blipFill>
          <a:blip r:embed="rId7"/>
          <a:srcRect/>
          <a:stretch>
            <a:fillRect/>
          </a:stretch>
        </p:blipFill>
        <p:spPr bwMode="auto">
          <a:xfrm>
            <a:off x="7034213" y="73025"/>
            <a:ext cx="2109787" cy="731838"/>
          </a:xfrm>
          <a:prstGeom prst="rect">
            <a:avLst/>
          </a:prstGeom>
          <a:noFill/>
          <a:ln w="9525">
            <a:noFill/>
            <a:miter lim="800000"/>
            <a:headEnd/>
            <a:tailEnd/>
          </a:ln>
        </p:spPr>
      </p:pic>
      <p:sp>
        <p:nvSpPr>
          <p:cNvPr id="13"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34026471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847088"/>
            <a:ext cx="4546847" cy="4477512"/>
          </a:xfrm>
        </p:spPr>
        <p:txBody>
          <a:bodyPr>
            <a:noAutofit/>
          </a:bodyPr>
          <a:lstStyle/>
          <a:p>
            <a:pPr marL="0" indent="0" algn="just">
              <a:buNone/>
            </a:pPr>
            <a:r>
              <a:rPr lang="en-US" sz="1800" b="1" i="1" dirty="0"/>
              <a:t>F</a:t>
            </a:r>
            <a:r>
              <a:rPr lang="en-US" sz="1800" b="1" i="1" dirty="0" smtClean="0"/>
              <a:t>lash </a:t>
            </a:r>
            <a:r>
              <a:rPr lang="en-US" sz="1800" b="1" i="1" dirty="0"/>
              <a:t>F</a:t>
            </a:r>
            <a:r>
              <a:rPr lang="en-US" sz="1800" b="1" i="1" dirty="0" smtClean="0"/>
              <a:t>loods </a:t>
            </a:r>
            <a:endParaRPr lang="en-US" sz="1800" dirty="0" smtClean="0">
              <a:cs typeface="Arial"/>
            </a:endParaRPr>
          </a:p>
          <a:p>
            <a:pPr marL="0" indent="0" algn="just">
              <a:buNone/>
            </a:pPr>
            <a:r>
              <a:rPr lang="en-US" sz="1800" dirty="0" smtClean="0">
                <a:cs typeface="Arial"/>
              </a:rPr>
              <a:t>Europe, </a:t>
            </a:r>
            <a:r>
              <a:rPr lang="en-US" sz="1800" b="1" u="sng" dirty="0" smtClean="0">
                <a:solidFill>
                  <a:srgbClr val="FF0000"/>
                </a:solidFill>
                <a:cs typeface="Arial"/>
              </a:rPr>
              <a:t>2016</a:t>
            </a:r>
            <a:endParaRPr lang="en-US" sz="1800" b="1" u="sng" dirty="0">
              <a:solidFill>
                <a:srgbClr val="FF0000"/>
              </a:solidFill>
              <a:cs typeface="Arial"/>
            </a:endParaRPr>
          </a:p>
          <a:p>
            <a:pPr algn="just"/>
            <a:r>
              <a:rPr lang="en-US" sz="1800" dirty="0"/>
              <a:t>deaths of </a:t>
            </a:r>
            <a:r>
              <a:rPr lang="en-US" sz="1800" dirty="0" smtClean="0"/>
              <a:t>14 people (so far!) and €</a:t>
            </a:r>
            <a:r>
              <a:rPr lang="en-US" sz="1800" dirty="0" err="1"/>
              <a:t>b</a:t>
            </a:r>
            <a:r>
              <a:rPr lang="en-US" sz="1800" dirty="0" err="1" smtClean="0"/>
              <a:t>n’s</a:t>
            </a:r>
            <a:r>
              <a:rPr lang="en-US" sz="1800" dirty="0" smtClean="0"/>
              <a:t> </a:t>
            </a:r>
            <a:r>
              <a:rPr lang="en-US" sz="1800" dirty="0"/>
              <a:t>worth of </a:t>
            </a:r>
            <a:r>
              <a:rPr lang="en-US" sz="1800" dirty="0" smtClean="0"/>
              <a:t>damage!!</a:t>
            </a:r>
          </a:p>
        </p:txBody>
      </p:sp>
      <p:pic>
        <p:nvPicPr>
          <p:cNvPr id="11" name="Picture 10" descr="Screen Shot 2014-05-08 at 09.11.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8" name="Picture 7"/>
          <p:cNvPicPr>
            <a:picLocks noChangeAspect="1"/>
          </p:cNvPicPr>
          <p:nvPr/>
        </p:nvPicPr>
        <p:blipFill>
          <a:blip r:embed="rId3"/>
          <a:stretch>
            <a:fillRect/>
          </a:stretch>
        </p:blipFill>
        <p:spPr>
          <a:xfrm>
            <a:off x="8374363" y="6173635"/>
            <a:ext cx="514959" cy="611514"/>
          </a:xfrm>
          <a:prstGeom prst="rect">
            <a:avLst/>
          </a:prstGeom>
        </p:spPr>
      </p:pic>
      <p:pic>
        <p:nvPicPr>
          <p:cNvPr id="2" name="Picture 1" descr="Pari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4048" y="876300"/>
            <a:ext cx="3769179" cy="2476500"/>
          </a:xfrm>
          <a:prstGeom prst="rect">
            <a:avLst/>
          </a:prstGeom>
        </p:spPr>
      </p:pic>
      <p:pic>
        <p:nvPicPr>
          <p:cNvPr id="4" name="Picture 3" descr="Germany.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0099" y="3505200"/>
            <a:ext cx="4185083" cy="2343647"/>
          </a:xfrm>
          <a:prstGeom prst="rect">
            <a:avLst/>
          </a:prstGeom>
        </p:spPr>
      </p:pic>
      <p:pic>
        <p:nvPicPr>
          <p:cNvPr id="6" name="Picture 5" descr="meteoalarm.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3238500"/>
            <a:ext cx="3721099" cy="3100916"/>
          </a:xfrm>
          <a:prstGeom prst="rect">
            <a:avLst/>
          </a:prstGeom>
        </p:spPr>
      </p:pic>
      <p:pic>
        <p:nvPicPr>
          <p:cNvPr id="12" name="Picture 3"/>
          <p:cNvPicPr>
            <a:picLocks noChangeAspect="1" noChangeArrowheads="1"/>
          </p:cNvPicPr>
          <p:nvPr/>
        </p:nvPicPr>
        <p:blipFill>
          <a:blip r:embed="rId7"/>
          <a:srcRect/>
          <a:stretch>
            <a:fillRect/>
          </a:stretch>
        </p:blipFill>
        <p:spPr bwMode="auto">
          <a:xfrm>
            <a:off x="7034213" y="73025"/>
            <a:ext cx="2109787" cy="731838"/>
          </a:xfrm>
          <a:prstGeom prst="rect">
            <a:avLst/>
          </a:prstGeom>
          <a:noFill/>
          <a:ln w="9525">
            <a:noFill/>
            <a:miter lim="800000"/>
            <a:headEnd/>
            <a:tailEnd/>
          </a:ln>
        </p:spPr>
      </p:pic>
      <p:sp>
        <p:nvSpPr>
          <p:cNvPr id="10"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6489319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RAIN</a:t>
            </a:r>
            <a:endParaRPr lang="en-US" dirty="0"/>
          </a:p>
        </p:txBody>
      </p:sp>
      <p:pic>
        <p:nvPicPr>
          <p:cNvPr id="3" name="Picture 2"/>
          <p:cNvPicPr>
            <a:picLocks noChangeAspect="1"/>
          </p:cNvPicPr>
          <p:nvPr/>
        </p:nvPicPr>
        <p:blipFill>
          <a:blip r:embed="rId2"/>
          <a:stretch>
            <a:fillRect/>
          </a:stretch>
        </p:blipFill>
        <p:spPr>
          <a:xfrm>
            <a:off x="3090693" y="548680"/>
            <a:ext cx="6017811" cy="5400600"/>
          </a:xfrm>
          <a:prstGeom prst="rect">
            <a:avLst/>
          </a:prstGeom>
        </p:spPr>
      </p:pic>
      <p:sp>
        <p:nvSpPr>
          <p:cNvPr id="7" name="Subtitle 2"/>
          <p:cNvSpPr txBox="1">
            <a:spLocks/>
          </p:cNvSpPr>
          <p:nvPr/>
        </p:nvSpPr>
        <p:spPr>
          <a:xfrm>
            <a:off x="609600" y="1371600"/>
            <a:ext cx="8229600" cy="4343400"/>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177800" indent="-177800" algn="just">
              <a:lnSpc>
                <a:spcPct val="134000"/>
              </a:lnSpc>
              <a:spcBef>
                <a:spcPts val="0"/>
              </a:spcBef>
              <a:spcAft>
                <a:spcPts val="600"/>
              </a:spcAft>
              <a:buFont typeface="Arial" pitchFamily="34" charset="0"/>
              <a:buChar char="•"/>
            </a:pPr>
            <a:endParaRPr lang="en-US" sz="1400" i="1" dirty="0" smtClean="0">
              <a:solidFill>
                <a:schemeClr val="tx2"/>
              </a:solidFill>
            </a:endParaRPr>
          </a:p>
          <a:p>
            <a:pPr marL="177800" indent="-177800" algn="just">
              <a:lnSpc>
                <a:spcPct val="134000"/>
              </a:lnSpc>
              <a:spcBef>
                <a:spcPts val="0"/>
              </a:spcBef>
              <a:spcAft>
                <a:spcPts val="600"/>
              </a:spcAft>
            </a:pPr>
            <a:r>
              <a:rPr lang="en-US" sz="1600" b="1" dirty="0" smtClean="0">
                <a:solidFill>
                  <a:schemeClr val="tx2"/>
                </a:solidFill>
              </a:rPr>
              <a:t>Work Package Structure</a:t>
            </a:r>
            <a:endParaRPr lang="en-US" sz="1600" b="1" dirty="0">
              <a:solidFill>
                <a:schemeClr val="tx2"/>
              </a:solidFill>
            </a:endParaRPr>
          </a:p>
          <a:p>
            <a:pPr marL="0" indent="0" algn="just">
              <a:lnSpc>
                <a:spcPct val="134000"/>
              </a:lnSpc>
              <a:spcBef>
                <a:spcPts val="0"/>
              </a:spcBef>
              <a:spcAft>
                <a:spcPts val="600"/>
              </a:spcAft>
              <a:buNone/>
            </a:pPr>
            <a:r>
              <a:rPr lang="en-US" sz="1600" b="1" dirty="0" smtClean="0">
                <a:solidFill>
                  <a:schemeClr val="tx2"/>
                </a:solidFill>
              </a:rPr>
              <a:t>	</a:t>
            </a:r>
            <a:r>
              <a:rPr lang="en-US" sz="1400" b="1" dirty="0" smtClean="0">
                <a:solidFill>
                  <a:schemeClr val="tx2"/>
                </a:solidFill>
              </a:rPr>
              <a:t>WP1 </a:t>
            </a:r>
            <a:r>
              <a:rPr lang="en-US" sz="1400" b="1" dirty="0">
                <a:solidFill>
                  <a:schemeClr val="tx2"/>
                </a:solidFill>
              </a:rPr>
              <a:t>– </a:t>
            </a:r>
            <a:r>
              <a:rPr lang="en-US" sz="1400" b="1" dirty="0" smtClean="0">
                <a:solidFill>
                  <a:schemeClr val="tx2"/>
                </a:solidFill>
              </a:rPr>
              <a:t>TCD</a:t>
            </a:r>
          </a:p>
          <a:p>
            <a:pPr marL="0" indent="0" algn="just">
              <a:lnSpc>
                <a:spcPct val="134000"/>
              </a:lnSpc>
              <a:spcBef>
                <a:spcPts val="0"/>
              </a:spcBef>
              <a:spcAft>
                <a:spcPts val="600"/>
              </a:spcAft>
              <a:buNone/>
            </a:pPr>
            <a:r>
              <a:rPr lang="en-US" sz="1400" b="1" dirty="0">
                <a:solidFill>
                  <a:schemeClr val="tx2"/>
                </a:solidFill>
              </a:rPr>
              <a:t>	</a:t>
            </a:r>
            <a:r>
              <a:rPr lang="en-US" sz="1400" b="1" dirty="0" smtClean="0">
                <a:solidFill>
                  <a:schemeClr val="tx2"/>
                </a:solidFill>
              </a:rPr>
              <a:t>WP2 – ESSL</a:t>
            </a:r>
          </a:p>
          <a:p>
            <a:pPr marL="0" indent="0" algn="just">
              <a:lnSpc>
                <a:spcPct val="134000"/>
              </a:lnSpc>
              <a:spcBef>
                <a:spcPts val="0"/>
              </a:spcBef>
              <a:spcAft>
                <a:spcPts val="600"/>
              </a:spcAft>
              <a:buNone/>
            </a:pPr>
            <a:r>
              <a:rPr lang="en-US" sz="1400" b="1" dirty="0">
                <a:solidFill>
                  <a:schemeClr val="tx2"/>
                </a:solidFill>
              </a:rPr>
              <a:t>	</a:t>
            </a:r>
            <a:r>
              <a:rPr lang="en-US" sz="1400" b="1" dirty="0" smtClean="0">
                <a:solidFill>
                  <a:schemeClr val="tx2"/>
                </a:solidFill>
              </a:rPr>
              <a:t>WP3 – UNIZA</a:t>
            </a:r>
            <a:endParaRPr lang="en-US" sz="1400" b="1" dirty="0">
              <a:solidFill>
                <a:schemeClr val="tx2"/>
              </a:solidFill>
            </a:endParaRPr>
          </a:p>
          <a:p>
            <a:pPr marL="0" indent="0" algn="just">
              <a:lnSpc>
                <a:spcPct val="134000"/>
              </a:lnSpc>
              <a:spcBef>
                <a:spcPts val="0"/>
              </a:spcBef>
              <a:spcAft>
                <a:spcPts val="600"/>
              </a:spcAft>
              <a:buNone/>
            </a:pPr>
            <a:r>
              <a:rPr lang="en-US" sz="1400" b="1" dirty="0" smtClean="0">
                <a:solidFill>
                  <a:schemeClr val="tx2"/>
                </a:solidFill>
              </a:rPr>
              <a:t>	WP4 – AIA</a:t>
            </a:r>
            <a:endParaRPr lang="en-US" sz="1400" b="1" dirty="0">
              <a:solidFill>
                <a:schemeClr val="tx2"/>
              </a:solidFill>
            </a:endParaRPr>
          </a:p>
          <a:p>
            <a:pPr marL="0" indent="0" algn="just">
              <a:lnSpc>
                <a:spcPct val="134000"/>
              </a:lnSpc>
              <a:spcBef>
                <a:spcPts val="0"/>
              </a:spcBef>
              <a:spcAft>
                <a:spcPts val="600"/>
              </a:spcAft>
              <a:buNone/>
            </a:pPr>
            <a:r>
              <a:rPr lang="en-US" sz="1400" b="1" dirty="0" smtClean="0">
                <a:solidFill>
                  <a:schemeClr val="tx2"/>
                </a:solidFill>
              </a:rPr>
              <a:t>	WP5 – </a:t>
            </a:r>
            <a:r>
              <a:rPr lang="en-US" sz="1400" b="1" dirty="0" err="1" smtClean="0">
                <a:solidFill>
                  <a:schemeClr val="tx2"/>
                </a:solidFill>
              </a:rPr>
              <a:t>TU_Delft</a:t>
            </a:r>
            <a:endParaRPr lang="en-US" sz="1400" b="1" dirty="0">
              <a:solidFill>
                <a:schemeClr val="tx2"/>
              </a:solidFill>
            </a:endParaRPr>
          </a:p>
          <a:p>
            <a:pPr marL="0" indent="0" algn="just">
              <a:lnSpc>
                <a:spcPct val="134000"/>
              </a:lnSpc>
              <a:spcBef>
                <a:spcPts val="0"/>
              </a:spcBef>
              <a:spcAft>
                <a:spcPts val="600"/>
              </a:spcAft>
              <a:buNone/>
            </a:pPr>
            <a:r>
              <a:rPr lang="en-US" sz="1400" b="1" dirty="0">
                <a:solidFill>
                  <a:schemeClr val="tx2"/>
                </a:solidFill>
              </a:rPr>
              <a:t>	</a:t>
            </a:r>
            <a:r>
              <a:rPr lang="en-US" sz="1400" b="1" dirty="0" smtClean="0">
                <a:solidFill>
                  <a:schemeClr val="tx2"/>
                </a:solidFill>
              </a:rPr>
              <a:t>WP6 – ROD</a:t>
            </a:r>
          </a:p>
          <a:p>
            <a:pPr marL="0" indent="0" algn="just">
              <a:lnSpc>
                <a:spcPct val="134000"/>
              </a:lnSpc>
              <a:spcBef>
                <a:spcPts val="0"/>
              </a:spcBef>
              <a:spcAft>
                <a:spcPts val="600"/>
              </a:spcAft>
              <a:buNone/>
            </a:pPr>
            <a:r>
              <a:rPr lang="en-US" sz="1400" b="1" dirty="0" smtClean="0">
                <a:solidFill>
                  <a:schemeClr val="tx2"/>
                </a:solidFill>
              </a:rPr>
              <a:t>	WP7 – GDG</a:t>
            </a:r>
          </a:p>
          <a:p>
            <a:pPr marL="0" indent="0" algn="just">
              <a:lnSpc>
                <a:spcPct val="134000"/>
              </a:lnSpc>
              <a:spcBef>
                <a:spcPts val="0"/>
              </a:spcBef>
              <a:spcAft>
                <a:spcPts val="600"/>
              </a:spcAft>
              <a:buNone/>
            </a:pPr>
            <a:r>
              <a:rPr lang="en-US" sz="1400" b="1" dirty="0">
                <a:solidFill>
                  <a:schemeClr val="tx2"/>
                </a:solidFill>
              </a:rPr>
              <a:t>	</a:t>
            </a:r>
            <a:r>
              <a:rPr lang="en-US" sz="1400" b="1" dirty="0" smtClean="0">
                <a:solidFill>
                  <a:schemeClr val="tx2"/>
                </a:solidFill>
              </a:rPr>
              <a:t>WP8 – </a:t>
            </a:r>
            <a:r>
              <a:rPr lang="en-US" sz="1400" b="1" dirty="0" err="1" smtClean="0">
                <a:solidFill>
                  <a:schemeClr val="tx2"/>
                </a:solidFill>
              </a:rPr>
              <a:t>Youris</a:t>
            </a:r>
            <a:endParaRPr lang="en-US" sz="1400" b="1" dirty="0" smtClean="0">
              <a:solidFill>
                <a:schemeClr val="tx2"/>
              </a:solidFill>
            </a:endParaRPr>
          </a:p>
        </p:txBody>
      </p:sp>
      <p:pic>
        <p:nvPicPr>
          <p:cNvPr id="8" name="Picture 7" descr="Screen Shot 2014-05-08 at 09.11.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9" name="Picture 3"/>
          <p:cNvPicPr>
            <a:picLocks noChangeAspect="1" noChangeArrowheads="1"/>
          </p:cNvPicPr>
          <p:nvPr/>
        </p:nvPicPr>
        <p:blipFill>
          <a:blip r:embed="rId4"/>
          <a:srcRect/>
          <a:stretch>
            <a:fillRect/>
          </a:stretch>
        </p:blipFill>
        <p:spPr bwMode="auto">
          <a:xfrm>
            <a:off x="7034213" y="73025"/>
            <a:ext cx="2109787" cy="731838"/>
          </a:xfrm>
          <a:prstGeom prst="rect">
            <a:avLst/>
          </a:prstGeom>
          <a:noFill/>
          <a:ln w="9525">
            <a:noFill/>
            <a:miter lim="800000"/>
            <a:headEnd/>
            <a:tailEnd/>
          </a:ln>
        </p:spPr>
      </p:pic>
      <p:pic>
        <p:nvPicPr>
          <p:cNvPr id="10" name="Picture 9"/>
          <p:cNvPicPr>
            <a:picLocks noChangeAspect="1"/>
          </p:cNvPicPr>
          <p:nvPr/>
        </p:nvPicPr>
        <p:blipFill>
          <a:blip r:embed="rId5"/>
          <a:stretch>
            <a:fillRect/>
          </a:stretch>
        </p:blipFill>
        <p:spPr>
          <a:xfrm>
            <a:off x="8374363" y="6173635"/>
            <a:ext cx="514959" cy="611514"/>
          </a:xfrm>
          <a:prstGeom prst="rect">
            <a:avLst/>
          </a:prstGeom>
        </p:spPr>
      </p:pic>
      <p:sp>
        <p:nvSpPr>
          <p:cNvPr id="11" name="Title 1"/>
          <p:cNvSpPr txBox="1">
            <a:spLocks/>
          </p:cNvSpPr>
          <p:nvPr/>
        </p:nvSpPr>
        <p:spPr bwMode="auto">
          <a:xfrm>
            <a:off x="533400" y="2619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en-US" dirty="0" smtClean="0"/>
              <a:t>Project Structure</a:t>
            </a:r>
            <a:endParaRPr lang="en-US" dirty="0"/>
          </a:p>
        </p:txBody>
      </p:sp>
      <p:sp>
        <p:nvSpPr>
          <p:cNvPr id="12"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21990327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RAIN Consortium</a:t>
            </a:r>
            <a:endParaRPr lang="en-US" dirty="0"/>
          </a:p>
        </p:txBody>
      </p:sp>
      <p:pic>
        <p:nvPicPr>
          <p:cNvPr id="20" name="Picture 19" descr="Screen Shot 2014-05-08 at 09.11.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22" name="Picture 21"/>
          <p:cNvPicPr>
            <a:picLocks noChangeAspect="1"/>
          </p:cNvPicPr>
          <p:nvPr/>
        </p:nvPicPr>
        <p:blipFill>
          <a:blip r:embed="rId3"/>
          <a:stretch>
            <a:fillRect/>
          </a:stretch>
        </p:blipFill>
        <p:spPr>
          <a:xfrm>
            <a:off x="8374363" y="6173635"/>
            <a:ext cx="514959" cy="611514"/>
          </a:xfrm>
          <a:prstGeom prst="rect">
            <a:avLst/>
          </a:prstGeom>
        </p:spPr>
      </p:pic>
      <p:pic>
        <p:nvPicPr>
          <p:cNvPr id="5" name="Picture 4"/>
          <p:cNvPicPr>
            <a:picLocks noChangeAspect="1"/>
          </p:cNvPicPr>
          <p:nvPr/>
        </p:nvPicPr>
        <p:blipFill>
          <a:blip r:embed="rId4"/>
          <a:stretch>
            <a:fillRect/>
          </a:stretch>
        </p:blipFill>
        <p:spPr>
          <a:xfrm>
            <a:off x="917714" y="1500560"/>
            <a:ext cx="7194499" cy="4570623"/>
          </a:xfrm>
          <a:prstGeom prst="rect">
            <a:avLst/>
          </a:prstGeom>
        </p:spPr>
      </p:pic>
      <p:sp>
        <p:nvSpPr>
          <p:cNvPr id="7"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pic>
        <p:nvPicPr>
          <p:cNvPr id="8" name="Picture 3"/>
          <p:cNvPicPr>
            <a:picLocks noChangeAspect="1" noChangeArrowheads="1"/>
          </p:cNvPicPr>
          <p:nvPr/>
        </p:nvPicPr>
        <p:blipFill>
          <a:blip r:embed="rId5"/>
          <a:srcRect/>
          <a:stretch>
            <a:fillRect/>
          </a:stretch>
        </p:blipFill>
        <p:spPr bwMode="auto">
          <a:xfrm>
            <a:off x="7034213" y="73025"/>
            <a:ext cx="2109787" cy="731838"/>
          </a:xfrm>
          <a:prstGeom prst="rect">
            <a:avLst/>
          </a:prstGeom>
          <a:noFill/>
          <a:ln w="9525">
            <a:noFill/>
            <a:miter lim="800000"/>
            <a:headEnd/>
            <a:tailEnd/>
          </a:ln>
        </p:spPr>
      </p:pic>
    </p:spTree>
    <p:extLst>
      <p:ext uri="{BB962C8B-B14F-4D97-AF65-F5344CB8AC3E}">
        <p14:creationId xmlns:p14="http://schemas.microsoft.com/office/powerpoint/2010/main" val="39825111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RAIN</a:t>
            </a:r>
            <a:endParaRPr lang="en-US" dirty="0"/>
          </a:p>
        </p:txBody>
      </p:sp>
      <p:pic>
        <p:nvPicPr>
          <p:cNvPr id="3" name="Picture 2"/>
          <p:cNvPicPr>
            <a:picLocks noChangeAspect="1"/>
          </p:cNvPicPr>
          <p:nvPr/>
        </p:nvPicPr>
        <p:blipFill>
          <a:blip r:embed="rId2"/>
          <a:stretch>
            <a:fillRect/>
          </a:stretch>
        </p:blipFill>
        <p:spPr>
          <a:xfrm>
            <a:off x="3090693" y="548680"/>
            <a:ext cx="6017811" cy="5400600"/>
          </a:xfrm>
          <a:prstGeom prst="rect">
            <a:avLst/>
          </a:prstGeom>
        </p:spPr>
      </p:pic>
      <p:sp>
        <p:nvSpPr>
          <p:cNvPr id="7" name="Subtitle 2"/>
          <p:cNvSpPr txBox="1">
            <a:spLocks/>
          </p:cNvSpPr>
          <p:nvPr/>
        </p:nvSpPr>
        <p:spPr>
          <a:xfrm>
            <a:off x="609600" y="1371600"/>
            <a:ext cx="8229600" cy="4343400"/>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177800" indent="-177800" algn="just">
              <a:lnSpc>
                <a:spcPct val="134000"/>
              </a:lnSpc>
              <a:spcBef>
                <a:spcPts val="0"/>
              </a:spcBef>
              <a:spcAft>
                <a:spcPts val="600"/>
              </a:spcAft>
              <a:buFont typeface="Arial" pitchFamily="34" charset="0"/>
              <a:buChar char="•"/>
            </a:pPr>
            <a:endParaRPr lang="en-US" sz="1400" i="1" dirty="0" smtClean="0">
              <a:solidFill>
                <a:schemeClr val="tx2"/>
              </a:solidFill>
            </a:endParaRPr>
          </a:p>
          <a:p>
            <a:pPr marL="177800" indent="-177800" algn="just">
              <a:lnSpc>
                <a:spcPct val="134000"/>
              </a:lnSpc>
              <a:spcBef>
                <a:spcPts val="0"/>
              </a:spcBef>
              <a:spcAft>
                <a:spcPts val="600"/>
              </a:spcAft>
            </a:pPr>
            <a:r>
              <a:rPr lang="en-US" sz="1600" b="1" dirty="0" smtClean="0">
                <a:solidFill>
                  <a:schemeClr val="tx2"/>
                </a:solidFill>
              </a:rPr>
              <a:t>Work Package Structure</a:t>
            </a:r>
            <a:endParaRPr lang="en-US" sz="1600" b="1" dirty="0">
              <a:solidFill>
                <a:schemeClr val="tx2"/>
              </a:solidFill>
            </a:endParaRPr>
          </a:p>
          <a:p>
            <a:pPr marL="0" indent="0" algn="just">
              <a:lnSpc>
                <a:spcPct val="134000"/>
              </a:lnSpc>
              <a:spcBef>
                <a:spcPts val="0"/>
              </a:spcBef>
              <a:spcAft>
                <a:spcPts val="600"/>
              </a:spcAft>
              <a:buNone/>
            </a:pPr>
            <a:r>
              <a:rPr lang="en-US" sz="1600" b="1" dirty="0" smtClean="0">
                <a:solidFill>
                  <a:schemeClr val="tx2"/>
                </a:solidFill>
              </a:rPr>
              <a:t>	</a:t>
            </a:r>
            <a:r>
              <a:rPr lang="en-US" sz="1400" b="1" dirty="0" smtClean="0">
                <a:solidFill>
                  <a:schemeClr val="tx2"/>
                </a:solidFill>
              </a:rPr>
              <a:t>WP1 </a:t>
            </a:r>
            <a:r>
              <a:rPr lang="en-US" sz="1400" b="1" dirty="0">
                <a:solidFill>
                  <a:schemeClr val="tx2"/>
                </a:solidFill>
              </a:rPr>
              <a:t>– </a:t>
            </a:r>
            <a:r>
              <a:rPr lang="en-US" sz="1400" b="1" dirty="0" smtClean="0">
                <a:solidFill>
                  <a:schemeClr val="tx2"/>
                </a:solidFill>
              </a:rPr>
              <a:t>TCD</a:t>
            </a:r>
          </a:p>
          <a:p>
            <a:pPr marL="0" indent="0" algn="just">
              <a:lnSpc>
                <a:spcPct val="134000"/>
              </a:lnSpc>
              <a:spcBef>
                <a:spcPts val="0"/>
              </a:spcBef>
              <a:spcAft>
                <a:spcPts val="600"/>
              </a:spcAft>
              <a:buNone/>
            </a:pPr>
            <a:r>
              <a:rPr lang="en-US" sz="1400" b="1" dirty="0">
                <a:solidFill>
                  <a:schemeClr val="tx2"/>
                </a:solidFill>
              </a:rPr>
              <a:t>	</a:t>
            </a:r>
            <a:r>
              <a:rPr lang="en-US" sz="1400" b="1" dirty="0" smtClean="0">
                <a:solidFill>
                  <a:schemeClr val="tx2"/>
                </a:solidFill>
              </a:rPr>
              <a:t>WP2 – ESSL</a:t>
            </a:r>
          </a:p>
          <a:p>
            <a:pPr marL="0" indent="0" algn="just">
              <a:lnSpc>
                <a:spcPct val="134000"/>
              </a:lnSpc>
              <a:spcBef>
                <a:spcPts val="0"/>
              </a:spcBef>
              <a:spcAft>
                <a:spcPts val="600"/>
              </a:spcAft>
              <a:buNone/>
            </a:pPr>
            <a:r>
              <a:rPr lang="en-US" sz="1400" b="1" dirty="0">
                <a:solidFill>
                  <a:schemeClr val="tx2"/>
                </a:solidFill>
              </a:rPr>
              <a:t>	</a:t>
            </a:r>
            <a:r>
              <a:rPr lang="en-US" sz="1400" b="1" dirty="0" smtClean="0">
                <a:solidFill>
                  <a:schemeClr val="tx2"/>
                </a:solidFill>
              </a:rPr>
              <a:t>WP3 – UNIZA</a:t>
            </a:r>
            <a:endParaRPr lang="en-US" sz="1400" b="1" dirty="0">
              <a:solidFill>
                <a:schemeClr val="tx2"/>
              </a:solidFill>
            </a:endParaRPr>
          </a:p>
          <a:p>
            <a:pPr marL="0" indent="0" algn="just">
              <a:lnSpc>
                <a:spcPct val="134000"/>
              </a:lnSpc>
              <a:spcBef>
                <a:spcPts val="0"/>
              </a:spcBef>
              <a:spcAft>
                <a:spcPts val="600"/>
              </a:spcAft>
              <a:buNone/>
            </a:pPr>
            <a:r>
              <a:rPr lang="en-US" sz="1400" b="1" dirty="0" smtClean="0">
                <a:solidFill>
                  <a:schemeClr val="tx2"/>
                </a:solidFill>
              </a:rPr>
              <a:t>	WP4 – AIA</a:t>
            </a:r>
            <a:endParaRPr lang="en-US" sz="1400" b="1" dirty="0">
              <a:solidFill>
                <a:schemeClr val="tx2"/>
              </a:solidFill>
            </a:endParaRPr>
          </a:p>
          <a:p>
            <a:pPr marL="0" indent="0" algn="just">
              <a:lnSpc>
                <a:spcPct val="134000"/>
              </a:lnSpc>
              <a:spcBef>
                <a:spcPts val="0"/>
              </a:spcBef>
              <a:spcAft>
                <a:spcPts val="600"/>
              </a:spcAft>
              <a:buNone/>
            </a:pPr>
            <a:r>
              <a:rPr lang="en-US" sz="1400" b="1" dirty="0" smtClean="0">
                <a:solidFill>
                  <a:schemeClr val="tx2"/>
                </a:solidFill>
              </a:rPr>
              <a:t>	WP5 – </a:t>
            </a:r>
            <a:r>
              <a:rPr lang="en-US" sz="1400" b="1" dirty="0" err="1" smtClean="0">
                <a:solidFill>
                  <a:schemeClr val="tx2"/>
                </a:solidFill>
              </a:rPr>
              <a:t>TU_Delft</a:t>
            </a:r>
            <a:endParaRPr lang="en-US" sz="1400" b="1" dirty="0">
              <a:solidFill>
                <a:schemeClr val="tx2"/>
              </a:solidFill>
            </a:endParaRPr>
          </a:p>
          <a:p>
            <a:pPr marL="0" indent="0" algn="just">
              <a:lnSpc>
                <a:spcPct val="134000"/>
              </a:lnSpc>
              <a:spcBef>
                <a:spcPts val="0"/>
              </a:spcBef>
              <a:spcAft>
                <a:spcPts val="600"/>
              </a:spcAft>
              <a:buNone/>
            </a:pPr>
            <a:r>
              <a:rPr lang="en-US" sz="1400" b="1" dirty="0">
                <a:solidFill>
                  <a:schemeClr val="tx2"/>
                </a:solidFill>
              </a:rPr>
              <a:t>	</a:t>
            </a:r>
            <a:r>
              <a:rPr lang="en-US" sz="1400" b="1" dirty="0" smtClean="0">
                <a:solidFill>
                  <a:schemeClr val="tx2"/>
                </a:solidFill>
              </a:rPr>
              <a:t>WP6 – ROD</a:t>
            </a:r>
          </a:p>
          <a:p>
            <a:pPr marL="0" indent="0" algn="just">
              <a:lnSpc>
                <a:spcPct val="134000"/>
              </a:lnSpc>
              <a:spcBef>
                <a:spcPts val="0"/>
              </a:spcBef>
              <a:spcAft>
                <a:spcPts val="600"/>
              </a:spcAft>
              <a:buNone/>
            </a:pPr>
            <a:r>
              <a:rPr lang="en-US" sz="1400" b="1" dirty="0" smtClean="0">
                <a:solidFill>
                  <a:schemeClr val="tx2"/>
                </a:solidFill>
              </a:rPr>
              <a:t>	WP7 – GDG</a:t>
            </a:r>
          </a:p>
          <a:p>
            <a:pPr marL="0" indent="0" algn="just">
              <a:lnSpc>
                <a:spcPct val="134000"/>
              </a:lnSpc>
              <a:spcBef>
                <a:spcPts val="0"/>
              </a:spcBef>
              <a:spcAft>
                <a:spcPts val="600"/>
              </a:spcAft>
              <a:buNone/>
            </a:pPr>
            <a:r>
              <a:rPr lang="en-US" sz="1400" b="1" dirty="0">
                <a:solidFill>
                  <a:schemeClr val="tx2"/>
                </a:solidFill>
              </a:rPr>
              <a:t>	</a:t>
            </a:r>
            <a:r>
              <a:rPr lang="en-US" sz="1400" b="1" dirty="0" smtClean="0">
                <a:solidFill>
                  <a:schemeClr val="tx2"/>
                </a:solidFill>
              </a:rPr>
              <a:t>WP8 – </a:t>
            </a:r>
            <a:r>
              <a:rPr lang="en-US" sz="1400" b="1" dirty="0" err="1" smtClean="0">
                <a:solidFill>
                  <a:schemeClr val="tx2"/>
                </a:solidFill>
              </a:rPr>
              <a:t>Youris</a:t>
            </a:r>
            <a:endParaRPr lang="en-US" sz="1400" b="1" dirty="0" smtClean="0">
              <a:solidFill>
                <a:schemeClr val="tx2"/>
              </a:solidFill>
            </a:endParaRPr>
          </a:p>
        </p:txBody>
      </p:sp>
      <p:pic>
        <p:nvPicPr>
          <p:cNvPr id="8" name="Picture 7" descr="Screen Shot 2014-05-08 at 09.11.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9" name="Picture 3"/>
          <p:cNvPicPr>
            <a:picLocks noChangeAspect="1" noChangeArrowheads="1"/>
          </p:cNvPicPr>
          <p:nvPr/>
        </p:nvPicPr>
        <p:blipFill>
          <a:blip r:embed="rId4"/>
          <a:srcRect/>
          <a:stretch>
            <a:fillRect/>
          </a:stretch>
        </p:blipFill>
        <p:spPr bwMode="auto">
          <a:xfrm>
            <a:off x="7034213" y="73025"/>
            <a:ext cx="2109787" cy="731838"/>
          </a:xfrm>
          <a:prstGeom prst="rect">
            <a:avLst/>
          </a:prstGeom>
          <a:noFill/>
          <a:ln w="9525">
            <a:noFill/>
            <a:miter lim="800000"/>
            <a:headEnd/>
            <a:tailEnd/>
          </a:ln>
        </p:spPr>
      </p:pic>
      <p:pic>
        <p:nvPicPr>
          <p:cNvPr id="10" name="Picture 9"/>
          <p:cNvPicPr>
            <a:picLocks noChangeAspect="1"/>
          </p:cNvPicPr>
          <p:nvPr/>
        </p:nvPicPr>
        <p:blipFill>
          <a:blip r:embed="rId5"/>
          <a:stretch>
            <a:fillRect/>
          </a:stretch>
        </p:blipFill>
        <p:spPr>
          <a:xfrm>
            <a:off x="8374363" y="6173635"/>
            <a:ext cx="514959" cy="611514"/>
          </a:xfrm>
          <a:prstGeom prst="rect">
            <a:avLst/>
          </a:prstGeom>
        </p:spPr>
      </p:pic>
      <p:sp>
        <p:nvSpPr>
          <p:cNvPr id="11" name="Title 1"/>
          <p:cNvSpPr txBox="1">
            <a:spLocks/>
          </p:cNvSpPr>
          <p:nvPr/>
        </p:nvSpPr>
        <p:spPr bwMode="auto">
          <a:xfrm>
            <a:off x="533400" y="2619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en-US" dirty="0" smtClean="0"/>
              <a:t>Project Structure</a:t>
            </a:r>
            <a:endParaRPr lang="en-US" dirty="0"/>
          </a:p>
        </p:txBody>
      </p:sp>
      <p:sp>
        <p:nvSpPr>
          <p:cNvPr id="4" name="Rounded Rectangle 3"/>
          <p:cNvSpPr/>
          <p:nvPr/>
        </p:nvSpPr>
        <p:spPr>
          <a:xfrm>
            <a:off x="5994400" y="1574800"/>
            <a:ext cx="1930400" cy="372533"/>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1913458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0977" y="4826242"/>
            <a:ext cx="1305643" cy="1014748"/>
          </a:xfrm>
          <a:prstGeom prst="rect">
            <a:avLst/>
          </a:prstGeom>
        </p:spPr>
      </p:pic>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1937" y="3725676"/>
            <a:ext cx="1369996" cy="1027497"/>
          </a:xfrm>
          <a:prstGeom prst="rect">
            <a:avLst/>
          </a:prstGeom>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8275" y="2654032"/>
            <a:ext cx="1373556" cy="986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90126" y="2625592"/>
            <a:ext cx="1362956" cy="998171"/>
          </a:xfrm>
          <a:prstGeom prst="rect">
            <a:avLst/>
          </a:prstGeom>
        </p:spPr>
      </p:pic>
      <p:sp>
        <p:nvSpPr>
          <p:cNvPr id="4" name="Title 3"/>
          <p:cNvSpPr>
            <a:spLocks noGrp="1"/>
          </p:cNvSpPr>
          <p:nvPr>
            <p:ph type="title"/>
          </p:nvPr>
        </p:nvSpPr>
        <p:spPr>
          <a:xfrm>
            <a:off x="457200" y="332656"/>
            <a:ext cx="8229600" cy="1143000"/>
          </a:xfrm>
        </p:spPr>
        <p:txBody>
          <a:bodyPr/>
          <a:lstStyle/>
          <a:p>
            <a:r>
              <a:rPr lang="en-US" dirty="0" smtClean="0"/>
              <a:t>Hazard Identification </a:t>
            </a:r>
            <a:endParaRPr lang="en-GB" dirty="0"/>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2987" y="4817794"/>
            <a:ext cx="1364259" cy="1023195"/>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4008" y="4819734"/>
            <a:ext cx="1358269" cy="1021255"/>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4008" y="3725677"/>
            <a:ext cx="1362956" cy="1022217"/>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51838" y="1493886"/>
            <a:ext cx="1373556" cy="1030167"/>
          </a:xfrm>
          <a:prstGeom prst="rect">
            <a:avLst/>
          </a:prstGeom>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34982" y="3725676"/>
            <a:ext cx="1319244" cy="1027497"/>
          </a:xfrm>
          <a:prstGeom prst="rect">
            <a:avLst/>
          </a:prstGeom>
        </p:spPr>
      </p:pic>
      <p:sp>
        <p:nvSpPr>
          <p:cNvPr id="27" name="TextBox 26"/>
          <p:cNvSpPr txBox="1"/>
          <p:nvPr/>
        </p:nvSpPr>
        <p:spPr>
          <a:xfrm>
            <a:off x="6089959" y="0"/>
            <a:ext cx="3054041" cy="369332"/>
          </a:xfrm>
          <a:prstGeom prst="rect">
            <a:avLst/>
          </a:prstGeom>
          <a:noFill/>
        </p:spPr>
        <p:txBody>
          <a:bodyPr wrap="none" rtlCol="0">
            <a:spAutoFit/>
          </a:bodyPr>
          <a:lstStyle/>
          <a:p>
            <a:pPr algn="r"/>
            <a:r>
              <a:rPr lang="en-US" sz="900" smtClean="0">
                <a:solidFill>
                  <a:schemeClr val="bg1">
                    <a:lumMod val="50000"/>
                  </a:schemeClr>
                </a:solidFill>
              </a:rPr>
              <a:t>images (cc-by-sa license): thunderstorm gusts: John Kerstholt</a:t>
            </a:r>
            <a:br>
              <a:rPr lang="en-US" sz="900" smtClean="0">
                <a:solidFill>
                  <a:schemeClr val="bg1">
                    <a:lumMod val="50000"/>
                  </a:schemeClr>
                </a:solidFill>
              </a:rPr>
            </a:br>
            <a:r>
              <a:rPr lang="en-US" sz="900" smtClean="0">
                <a:solidFill>
                  <a:schemeClr val="bg1">
                    <a:lumMod val="50000"/>
                  </a:schemeClr>
                </a:solidFill>
              </a:rPr>
              <a:t>snow storms: Sebastian Ballard, lightning: Timo Newton-Syms</a:t>
            </a:r>
            <a:endParaRPr lang="en-GB" sz="900">
              <a:solidFill>
                <a:schemeClr val="bg1">
                  <a:lumMod val="50000"/>
                </a:schemeClr>
              </a:solidFill>
            </a:endParaRPr>
          </a:p>
        </p:txBody>
      </p:sp>
      <p:pic>
        <p:nvPicPr>
          <p:cNvPr id="102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63689" y="1477427"/>
            <a:ext cx="1362956" cy="1022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4500823" y="5301208"/>
            <a:ext cx="1536823" cy="369332"/>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outerShdw>
                </a:effectLst>
              </a:rPr>
              <a:t>snow storms</a:t>
            </a:r>
            <a:endParaRPr lang="en-GB" b="1" dirty="0">
              <a:solidFill>
                <a:schemeClr val="bg1"/>
              </a:solidFill>
              <a:effectLst>
                <a:outerShdw blurRad="38100" dist="38100" dir="2700000" algn="tl">
                  <a:srgbClr val="000000"/>
                </a:outerShdw>
              </a:effectLst>
            </a:endParaRPr>
          </a:p>
        </p:txBody>
      </p:sp>
      <p:sp>
        <p:nvSpPr>
          <p:cNvPr id="15" name="TextBox 14"/>
          <p:cNvSpPr txBox="1"/>
          <p:nvPr/>
        </p:nvSpPr>
        <p:spPr>
          <a:xfrm>
            <a:off x="6053272" y="5470008"/>
            <a:ext cx="1369029" cy="369332"/>
          </a:xfrm>
          <a:prstGeom prst="rect">
            <a:avLst/>
          </a:prstGeom>
          <a:noFill/>
        </p:spPr>
        <p:txBody>
          <a:bodyPr wrap="none" rtlCol="0">
            <a:spAutoFit/>
          </a:bodyPr>
          <a:lstStyle/>
          <a:p>
            <a:r>
              <a:rPr lang="en-US" b="1" dirty="0">
                <a:solidFill>
                  <a:schemeClr val="bg1"/>
                </a:solidFill>
                <a:effectLst>
                  <a:outerShdw blurRad="38100" dist="38100" dir="2700000" algn="tl">
                    <a:srgbClr val="000000"/>
                  </a:outerShdw>
                </a:effectLst>
              </a:rPr>
              <a:t>freezing rain</a:t>
            </a:r>
            <a:endParaRPr lang="en-GB" b="1" dirty="0">
              <a:solidFill>
                <a:schemeClr val="bg1"/>
              </a:solidFill>
              <a:effectLst>
                <a:outerShdw blurRad="38100" dist="38100" dir="2700000" algn="tl">
                  <a:srgbClr val="000000"/>
                </a:outerShdw>
              </a:effectLst>
            </a:endParaRPr>
          </a:p>
        </p:txBody>
      </p:sp>
      <p:sp>
        <p:nvSpPr>
          <p:cNvPr id="16" name="TextBox 15"/>
          <p:cNvSpPr txBox="1"/>
          <p:nvPr/>
        </p:nvSpPr>
        <p:spPr>
          <a:xfrm>
            <a:off x="4716016" y="3730677"/>
            <a:ext cx="1158651" cy="369332"/>
          </a:xfrm>
          <a:prstGeom prst="rect">
            <a:avLst/>
          </a:prstGeom>
          <a:noFill/>
        </p:spPr>
        <p:txBody>
          <a:bodyPr wrap="none" rtlCol="0">
            <a:spAutoFit/>
          </a:bodyPr>
          <a:lstStyle/>
          <a:p>
            <a:r>
              <a:rPr lang="en-US" b="1" dirty="0">
                <a:solidFill>
                  <a:schemeClr val="bg1"/>
                </a:solidFill>
                <a:effectLst>
                  <a:outerShdw blurRad="38100" dist="38100" dir="2700000" algn="tl">
                    <a:srgbClr val="000000"/>
                  </a:outerShdw>
                </a:effectLst>
              </a:rPr>
              <a:t>tornadoes</a:t>
            </a:r>
            <a:endParaRPr lang="en-GB" b="1" dirty="0">
              <a:solidFill>
                <a:schemeClr val="bg1"/>
              </a:solidFill>
              <a:effectLst>
                <a:outerShdw blurRad="38100" dist="38100" dir="2700000" algn="tl">
                  <a:srgbClr val="000000"/>
                </a:outerShdw>
              </a:effectLst>
            </a:endParaRPr>
          </a:p>
        </p:txBody>
      </p:sp>
      <p:sp>
        <p:nvSpPr>
          <p:cNvPr id="17" name="TextBox 16"/>
          <p:cNvSpPr txBox="1"/>
          <p:nvPr/>
        </p:nvSpPr>
        <p:spPr>
          <a:xfrm>
            <a:off x="6941219" y="1498991"/>
            <a:ext cx="1362874" cy="369332"/>
          </a:xfrm>
          <a:prstGeom prst="rect">
            <a:avLst/>
          </a:prstGeom>
          <a:noFill/>
        </p:spPr>
        <p:txBody>
          <a:bodyPr wrap="none" rtlCol="0">
            <a:spAutoFit/>
          </a:bodyPr>
          <a:lstStyle/>
          <a:p>
            <a:pPr algn="ctr"/>
            <a:r>
              <a:rPr lang="en-US" b="1">
                <a:solidFill>
                  <a:schemeClr val="bg1"/>
                </a:solidFill>
                <a:effectLst>
                  <a:outerShdw blurRad="38100" dist="38100" dir="2700000" algn="tl">
                    <a:srgbClr val="000000"/>
                  </a:outerShdw>
                </a:effectLst>
              </a:rPr>
              <a:t>wind storms</a:t>
            </a:r>
            <a:endParaRPr lang="en-GB" b="1">
              <a:solidFill>
                <a:schemeClr val="bg1"/>
              </a:solidFill>
              <a:effectLst>
                <a:outerShdw blurRad="38100" dist="38100" dir="2700000" algn="tl">
                  <a:srgbClr val="000000"/>
                </a:outerShdw>
              </a:effectLst>
            </a:endParaRPr>
          </a:p>
        </p:txBody>
      </p:sp>
      <p:sp>
        <p:nvSpPr>
          <p:cNvPr id="19" name="TextBox 18"/>
          <p:cNvSpPr txBox="1"/>
          <p:nvPr/>
        </p:nvSpPr>
        <p:spPr>
          <a:xfrm>
            <a:off x="4905758" y="3209098"/>
            <a:ext cx="1527525" cy="369332"/>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outerShdw>
                </a:effectLst>
              </a:rPr>
              <a:t>river floods</a:t>
            </a:r>
            <a:endParaRPr lang="en-GB" b="1" dirty="0">
              <a:solidFill>
                <a:schemeClr val="bg1"/>
              </a:solidFill>
              <a:effectLst>
                <a:outerShdw blurRad="38100" dist="38100" dir="2700000" algn="tl">
                  <a:srgbClr val="000000"/>
                </a:outerShdw>
              </a:effectLst>
            </a:endParaRPr>
          </a:p>
        </p:txBody>
      </p:sp>
      <p:sp>
        <p:nvSpPr>
          <p:cNvPr id="21" name="TextBox 20"/>
          <p:cNvSpPr txBox="1"/>
          <p:nvPr/>
        </p:nvSpPr>
        <p:spPr>
          <a:xfrm>
            <a:off x="6242950" y="3718936"/>
            <a:ext cx="2131096" cy="646331"/>
          </a:xfrm>
          <a:prstGeom prst="rect">
            <a:avLst/>
          </a:prstGeom>
          <a:noFill/>
        </p:spPr>
        <p:txBody>
          <a:bodyPr wrap="none" rtlCol="0">
            <a:spAutoFit/>
          </a:bodyPr>
          <a:lstStyle/>
          <a:p>
            <a:pPr algn="ctr"/>
            <a:r>
              <a:rPr lang="en-US" b="1" dirty="0" smtClean="0">
                <a:solidFill>
                  <a:schemeClr val="bg1"/>
                </a:solidFill>
                <a:effectLst>
                  <a:outerShdw blurRad="38100" dist="38100" dir="2700000" algn="tl">
                    <a:srgbClr val="000000"/>
                  </a:outerShdw>
                </a:effectLst>
              </a:rPr>
              <a:t>lightning, hail,</a:t>
            </a:r>
            <a:br>
              <a:rPr lang="en-US" b="1" dirty="0" smtClean="0">
                <a:solidFill>
                  <a:schemeClr val="bg1"/>
                </a:solidFill>
                <a:effectLst>
                  <a:outerShdw blurRad="38100" dist="38100" dir="2700000" algn="tl">
                    <a:srgbClr val="000000"/>
                  </a:outerShdw>
                </a:effectLst>
              </a:rPr>
            </a:br>
            <a:r>
              <a:rPr lang="en-US" b="1" dirty="0" smtClean="0">
                <a:solidFill>
                  <a:schemeClr val="bg1"/>
                </a:solidFill>
                <a:effectLst>
                  <a:outerShdw blurRad="38100" dist="38100" dir="2700000" algn="tl">
                    <a:srgbClr val="000000"/>
                  </a:outerShdw>
                </a:effectLst>
              </a:rPr>
              <a:t>thunderstorm winds</a:t>
            </a:r>
            <a:endParaRPr lang="en-GB" b="1" dirty="0">
              <a:solidFill>
                <a:schemeClr val="bg1"/>
              </a:solidFill>
              <a:effectLst>
                <a:outerShdw blurRad="38100" dist="38100" dir="2700000" algn="tl">
                  <a:srgbClr val="000000"/>
                </a:outerShdw>
              </a:effectLst>
            </a:endParaRPr>
          </a:p>
        </p:txBody>
      </p:sp>
      <p:sp>
        <p:nvSpPr>
          <p:cNvPr id="23" name="TextBox 22"/>
          <p:cNvSpPr txBox="1"/>
          <p:nvPr/>
        </p:nvSpPr>
        <p:spPr>
          <a:xfrm>
            <a:off x="7596800" y="5507940"/>
            <a:ext cx="1007648" cy="369332"/>
          </a:xfrm>
          <a:prstGeom prst="rect">
            <a:avLst/>
          </a:prstGeom>
          <a:noFill/>
        </p:spPr>
        <p:txBody>
          <a:bodyPr wrap="none" rtlCol="0">
            <a:spAutoFit/>
          </a:bodyPr>
          <a:lstStyle/>
          <a:p>
            <a:r>
              <a:rPr lang="en-US" b="1" dirty="0">
                <a:solidFill>
                  <a:schemeClr val="bg1"/>
                </a:solidFill>
                <a:effectLst>
                  <a:outerShdw blurRad="38100" dist="38100" dir="2700000" algn="tl">
                    <a:srgbClr val="000000"/>
                  </a:outerShdw>
                </a:effectLst>
              </a:rPr>
              <a:t>wildfires</a:t>
            </a:r>
            <a:endParaRPr lang="en-GB" b="1" dirty="0">
              <a:solidFill>
                <a:schemeClr val="bg1"/>
              </a:solidFill>
              <a:effectLst>
                <a:outerShdw blurRad="38100" dist="38100" dir="2700000" algn="tl">
                  <a:srgbClr val="000000"/>
                </a:outerShdw>
              </a:effectLst>
            </a:endParaRPr>
          </a:p>
        </p:txBody>
      </p:sp>
      <p:sp>
        <p:nvSpPr>
          <p:cNvPr id="29" name="TextBox 28"/>
          <p:cNvSpPr txBox="1"/>
          <p:nvPr/>
        </p:nvSpPr>
        <p:spPr>
          <a:xfrm>
            <a:off x="5066282" y="1475656"/>
            <a:ext cx="1176668" cy="369332"/>
          </a:xfrm>
          <a:prstGeom prst="rect">
            <a:avLst/>
          </a:prstGeom>
          <a:noFill/>
        </p:spPr>
        <p:txBody>
          <a:bodyPr wrap="none" rtlCol="0">
            <a:spAutoFit/>
          </a:bodyPr>
          <a:lstStyle/>
          <a:p>
            <a:pPr algn="ctr"/>
            <a:r>
              <a:rPr lang="en-US" b="1" dirty="0" smtClean="0">
                <a:solidFill>
                  <a:schemeClr val="bg1"/>
                </a:solidFill>
                <a:effectLst>
                  <a:outerShdw blurRad="38100" dist="38100" dir="2700000" algn="tl">
                    <a:srgbClr val="000000"/>
                  </a:outerShdw>
                </a:effectLst>
              </a:rPr>
              <a:t>heavy rain</a:t>
            </a:r>
            <a:endParaRPr lang="en-GB" b="1" dirty="0">
              <a:solidFill>
                <a:schemeClr val="bg1"/>
              </a:solidFill>
              <a:effectLst>
                <a:outerShdw blurRad="38100" dist="38100" dir="2700000" algn="tl">
                  <a:srgbClr val="000000"/>
                </a:outerShdw>
              </a:effectLst>
            </a:endParaRPr>
          </a:p>
        </p:txBody>
      </p:sp>
      <p:sp>
        <p:nvSpPr>
          <p:cNvPr id="34" name="TextBox 33"/>
          <p:cNvSpPr txBox="1"/>
          <p:nvPr/>
        </p:nvSpPr>
        <p:spPr>
          <a:xfrm>
            <a:off x="6804248" y="3254431"/>
            <a:ext cx="1731022" cy="369332"/>
          </a:xfrm>
          <a:prstGeom prst="rect">
            <a:avLst/>
          </a:prstGeom>
          <a:noFill/>
        </p:spPr>
        <p:txBody>
          <a:bodyPr wrap="square" rtlCol="0">
            <a:spAutoFit/>
          </a:bodyPr>
          <a:lstStyle/>
          <a:p>
            <a:pPr algn="ctr"/>
            <a:r>
              <a:rPr lang="en-US" b="1">
                <a:solidFill>
                  <a:schemeClr val="bg1"/>
                </a:solidFill>
                <a:effectLst>
                  <a:outerShdw blurRad="38100" dist="38100" dir="2700000" algn="tl">
                    <a:srgbClr val="000000"/>
                  </a:outerShdw>
                </a:effectLst>
              </a:rPr>
              <a:t>coastal floods</a:t>
            </a:r>
            <a:endParaRPr lang="en-GB" b="1">
              <a:solidFill>
                <a:schemeClr val="bg1"/>
              </a:solidFill>
              <a:effectLst>
                <a:outerShdw blurRad="38100" dist="38100" dir="2700000" algn="tl">
                  <a:srgbClr val="000000"/>
                </a:outerShdw>
              </a:effectLst>
            </a:endParaRPr>
          </a:p>
        </p:txBody>
      </p:sp>
      <p:pic>
        <p:nvPicPr>
          <p:cNvPr id="28" name="Picture 27" descr="Screen Shot 2014-05-08 at 09.11.13.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32" name="Picture 31"/>
          <p:cNvPicPr>
            <a:picLocks noChangeAspect="1"/>
          </p:cNvPicPr>
          <p:nvPr/>
        </p:nvPicPr>
        <p:blipFill>
          <a:blip r:embed="rId13"/>
          <a:stretch>
            <a:fillRect/>
          </a:stretch>
        </p:blipFill>
        <p:spPr>
          <a:xfrm>
            <a:off x="8374363" y="6173635"/>
            <a:ext cx="514959" cy="611514"/>
          </a:xfrm>
          <a:prstGeom prst="rect">
            <a:avLst/>
          </a:prstGeom>
        </p:spPr>
      </p:pic>
      <p:pic>
        <p:nvPicPr>
          <p:cNvPr id="2" name="Picture 1"/>
          <p:cNvPicPr>
            <a:picLocks noChangeAspect="1"/>
          </p:cNvPicPr>
          <p:nvPr/>
        </p:nvPicPr>
        <p:blipFill>
          <a:blip r:embed="rId14"/>
          <a:stretch>
            <a:fillRect/>
          </a:stretch>
        </p:blipFill>
        <p:spPr>
          <a:xfrm>
            <a:off x="126999" y="1296835"/>
            <a:ext cx="4373823" cy="3998924"/>
          </a:xfrm>
          <a:prstGeom prst="rect">
            <a:avLst/>
          </a:prstGeom>
        </p:spPr>
      </p:pic>
      <p:pic>
        <p:nvPicPr>
          <p:cNvPr id="3" name="Picture 2"/>
          <p:cNvPicPr>
            <a:picLocks noChangeAspect="1"/>
          </p:cNvPicPr>
          <p:nvPr/>
        </p:nvPicPr>
        <p:blipFill>
          <a:blip r:embed="rId15"/>
          <a:stretch>
            <a:fillRect/>
          </a:stretch>
        </p:blipFill>
        <p:spPr>
          <a:xfrm>
            <a:off x="2489200" y="4850670"/>
            <a:ext cx="1870458" cy="1505680"/>
          </a:xfrm>
          <a:prstGeom prst="rect">
            <a:avLst/>
          </a:prstGeom>
        </p:spPr>
      </p:pic>
      <p:sp>
        <p:nvSpPr>
          <p:cNvPr id="31"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40323610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3"/>
          <p:cNvPicPr>
            <a:picLocks noChangeAspect="1" noChangeArrowheads="1"/>
          </p:cNvPicPr>
          <p:nvPr/>
        </p:nvPicPr>
        <p:blipFill>
          <a:blip r:embed="rId3"/>
          <a:srcRect/>
          <a:stretch>
            <a:fillRect/>
          </a:stretch>
        </p:blipFill>
        <p:spPr bwMode="auto">
          <a:xfrm>
            <a:off x="7034213" y="73025"/>
            <a:ext cx="2109787" cy="731838"/>
          </a:xfrm>
          <a:prstGeom prst="rect">
            <a:avLst/>
          </a:prstGeom>
          <a:noFill/>
          <a:ln w="9525">
            <a:noFill/>
            <a:miter lim="800000"/>
            <a:headEnd/>
            <a:tailEnd/>
          </a:ln>
        </p:spPr>
      </p:pic>
      <p:pic>
        <p:nvPicPr>
          <p:cNvPr id="10" name="Picture 9" descr="Fig - Cartoon climate chang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026" y="804863"/>
            <a:ext cx="7559474" cy="6022381"/>
          </a:xfrm>
          <a:prstGeom prst="rect">
            <a:avLst/>
          </a:prstGeom>
        </p:spPr>
      </p:pic>
    </p:spTree>
    <p:extLst>
      <p:ext uri="{BB962C8B-B14F-4D97-AF65-F5344CB8AC3E}">
        <p14:creationId xmlns:p14="http://schemas.microsoft.com/office/powerpoint/2010/main" val="36792208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 Identification</a:t>
            </a:r>
            <a:endParaRPr lang="en-US" dirty="0"/>
          </a:p>
        </p:txBody>
      </p:sp>
      <p:sp>
        <p:nvSpPr>
          <p:cNvPr id="3" name="Content Placeholder 2"/>
          <p:cNvSpPr>
            <a:spLocks noGrp="1"/>
          </p:cNvSpPr>
          <p:nvPr>
            <p:ph idx="1"/>
          </p:nvPr>
        </p:nvSpPr>
        <p:spPr>
          <a:xfrm>
            <a:off x="457200" y="1288288"/>
            <a:ext cx="8229600" cy="4477512"/>
          </a:xfrm>
        </p:spPr>
        <p:txBody>
          <a:bodyPr>
            <a:noAutofit/>
          </a:bodyPr>
          <a:lstStyle/>
          <a:p>
            <a:pPr marL="0" indent="0" algn="just">
              <a:buNone/>
            </a:pPr>
            <a:r>
              <a:rPr lang="en-US" sz="1800" b="1" i="1" dirty="0" smtClean="0"/>
              <a:t>Hazard Identification</a:t>
            </a:r>
            <a:endParaRPr lang="en-US" sz="1800" dirty="0" smtClean="0"/>
          </a:p>
          <a:p>
            <a:pPr marL="342900" indent="-342900" algn="just">
              <a:buFont typeface="+mj-lt"/>
              <a:buAutoNum type="arabicPeriod"/>
            </a:pPr>
            <a:r>
              <a:rPr lang="en-US" sz="1800" dirty="0" smtClean="0"/>
              <a:t>To </a:t>
            </a:r>
            <a:r>
              <a:rPr lang="en-US" sz="1800" b="1" dirty="0">
                <a:solidFill>
                  <a:srgbClr val="FF0000"/>
                </a:solidFill>
              </a:rPr>
              <a:t>identify the extreme weather </a:t>
            </a:r>
            <a:r>
              <a:rPr lang="en-US" sz="1800" dirty="0"/>
              <a:t>events to be </a:t>
            </a:r>
            <a:r>
              <a:rPr lang="en-US" sz="1800" dirty="0" err="1"/>
              <a:t>analysed</a:t>
            </a:r>
            <a:r>
              <a:rPr lang="en-US" sz="1800" dirty="0"/>
              <a:t> in detail in RAIN, including defining appropriate intensity thresholds, taking into account regional differences in vulnerability and climate. </a:t>
            </a:r>
            <a:endParaRPr lang="en-US" sz="1800" dirty="0" smtClean="0"/>
          </a:p>
          <a:p>
            <a:pPr marL="342900" indent="-342900" algn="just">
              <a:buFont typeface="+mj-lt"/>
              <a:buAutoNum type="arabicPeriod"/>
            </a:pPr>
            <a:r>
              <a:rPr lang="en-US" sz="1800" dirty="0" smtClean="0"/>
              <a:t>To assess </a:t>
            </a:r>
            <a:r>
              <a:rPr lang="en-US" sz="1800" dirty="0"/>
              <a:t>the </a:t>
            </a:r>
            <a:r>
              <a:rPr lang="en-US" sz="1800" b="1" dirty="0">
                <a:solidFill>
                  <a:srgbClr val="FF0000"/>
                </a:solidFill>
              </a:rPr>
              <a:t>present state-of-the-art forecast systems </a:t>
            </a:r>
            <a:r>
              <a:rPr lang="en-US" sz="1800" dirty="0"/>
              <a:t>for extreme weather and their characteristics, and to address and estimate their predictive skill</a:t>
            </a:r>
            <a:r>
              <a:rPr lang="en-US" sz="1800" dirty="0" smtClean="0"/>
              <a:t>.</a:t>
            </a:r>
          </a:p>
          <a:p>
            <a:pPr marL="342900" indent="-342900" algn="just">
              <a:buFont typeface="+mj-lt"/>
              <a:buAutoNum type="arabicPeriod"/>
            </a:pPr>
            <a:r>
              <a:rPr lang="en-US" sz="1800" dirty="0" smtClean="0"/>
              <a:t>To </a:t>
            </a:r>
            <a:r>
              <a:rPr lang="en-US" sz="1800" dirty="0"/>
              <a:t>assess the </a:t>
            </a:r>
            <a:r>
              <a:rPr lang="en-US" sz="1800" b="1" dirty="0">
                <a:solidFill>
                  <a:srgbClr val="FF0000"/>
                </a:solidFill>
              </a:rPr>
              <a:t>frequency of weather hazards </a:t>
            </a:r>
            <a:r>
              <a:rPr lang="en-US" sz="1800" dirty="0"/>
              <a:t>throughout Europe for both the present and future climate; by applying state-of-the-art methods to regional (CORDEX) and global (CMIP5) climate model data until the year 2100. </a:t>
            </a:r>
          </a:p>
        </p:txBody>
      </p:sp>
      <p:pic>
        <p:nvPicPr>
          <p:cNvPr id="8" name="Picture 7" descr="Screen Shot 2014-05-08 at 09.11.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10" name="Picture 9"/>
          <p:cNvPicPr>
            <a:picLocks noChangeAspect="1"/>
          </p:cNvPicPr>
          <p:nvPr/>
        </p:nvPicPr>
        <p:blipFill>
          <a:blip r:embed="rId3"/>
          <a:stretch>
            <a:fillRect/>
          </a:stretch>
        </p:blipFill>
        <p:spPr>
          <a:xfrm>
            <a:off x="8374363" y="6173635"/>
            <a:ext cx="514959" cy="611514"/>
          </a:xfrm>
          <a:prstGeom prst="rect">
            <a:avLst/>
          </a:prstGeom>
        </p:spPr>
      </p:pic>
      <p:pic>
        <p:nvPicPr>
          <p:cNvPr id="4" name="Picture 3"/>
          <p:cNvPicPr>
            <a:picLocks noChangeAspect="1"/>
          </p:cNvPicPr>
          <p:nvPr/>
        </p:nvPicPr>
        <p:blipFill>
          <a:blip r:embed="rId4"/>
          <a:stretch>
            <a:fillRect/>
          </a:stretch>
        </p:blipFill>
        <p:spPr>
          <a:xfrm>
            <a:off x="1155958" y="4065032"/>
            <a:ext cx="3302000" cy="2159403"/>
          </a:xfrm>
          <a:prstGeom prst="rect">
            <a:avLst/>
          </a:prstGeom>
        </p:spPr>
      </p:pic>
      <p:pic>
        <p:nvPicPr>
          <p:cNvPr id="5" name="Picture 4"/>
          <p:cNvPicPr>
            <a:picLocks noChangeAspect="1"/>
          </p:cNvPicPr>
          <p:nvPr/>
        </p:nvPicPr>
        <p:blipFill>
          <a:blip r:embed="rId5"/>
          <a:stretch>
            <a:fillRect/>
          </a:stretch>
        </p:blipFill>
        <p:spPr>
          <a:xfrm>
            <a:off x="5124352" y="4065032"/>
            <a:ext cx="3250011" cy="2159403"/>
          </a:xfrm>
          <a:prstGeom prst="rect">
            <a:avLst/>
          </a:prstGeom>
        </p:spPr>
      </p:pic>
      <p:sp>
        <p:nvSpPr>
          <p:cNvPr id="9"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15346078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p:cNvPicPr>
            <a:picLocks noChangeAspect="1" noChangeArrowheads="1"/>
          </p:cNvPicPr>
          <p:nvPr/>
        </p:nvPicPr>
        <p:blipFill>
          <a:blip r:embed="rId3"/>
          <a:srcRect/>
          <a:stretch>
            <a:fillRect/>
          </a:stretch>
        </p:blipFill>
        <p:spPr bwMode="auto">
          <a:xfrm>
            <a:off x="7034213" y="73025"/>
            <a:ext cx="2109787" cy="731838"/>
          </a:xfrm>
          <a:prstGeom prst="rect">
            <a:avLst/>
          </a:prstGeom>
          <a:noFill/>
          <a:ln w="9525">
            <a:noFill/>
            <a:miter lim="800000"/>
            <a:headEnd/>
            <a:tailEnd/>
          </a:ln>
        </p:spPr>
      </p:pic>
      <p:sp>
        <p:nvSpPr>
          <p:cNvPr id="12292" name="Title 1"/>
          <p:cNvSpPr>
            <a:spLocks noGrp="1"/>
          </p:cNvSpPr>
          <p:nvPr>
            <p:ph type="title"/>
          </p:nvPr>
        </p:nvSpPr>
        <p:spPr/>
        <p:txBody>
          <a:bodyPr/>
          <a:lstStyle/>
          <a:p>
            <a:r>
              <a:rPr lang="en-US" dirty="0"/>
              <a:t>Hazard Identification</a:t>
            </a:r>
            <a:endParaRPr lang="en-IE" dirty="0">
              <a:solidFill>
                <a:schemeClr val="tx2"/>
              </a:solidFill>
            </a:endParaRPr>
          </a:p>
        </p:txBody>
      </p:sp>
      <p:sp>
        <p:nvSpPr>
          <p:cNvPr id="3" name="TextBox 2"/>
          <p:cNvSpPr txBox="1"/>
          <p:nvPr/>
        </p:nvSpPr>
        <p:spPr>
          <a:xfrm>
            <a:off x="457200" y="1417638"/>
            <a:ext cx="3182511" cy="4247317"/>
          </a:xfrm>
          <a:prstGeom prst="rect">
            <a:avLst/>
          </a:prstGeom>
          <a:noFill/>
        </p:spPr>
        <p:txBody>
          <a:bodyPr wrap="square" rtlCol="0">
            <a:spAutoFit/>
          </a:bodyPr>
          <a:lstStyle/>
          <a:p>
            <a:pPr lvl="0" algn="just"/>
            <a:r>
              <a:rPr lang="en-US" dirty="0">
                <a:latin typeface="+mn-lt"/>
              </a:rPr>
              <a:t>The models show different results for each considered hazard.</a:t>
            </a:r>
          </a:p>
          <a:p>
            <a:pPr lvl="0" algn="just"/>
            <a:endParaRPr lang="en-US" dirty="0">
              <a:latin typeface="+mn-lt"/>
            </a:endParaRPr>
          </a:p>
          <a:p>
            <a:pPr lvl="0" algn="just"/>
            <a:endParaRPr lang="en-US" dirty="0">
              <a:latin typeface="+mn-lt"/>
            </a:endParaRPr>
          </a:p>
          <a:p>
            <a:pPr lvl="0" algn="just"/>
            <a:r>
              <a:rPr lang="en-US" dirty="0">
                <a:latin typeface="+mn-lt"/>
              </a:rPr>
              <a:t>The modelled probabilities have been published online at TU-Delft and can be used freely by any interested party such as </a:t>
            </a:r>
            <a:r>
              <a:rPr lang="en-US" b="1" dirty="0">
                <a:latin typeface="+mn-lt"/>
              </a:rPr>
              <a:t>authorities</a:t>
            </a:r>
            <a:r>
              <a:rPr lang="en-US" dirty="0">
                <a:latin typeface="+mn-lt"/>
              </a:rPr>
              <a:t>, </a:t>
            </a:r>
            <a:r>
              <a:rPr lang="en-US" b="1" dirty="0">
                <a:latin typeface="+mn-lt"/>
              </a:rPr>
              <a:t>risk </a:t>
            </a:r>
            <a:r>
              <a:rPr lang="en-US" b="1" dirty="0" err="1">
                <a:latin typeface="+mn-lt"/>
              </a:rPr>
              <a:t>modellers</a:t>
            </a:r>
            <a:r>
              <a:rPr lang="en-US" b="1" dirty="0">
                <a:latin typeface="+mn-lt"/>
              </a:rPr>
              <a:t>, private sector</a:t>
            </a:r>
          </a:p>
          <a:p>
            <a:pPr lvl="0" algn="just"/>
            <a:endParaRPr lang="en-US" b="1" dirty="0">
              <a:latin typeface="+mn-lt"/>
            </a:endParaRPr>
          </a:p>
          <a:p>
            <a:pPr lvl="0" algn="just"/>
            <a:r>
              <a:rPr lang="en-US" dirty="0">
                <a:latin typeface="+mn-lt"/>
              </a:rPr>
              <a:t>The probabilities are essential input to the RAIN Risk </a:t>
            </a:r>
            <a:r>
              <a:rPr lang="en-US" dirty="0" smtClean="0">
                <a:latin typeface="+mn-lt"/>
              </a:rPr>
              <a:t>Based Decision Making Framework</a:t>
            </a:r>
            <a:r>
              <a:rPr lang="en-US" dirty="0">
                <a:latin typeface="+mn-lt"/>
              </a:rPr>
              <a:t>.</a:t>
            </a:r>
          </a:p>
        </p:txBody>
      </p:sp>
      <p:pic>
        <p:nvPicPr>
          <p:cNvPr id="2" name="Picture 1"/>
          <p:cNvPicPr>
            <a:picLocks noChangeAspect="1"/>
          </p:cNvPicPr>
          <p:nvPr/>
        </p:nvPicPr>
        <p:blipFill>
          <a:blip r:embed="rId4"/>
          <a:stretch>
            <a:fillRect/>
          </a:stretch>
        </p:blipFill>
        <p:spPr>
          <a:xfrm>
            <a:off x="3819796" y="1417638"/>
            <a:ext cx="5047089" cy="4292460"/>
          </a:xfrm>
          <a:prstGeom prst="rect">
            <a:avLst/>
          </a:prstGeom>
          <a:ln>
            <a:solidFill>
              <a:schemeClr val="tx1"/>
            </a:solidFill>
          </a:ln>
        </p:spPr>
      </p:pic>
      <p:pic>
        <p:nvPicPr>
          <p:cNvPr id="8" name="Picture 7" descr="Screen Shot 2014-05-08 at 09.11.1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9" name="Picture 8"/>
          <p:cNvPicPr>
            <a:picLocks noChangeAspect="1"/>
          </p:cNvPicPr>
          <p:nvPr/>
        </p:nvPicPr>
        <p:blipFill>
          <a:blip r:embed="rId6"/>
          <a:stretch>
            <a:fillRect/>
          </a:stretch>
        </p:blipFill>
        <p:spPr>
          <a:xfrm>
            <a:off x="8374363" y="6173635"/>
            <a:ext cx="514959" cy="611514"/>
          </a:xfrm>
          <a:prstGeom prst="rect">
            <a:avLst/>
          </a:prstGeom>
        </p:spPr>
      </p:pic>
      <p:sp>
        <p:nvSpPr>
          <p:cNvPr id="11"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25817164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p:cNvPicPr>
            <a:picLocks noChangeAspect="1" noChangeArrowheads="1"/>
          </p:cNvPicPr>
          <p:nvPr/>
        </p:nvPicPr>
        <p:blipFill>
          <a:blip r:embed="rId3"/>
          <a:srcRect/>
          <a:stretch>
            <a:fillRect/>
          </a:stretch>
        </p:blipFill>
        <p:spPr bwMode="auto">
          <a:xfrm>
            <a:off x="7034213" y="73025"/>
            <a:ext cx="2109787" cy="731838"/>
          </a:xfrm>
          <a:prstGeom prst="rect">
            <a:avLst/>
          </a:prstGeom>
          <a:noFill/>
          <a:ln w="9525">
            <a:noFill/>
            <a:miter lim="800000"/>
            <a:headEnd/>
            <a:tailEnd/>
          </a:ln>
        </p:spPr>
      </p:pic>
      <p:sp>
        <p:nvSpPr>
          <p:cNvPr id="12292" name="Title 1"/>
          <p:cNvSpPr>
            <a:spLocks noGrp="1"/>
          </p:cNvSpPr>
          <p:nvPr>
            <p:ph type="title"/>
          </p:nvPr>
        </p:nvSpPr>
        <p:spPr/>
        <p:txBody>
          <a:bodyPr/>
          <a:lstStyle/>
          <a:p>
            <a:r>
              <a:rPr lang="en-US" dirty="0"/>
              <a:t>Hazard Identification</a:t>
            </a:r>
            <a:endParaRPr lang="en-IE" dirty="0">
              <a:solidFill>
                <a:schemeClr val="tx2"/>
              </a:solidFill>
            </a:endParaRPr>
          </a:p>
        </p:txBody>
      </p:sp>
      <p:pic>
        <p:nvPicPr>
          <p:cNvPr id="8" name="Picture 7" descr="Screen Shot 2014-05-08 at 09.11.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9" name="Picture 8"/>
          <p:cNvPicPr>
            <a:picLocks noChangeAspect="1"/>
          </p:cNvPicPr>
          <p:nvPr/>
        </p:nvPicPr>
        <p:blipFill>
          <a:blip r:embed="rId5"/>
          <a:stretch>
            <a:fillRect/>
          </a:stretch>
        </p:blipFill>
        <p:spPr>
          <a:xfrm>
            <a:off x="8374363" y="6173635"/>
            <a:ext cx="514959" cy="611514"/>
          </a:xfrm>
          <a:prstGeom prst="rect">
            <a:avLst/>
          </a:prstGeom>
        </p:spPr>
      </p:pic>
      <p:pic>
        <p:nvPicPr>
          <p:cNvPr id="4" name="Picture 3"/>
          <p:cNvPicPr>
            <a:picLocks noChangeAspect="1"/>
          </p:cNvPicPr>
          <p:nvPr/>
        </p:nvPicPr>
        <p:blipFill>
          <a:blip r:embed="rId6"/>
          <a:stretch>
            <a:fillRect/>
          </a:stretch>
        </p:blipFill>
        <p:spPr>
          <a:xfrm>
            <a:off x="846659" y="1253228"/>
            <a:ext cx="7452320" cy="4852674"/>
          </a:xfrm>
          <a:prstGeom prst="rect">
            <a:avLst/>
          </a:prstGeom>
        </p:spPr>
      </p:pic>
      <p:pic>
        <p:nvPicPr>
          <p:cNvPr id="5" name="Picture 4"/>
          <p:cNvPicPr>
            <a:picLocks noChangeAspect="1"/>
          </p:cNvPicPr>
          <p:nvPr/>
        </p:nvPicPr>
        <p:blipFill>
          <a:blip r:embed="rId7"/>
          <a:stretch>
            <a:fillRect/>
          </a:stretch>
        </p:blipFill>
        <p:spPr>
          <a:xfrm>
            <a:off x="0" y="1358900"/>
            <a:ext cx="9144000" cy="4747001"/>
          </a:xfrm>
          <a:prstGeom prst="rect">
            <a:avLst/>
          </a:prstGeom>
        </p:spPr>
      </p:pic>
      <p:sp>
        <p:nvSpPr>
          <p:cNvPr id="10"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13256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p:cNvPicPr>
            <a:picLocks noChangeAspect="1" noChangeArrowheads="1"/>
          </p:cNvPicPr>
          <p:nvPr/>
        </p:nvPicPr>
        <p:blipFill>
          <a:blip r:embed="rId3"/>
          <a:srcRect/>
          <a:stretch>
            <a:fillRect/>
          </a:stretch>
        </p:blipFill>
        <p:spPr bwMode="auto">
          <a:xfrm>
            <a:off x="7034213" y="73025"/>
            <a:ext cx="2109787" cy="731838"/>
          </a:xfrm>
          <a:prstGeom prst="rect">
            <a:avLst/>
          </a:prstGeom>
          <a:noFill/>
          <a:ln w="9525">
            <a:noFill/>
            <a:miter lim="800000"/>
            <a:headEnd/>
            <a:tailEnd/>
          </a:ln>
        </p:spPr>
      </p:pic>
      <p:pic>
        <p:nvPicPr>
          <p:cNvPr id="8" name="Picture 7" descr="Screen Shot 2014-05-08 at 09.11.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9" name="Picture 8"/>
          <p:cNvPicPr>
            <a:picLocks noChangeAspect="1"/>
          </p:cNvPicPr>
          <p:nvPr/>
        </p:nvPicPr>
        <p:blipFill>
          <a:blip r:embed="rId5"/>
          <a:stretch>
            <a:fillRect/>
          </a:stretch>
        </p:blipFill>
        <p:spPr>
          <a:xfrm>
            <a:off x="8374363" y="6173635"/>
            <a:ext cx="514959" cy="611514"/>
          </a:xfrm>
          <a:prstGeom prst="rect">
            <a:avLst/>
          </a:prstGeom>
        </p:spPr>
      </p:pic>
      <p:pic>
        <p:nvPicPr>
          <p:cNvPr id="10" name="Picture 9"/>
          <p:cNvPicPr>
            <a:picLocks noChangeAspect="1"/>
          </p:cNvPicPr>
          <p:nvPr/>
        </p:nvPicPr>
        <p:blipFill>
          <a:blip r:embed="rId6"/>
          <a:stretch>
            <a:fillRect/>
          </a:stretch>
        </p:blipFill>
        <p:spPr>
          <a:xfrm>
            <a:off x="1016402" y="548680"/>
            <a:ext cx="6017811" cy="5400600"/>
          </a:xfrm>
          <a:prstGeom prst="rect">
            <a:avLst/>
          </a:prstGeom>
        </p:spPr>
      </p:pic>
      <p:sp>
        <p:nvSpPr>
          <p:cNvPr id="3" name="Rounded Rectangle 2"/>
          <p:cNvSpPr/>
          <p:nvPr/>
        </p:nvSpPr>
        <p:spPr>
          <a:xfrm>
            <a:off x="3962400" y="2269067"/>
            <a:ext cx="1896533" cy="1286933"/>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286645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2901"/>
            <a:ext cx="8686800" cy="1143000"/>
          </a:xfrm>
        </p:spPr>
        <p:txBody>
          <a:bodyPr/>
          <a:lstStyle/>
          <a:p>
            <a:r>
              <a:rPr lang="en-US" dirty="0" smtClean="0"/>
              <a:t>Land </a:t>
            </a:r>
            <a:r>
              <a:rPr lang="en-US" dirty="0"/>
              <a:t>Transport +</a:t>
            </a:r>
            <a:r>
              <a:rPr lang="en-US" dirty="0" smtClean="0"/>
              <a:t> E&amp;TC Vulnerability</a:t>
            </a:r>
            <a:endParaRPr lang="en-US" dirty="0"/>
          </a:p>
        </p:txBody>
      </p:sp>
      <p:sp>
        <p:nvSpPr>
          <p:cNvPr id="3" name="Content Placeholder 2"/>
          <p:cNvSpPr>
            <a:spLocks noGrp="1"/>
          </p:cNvSpPr>
          <p:nvPr>
            <p:ph idx="1"/>
          </p:nvPr>
        </p:nvSpPr>
        <p:spPr>
          <a:xfrm>
            <a:off x="429611" y="1323975"/>
            <a:ext cx="8229600" cy="4525963"/>
          </a:xfrm>
        </p:spPr>
        <p:txBody>
          <a:bodyPr>
            <a:noAutofit/>
          </a:bodyPr>
          <a:lstStyle/>
          <a:p>
            <a:pPr marL="0" indent="0" algn="just">
              <a:buNone/>
            </a:pPr>
            <a:endParaRPr lang="sk-SK" sz="2000" b="1" dirty="0" smtClean="0"/>
          </a:p>
          <a:p>
            <a:pPr algn="just"/>
            <a:r>
              <a:rPr lang="en-US" sz="2000" dirty="0" smtClean="0"/>
              <a:t>Identify </a:t>
            </a:r>
            <a:r>
              <a:rPr lang="en-US" sz="2000" dirty="0"/>
              <a:t>critical L</a:t>
            </a:r>
            <a:r>
              <a:rPr lang="en-US" sz="2000" dirty="0" smtClean="0"/>
              <a:t>and Transport + E&amp;TC infrastructures</a:t>
            </a:r>
            <a:r>
              <a:rPr lang="sk-SK" sz="2000" dirty="0" smtClean="0"/>
              <a:t> and </a:t>
            </a:r>
            <a:r>
              <a:rPr lang="en-US" sz="2000" dirty="0" smtClean="0"/>
              <a:t>review </a:t>
            </a:r>
            <a:r>
              <a:rPr lang="en-US" sz="2000" dirty="0"/>
              <a:t>their failures </a:t>
            </a:r>
            <a:r>
              <a:rPr lang="en-US" sz="2000" dirty="0" smtClean="0"/>
              <a:t>as caused </a:t>
            </a:r>
            <a:r>
              <a:rPr lang="en-US" sz="2000" dirty="0"/>
              <a:t>by extreme weather </a:t>
            </a:r>
            <a:r>
              <a:rPr lang="en-US" sz="2000" dirty="0" smtClean="0"/>
              <a:t>events</a:t>
            </a:r>
            <a:endParaRPr lang="sk-SK" sz="2000" dirty="0" smtClean="0"/>
          </a:p>
          <a:p>
            <a:pPr algn="just"/>
            <a:r>
              <a:rPr lang="sk-SK" sz="2000" dirty="0"/>
              <a:t>R</a:t>
            </a:r>
            <a:r>
              <a:rPr lang="sk-SK" sz="2000" dirty="0" smtClean="0"/>
              <a:t>eviews methods </a:t>
            </a:r>
            <a:r>
              <a:rPr lang="en-US" sz="2000" dirty="0" smtClean="0"/>
              <a:t> </a:t>
            </a:r>
            <a:r>
              <a:rPr lang="en-US" sz="2000" dirty="0"/>
              <a:t>for their </a:t>
            </a:r>
            <a:r>
              <a:rPr lang="en-US" sz="2000" dirty="0" smtClean="0"/>
              <a:t>protection </a:t>
            </a:r>
            <a:endParaRPr lang="sk-SK" sz="2000" dirty="0" smtClean="0"/>
          </a:p>
          <a:p>
            <a:pPr algn="just"/>
            <a:r>
              <a:rPr lang="en-US" sz="2000" dirty="0"/>
              <a:t>D</a:t>
            </a:r>
            <a:r>
              <a:rPr lang="en-US" sz="2000" dirty="0" smtClean="0"/>
              <a:t>evelops an </a:t>
            </a:r>
            <a:r>
              <a:rPr lang="en-US" sz="2000" dirty="0"/>
              <a:t>understanding on </a:t>
            </a:r>
            <a:r>
              <a:rPr lang="en-US" sz="2000" dirty="0">
                <a:ea typeface="Calibri"/>
                <a:cs typeface="Times New Roman"/>
              </a:rPr>
              <a:t>how failure of these infrastructures leads to societal </a:t>
            </a:r>
            <a:r>
              <a:rPr lang="en-US" sz="2000" dirty="0" smtClean="0">
                <a:ea typeface="Calibri"/>
                <a:cs typeface="Times New Roman"/>
              </a:rPr>
              <a:t>vulnerability</a:t>
            </a:r>
            <a:endParaRPr lang="en-US" sz="2000" dirty="0">
              <a:ea typeface="Calibri"/>
              <a:cs typeface="Times New Roman"/>
            </a:endParaRPr>
          </a:p>
        </p:txBody>
      </p:sp>
      <p:pic>
        <p:nvPicPr>
          <p:cNvPr id="9" name="Picture 8" descr="Screen Shot 2014-05-08 at 09.11.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8" name="Picture 3"/>
          <p:cNvPicPr>
            <a:picLocks noChangeAspect="1" noChangeArrowheads="1"/>
          </p:cNvPicPr>
          <p:nvPr/>
        </p:nvPicPr>
        <p:blipFill>
          <a:blip r:embed="rId3"/>
          <a:srcRect/>
          <a:stretch>
            <a:fillRect/>
          </a:stretch>
        </p:blipFill>
        <p:spPr bwMode="auto">
          <a:xfrm>
            <a:off x="7034213" y="86982"/>
            <a:ext cx="2109787" cy="731838"/>
          </a:xfrm>
          <a:prstGeom prst="rect">
            <a:avLst/>
          </a:prstGeom>
          <a:noFill/>
          <a:ln w="9525">
            <a:noFill/>
            <a:miter lim="800000"/>
            <a:headEnd/>
            <a:tailEnd/>
          </a:ln>
        </p:spPr>
      </p:pic>
      <p:pic>
        <p:nvPicPr>
          <p:cNvPr id="5" name="Picture 4"/>
          <p:cNvPicPr>
            <a:picLocks noChangeAspect="1"/>
          </p:cNvPicPr>
          <p:nvPr/>
        </p:nvPicPr>
        <p:blipFill>
          <a:blip r:embed="rId4"/>
          <a:stretch>
            <a:fillRect/>
          </a:stretch>
        </p:blipFill>
        <p:spPr>
          <a:xfrm>
            <a:off x="8374363" y="6173635"/>
            <a:ext cx="514959" cy="611514"/>
          </a:xfrm>
          <a:prstGeom prst="rect">
            <a:avLst/>
          </a:prstGeom>
        </p:spPr>
      </p:pic>
      <p:pic>
        <p:nvPicPr>
          <p:cNvPr id="1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0872" y="3796966"/>
            <a:ext cx="2828203" cy="2123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9650" y="3796966"/>
            <a:ext cx="2965759" cy="2123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32111594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4-05-08 at 09.11.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8" name="Picture 3"/>
          <p:cNvPicPr>
            <a:picLocks noChangeAspect="1" noChangeArrowheads="1"/>
          </p:cNvPicPr>
          <p:nvPr/>
        </p:nvPicPr>
        <p:blipFill>
          <a:blip r:embed="rId4"/>
          <a:srcRect/>
          <a:stretch>
            <a:fillRect/>
          </a:stretch>
        </p:blipFill>
        <p:spPr bwMode="auto">
          <a:xfrm>
            <a:off x="7034213" y="86982"/>
            <a:ext cx="2109787" cy="731838"/>
          </a:xfrm>
          <a:prstGeom prst="rect">
            <a:avLst/>
          </a:prstGeom>
          <a:noFill/>
          <a:ln w="9525">
            <a:noFill/>
            <a:miter lim="800000"/>
            <a:headEnd/>
            <a:tailEnd/>
          </a:ln>
        </p:spPr>
      </p:pic>
      <p:pic>
        <p:nvPicPr>
          <p:cNvPr id="5" name="Picture 4"/>
          <p:cNvPicPr>
            <a:picLocks noChangeAspect="1"/>
          </p:cNvPicPr>
          <p:nvPr/>
        </p:nvPicPr>
        <p:blipFill>
          <a:blip r:embed="rId5"/>
          <a:stretch>
            <a:fillRect/>
          </a:stretch>
        </p:blipFill>
        <p:spPr>
          <a:xfrm>
            <a:off x="8374363" y="6173635"/>
            <a:ext cx="514959" cy="611514"/>
          </a:xfrm>
          <a:prstGeom prst="rect">
            <a:avLst/>
          </a:prstGeom>
        </p:spPr>
      </p:pic>
      <p:sp>
        <p:nvSpPr>
          <p:cNvPr id="15" name="Title 1"/>
          <p:cNvSpPr>
            <a:spLocks noGrp="1"/>
          </p:cNvSpPr>
          <p:nvPr>
            <p:ph type="title"/>
          </p:nvPr>
        </p:nvSpPr>
        <p:spPr>
          <a:xfrm>
            <a:off x="-284146" y="76394"/>
            <a:ext cx="8229600" cy="1143000"/>
          </a:xfrm>
        </p:spPr>
        <p:txBody>
          <a:bodyPr/>
          <a:lstStyle/>
          <a:p>
            <a:r>
              <a:rPr lang="en-US" dirty="0"/>
              <a:t>Land Transport Vulnerability</a:t>
            </a:r>
          </a:p>
        </p:txBody>
      </p:sp>
      <p:pic>
        <p:nvPicPr>
          <p:cNvPr id="4" name="Picture 3"/>
          <p:cNvPicPr>
            <a:picLocks noChangeAspect="1"/>
          </p:cNvPicPr>
          <p:nvPr/>
        </p:nvPicPr>
        <p:blipFill>
          <a:blip r:embed="rId6"/>
          <a:stretch>
            <a:fillRect/>
          </a:stretch>
        </p:blipFill>
        <p:spPr>
          <a:xfrm>
            <a:off x="533400" y="1079500"/>
            <a:ext cx="3796954" cy="2493433"/>
          </a:xfrm>
          <a:prstGeom prst="rect">
            <a:avLst/>
          </a:prstGeom>
        </p:spPr>
      </p:pic>
      <p:pic>
        <p:nvPicPr>
          <p:cNvPr id="6" name="Picture 5"/>
          <p:cNvPicPr>
            <a:picLocks noChangeAspect="1"/>
          </p:cNvPicPr>
          <p:nvPr/>
        </p:nvPicPr>
        <p:blipFill>
          <a:blip r:embed="rId7"/>
          <a:stretch>
            <a:fillRect/>
          </a:stretch>
        </p:blipFill>
        <p:spPr>
          <a:xfrm>
            <a:off x="1112206" y="3138686"/>
            <a:ext cx="3481867" cy="2601713"/>
          </a:xfrm>
          <a:prstGeom prst="rect">
            <a:avLst/>
          </a:prstGeom>
        </p:spPr>
      </p:pic>
      <p:pic>
        <p:nvPicPr>
          <p:cNvPr id="10" name="Picture 9"/>
          <p:cNvPicPr>
            <a:picLocks noChangeAspect="1"/>
          </p:cNvPicPr>
          <p:nvPr/>
        </p:nvPicPr>
        <p:blipFill>
          <a:blip r:embed="rId8"/>
          <a:stretch>
            <a:fillRect/>
          </a:stretch>
        </p:blipFill>
        <p:spPr>
          <a:xfrm>
            <a:off x="4169832" y="1069210"/>
            <a:ext cx="3775621" cy="2648893"/>
          </a:xfrm>
          <a:prstGeom prst="rect">
            <a:avLst/>
          </a:prstGeom>
        </p:spPr>
      </p:pic>
      <p:pic>
        <p:nvPicPr>
          <p:cNvPr id="11" name="Picture 10"/>
          <p:cNvPicPr>
            <a:picLocks noChangeAspect="1"/>
          </p:cNvPicPr>
          <p:nvPr/>
        </p:nvPicPr>
        <p:blipFill>
          <a:blip r:embed="rId9"/>
          <a:stretch>
            <a:fillRect/>
          </a:stretch>
        </p:blipFill>
        <p:spPr>
          <a:xfrm>
            <a:off x="4330354" y="3121753"/>
            <a:ext cx="4594073" cy="3075860"/>
          </a:xfrm>
          <a:prstGeom prst="rect">
            <a:avLst/>
          </a:prstGeom>
        </p:spPr>
      </p:pic>
      <p:sp>
        <p:nvSpPr>
          <p:cNvPr id="12"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22465274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 Transport Vulnerability</a:t>
            </a:r>
          </a:p>
        </p:txBody>
      </p:sp>
      <p:sp>
        <p:nvSpPr>
          <p:cNvPr id="3" name="Content Placeholder 2"/>
          <p:cNvSpPr>
            <a:spLocks noGrp="1"/>
          </p:cNvSpPr>
          <p:nvPr>
            <p:ph idx="1"/>
          </p:nvPr>
        </p:nvSpPr>
        <p:spPr>
          <a:xfrm>
            <a:off x="469268" y="1346205"/>
            <a:ext cx="8437830" cy="4525963"/>
          </a:xfrm>
        </p:spPr>
        <p:txBody>
          <a:bodyPr>
            <a:noAutofit/>
          </a:bodyPr>
          <a:lstStyle/>
          <a:p>
            <a:pPr marL="0" indent="0" algn="ctr">
              <a:buNone/>
            </a:pPr>
            <a:r>
              <a:rPr lang="en-GB" sz="2200" b="1" dirty="0" smtClean="0"/>
              <a:t>Vulnerability </a:t>
            </a:r>
            <a:r>
              <a:rPr lang="en-GB" sz="2200" b="1" dirty="0"/>
              <a:t>Index (VI) </a:t>
            </a:r>
            <a:r>
              <a:rPr lang="sk-SK" sz="2200" b="1" dirty="0"/>
              <a:t>= </a:t>
            </a:r>
            <a:r>
              <a:rPr lang="sk-SK" sz="2200" b="1" i="1" dirty="0"/>
              <a:t>f (Exposure, Susceptibility, Adaptive Capacity</a:t>
            </a:r>
            <a:r>
              <a:rPr lang="sk-SK" sz="2200" b="1" i="1" dirty="0" smtClean="0"/>
              <a:t>)</a:t>
            </a:r>
            <a:endParaRPr lang="sk-SK" sz="1800" dirty="0" smtClean="0"/>
          </a:p>
          <a:p>
            <a:pPr algn="just"/>
            <a:r>
              <a:rPr lang="sk-SK" sz="1800" dirty="0" smtClean="0"/>
              <a:t>i</a:t>
            </a:r>
            <a:r>
              <a:rPr lang="en-US" sz="1800" dirty="0" err="1"/>
              <a:t>dentified</a:t>
            </a:r>
            <a:r>
              <a:rPr lang="en-US" sz="1800" dirty="0"/>
              <a:t> and described </a:t>
            </a:r>
            <a:r>
              <a:rPr lang="en-US" sz="1800" b="1" dirty="0"/>
              <a:t>31 indicators </a:t>
            </a:r>
            <a:r>
              <a:rPr lang="en-US" sz="1800" dirty="0"/>
              <a:t>of societal </a:t>
            </a:r>
            <a:r>
              <a:rPr lang="en-US" sz="1800" dirty="0" smtClean="0"/>
              <a:t>vulnerability</a:t>
            </a:r>
            <a:r>
              <a:rPr lang="sk-SK" sz="1800" dirty="0" smtClean="0"/>
              <a:t> </a:t>
            </a:r>
            <a:r>
              <a:rPr lang="sk-SK" sz="1800" dirty="0" err="1" smtClean="0"/>
              <a:t>related</a:t>
            </a:r>
            <a:r>
              <a:rPr lang="sk-SK" sz="1800" dirty="0" smtClean="0"/>
              <a:t> to </a:t>
            </a:r>
            <a:r>
              <a:rPr lang="sk-SK" sz="1800" dirty="0" err="1" smtClean="0"/>
              <a:t>the</a:t>
            </a:r>
            <a:r>
              <a:rPr lang="sk-SK" sz="1800" dirty="0" smtClean="0"/>
              <a:t> </a:t>
            </a:r>
            <a:r>
              <a:rPr lang="sk-SK" sz="1800" dirty="0" err="1" smtClean="0"/>
              <a:t>failure</a:t>
            </a:r>
            <a:r>
              <a:rPr lang="sk-SK" sz="1800" dirty="0" smtClean="0"/>
              <a:t> </a:t>
            </a:r>
            <a:r>
              <a:rPr lang="sk-SK" sz="1800" dirty="0" err="1" smtClean="0"/>
              <a:t>of</a:t>
            </a:r>
            <a:r>
              <a:rPr lang="sk-SK" sz="1800" dirty="0" smtClean="0"/>
              <a:t> </a:t>
            </a:r>
            <a:r>
              <a:rPr lang="sk-SK" sz="1800" dirty="0" err="1" smtClean="0"/>
              <a:t>the</a:t>
            </a:r>
            <a:r>
              <a:rPr lang="sk-SK" sz="1800" dirty="0" smtClean="0"/>
              <a:t> </a:t>
            </a:r>
            <a:r>
              <a:rPr lang="sk-SK" sz="1800" dirty="0" err="1" smtClean="0"/>
              <a:t>critical</a:t>
            </a:r>
            <a:r>
              <a:rPr lang="sk-SK" sz="1800" dirty="0" smtClean="0"/>
              <a:t> </a:t>
            </a:r>
            <a:r>
              <a:rPr lang="sk-SK" sz="1800" dirty="0" err="1" smtClean="0"/>
              <a:t>land</a:t>
            </a:r>
            <a:r>
              <a:rPr lang="sk-SK" sz="1800" dirty="0" smtClean="0"/>
              <a:t> transport </a:t>
            </a:r>
            <a:r>
              <a:rPr lang="sk-SK" sz="1800" dirty="0" err="1" smtClean="0"/>
              <a:t>infrastructure</a:t>
            </a:r>
            <a:r>
              <a:rPr lang="sk-SK" sz="1800" dirty="0" smtClean="0"/>
              <a:t> </a:t>
            </a:r>
            <a:r>
              <a:rPr lang="sk-SK" sz="1800" dirty="0" err="1" smtClean="0"/>
              <a:t>elements</a:t>
            </a:r>
            <a:r>
              <a:rPr lang="sk-SK" sz="1800" dirty="0" smtClean="0"/>
              <a:t>,</a:t>
            </a:r>
          </a:p>
          <a:p>
            <a:pPr algn="just"/>
            <a:r>
              <a:rPr lang="sk-SK" sz="1800" dirty="0" smtClean="0"/>
              <a:t>f</a:t>
            </a:r>
            <a:r>
              <a:rPr lang="ga-IE" sz="1800" dirty="0" smtClean="0"/>
              <a:t>acilitates </a:t>
            </a:r>
            <a:r>
              <a:rPr lang="en-US" sz="1800" dirty="0" smtClean="0"/>
              <a:t>understanding </a:t>
            </a:r>
            <a:r>
              <a:rPr lang="en-US" sz="1800" dirty="0" smtClean="0">
                <a:ea typeface="Calibri"/>
                <a:cs typeface="Times New Roman"/>
              </a:rPr>
              <a:t>how </a:t>
            </a:r>
            <a:r>
              <a:rPr lang="en-US" sz="1800" dirty="0">
                <a:ea typeface="Calibri"/>
                <a:cs typeface="Times New Roman"/>
              </a:rPr>
              <a:t>failure of these infrastructures leads to societal </a:t>
            </a:r>
            <a:r>
              <a:rPr lang="en-US" sz="1800" dirty="0" smtClean="0">
                <a:ea typeface="Calibri"/>
                <a:cs typeface="Times New Roman"/>
              </a:rPr>
              <a:t>vulnerability</a:t>
            </a:r>
            <a:r>
              <a:rPr lang="sk-SK" sz="1800" dirty="0" smtClean="0">
                <a:ea typeface="Calibri"/>
                <a:cs typeface="Times New Roman"/>
              </a:rPr>
              <a:t>,</a:t>
            </a:r>
          </a:p>
          <a:p>
            <a:pPr algn="just"/>
            <a:r>
              <a:rPr lang="en-US" sz="1800" dirty="0"/>
              <a:t>recommendations for vulnerability reduction in terms of crisis planning, risk management and preparedness enhancing are </a:t>
            </a:r>
            <a:r>
              <a:rPr lang="en-US" sz="1800" dirty="0" smtClean="0"/>
              <a:t>provided</a:t>
            </a:r>
            <a:r>
              <a:rPr lang="sk-SK" sz="1800" dirty="0"/>
              <a:t>.</a:t>
            </a:r>
            <a:endParaRPr lang="sk-SK" sz="1800" dirty="0" smtClean="0"/>
          </a:p>
          <a:p>
            <a:pPr algn="just"/>
            <a:endParaRPr lang="sk-SK" sz="1800" dirty="0"/>
          </a:p>
          <a:p>
            <a:pPr algn="just"/>
            <a:endParaRPr lang="en-US" sz="2000" b="1" i="1" dirty="0" smtClean="0">
              <a:cs typeface="Arial"/>
            </a:endParaRPr>
          </a:p>
        </p:txBody>
      </p:sp>
      <p:pic>
        <p:nvPicPr>
          <p:cNvPr id="9" name="Picture 8" descr="Screen Shot 2014-05-08 at 09.11.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8" name="Picture 3"/>
          <p:cNvPicPr>
            <a:picLocks noChangeAspect="1" noChangeArrowheads="1"/>
          </p:cNvPicPr>
          <p:nvPr/>
        </p:nvPicPr>
        <p:blipFill>
          <a:blip r:embed="rId3"/>
          <a:srcRect/>
          <a:stretch>
            <a:fillRect/>
          </a:stretch>
        </p:blipFill>
        <p:spPr bwMode="auto">
          <a:xfrm>
            <a:off x="7034213" y="86982"/>
            <a:ext cx="2109787" cy="731838"/>
          </a:xfrm>
          <a:prstGeom prst="rect">
            <a:avLst/>
          </a:prstGeom>
          <a:noFill/>
          <a:ln w="9525">
            <a:noFill/>
            <a:miter lim="800000"/>
            <a:headEnd/>
            <a:tailEnd/>
          </a:ln>
        </p:spPr>
      </p:pic>
      <p:pic>
        <p:nvPicPr>
          <p:cNvPr id="5" name="Picture 4"/>
          <p:cNvPicPr>
            <a:picLocks noChangeAspect="1"/>
          </p:cNvPicPr>
          <p:nvPr/>
        </p:nvPicPr>
        <p:blipFill>
          <a:blip r:embed="rId4"/>
          <a:stretch>
            <a:fillRect/>
          </a:stretch>
        </p:blipFill>
        <p:spPr>
          <a:xfrm>
            <a:off x="8374363" y="6173635"/>
            <a:ext cx="514959" cy="611514"/>
          </a:xfrm>
          <a:prstGeom prst="rect">
            <a:avLst/>
          </a:prstGeom>
        </p:spPr>
      </p:pic>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9637" y="3610158"/>
            <a:ext cx="5236953" cy="2563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Subtitle 2"/>
          <p:cNvSpPr txBox="1">
            <a:spLocks/>
          </p:cNvSpPr>
          <p:nvPr/>
        </p:nvSpPr>
        <p:spPr bwMode="auto">
          <a:xfrm>
            <a:off x="25416" y="4047887"/>
            <a:ext cx="5071517" cy="2206866"/>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US" sz="1600" dirty="0" smtClean="0"/>
              <a:t>Vulnerability is:</a:t>
            </a:r>
          </a:p>
          <a:p>
            <a:pPr algn="just"/>
            <a:r>
              <a:rPr lang="en-US" sz="1600" dirty="0" smtClean="0"/>
              <a:t>Multi-Dimensional (e.g. physical, social, economic, environmental, institutional etc.)</a:t>
            </a:r>
          </a:p>
          <a:p>
            <a:pPr algn="just"/>
            <a:r>
              <a:rPr lang="en-US" sz="1600" dirty="0" smtClean="0">
                <a:ea typeface="Calibri"/>
                <a:cs typeface="Times New Roman"/>
              </a:rPr>
              <a:t>Dynamic (i.e. it changes with time)</a:t>
            </a:r>
          </a:p>
          <a:p>
            <a:pPr algn="just"/>
            <a:r>
              <a:rPr lang="en-US" sz="1600" dirty="0" smtClean="0">
                <a:ea typeface="Calibri"/>
                <a:cs typeface="Times New Roman"/>
              </a:rPr>
              <a:t>Scale-Dependent (i.e. can be expressed at different scales, from human to household to community to country)</a:t>
            </a:r>
          </a:p>
          <a:p>
            <a:pPr algn="just"/>
            <a:r>
              <a:rPr lang="en-US" sz="1600" dirty="0" smtClean="0">
                <a:ea typeface="Calibri"/>
                <a:cs typeface="Times New Roman"/>
              </a:rPr>
              <a:t>Site-Specific</a:t>
            </a:r>
          </a:p>
          <a:p>
            <a:pPr marL="0" indent="0" algn="just">
              <a:buNone/>
            </a:pPr>
            <a:endParaRPr lang="en-US" sz="1800" dirty="0" smtClean="0">
              <a:ea typeface="Calibri"/>
              <a:cs typeface="Times New Roman"/>
            </a:endParaRPr>
          </a:p>
          <a:p>
            <a:pPr algn="just">
              <a:lnSpc>
                <a:spcPct val="115000"/>
              </a:lnSpc>
              <a:spcAft>
                <a:spcPts val="0"/>
              </a:spcAft>
            </a:pPr>
            <a:endParaRPr lang="sk-SK" sz="1800" dirty="0" smtClean="0"/>
          </a:p>
        </p:txBody>
      </p:sp>
      <p:sp>
        <p:nvSpPr>
          <p:cNvPr id="10"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30735773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a:srcRect/>
          <a:stretch>
            <a:fillRect/>
          </a:stretch>
        </p:blipFill>
        <p:spPr bwMode="auto">
          <a:xfrm>
            <a:off x="7034213" y="86982"/>
            <a:ext cx="2109787" cy="731838"/>
          </a:xfrm>
          <a:prstGeom prst="rect">
            <a:avLst/>
          </a:prstGeom>
          <a:noFill/>
          <a:ln w="9525">
            <a:noFill/>
            <a:miter lim="800000"/>
            <a:headEnd/>
            <a:tailEnd/>
          </a:ln>
        </p:spPr>
      </p:pic>
      <p:sp>
        <p:nvSpPr>
          <p:cNvPr id="2" name="Title 1"/>
          <p:cNvSpPr>
            <a:spLocks noGrp="1"/>
          </p:cNvSpPr>
          <p:nvPr>
            <p:ph type="title"/>
          </p:nvPr>
        </p:nvSpPr>
        <p:spPr/>
        <p:txBody>
          <a:bodyPr/>
          <a:lstStyle/>
          <a:p>
            <a:r>
              <a:rPr lang="en-US" sz="3800" dirty="0" smtClean="0"/>
              <a:t>Energy &amp; Telecoms Vulnerability</a:t>
            </a:r>
            <a:endParaRPr lang="en-US" sz="3800" dirty="0"/>
          </a:p>
        </p:txBody>
      </p:sp>
      <p:sp>
        <p:nvSpPr>
          <p:cNvPr id="3" name="Content Placeholder 2"/>
          <p:cNvSpPr>
            <a:spLocks noGrp="1"/>
          </p:cNvSpPr>
          <p:nvPr>
            <p:ph idx="1"/>
          </p:nvPr>
        </p:nvSpPr>
        <p:spPr>
          <a:xfrm>
            <a:off x="457199" y="1575261"/>
            <a:ext cx="8444343" cy="1453895"/>
          </a:xfrm>
        </p:spPr>
        <p:txBody>
          <a:bodyPr>
            <a:noAutofit/>
          </a:bodyPr>
          <a:lstStyle/>
          <a:p>
            <a:pPr marL="0" indent="0" algn="just">
              <a:buNone/>
            </a:pPr>
            <a:r>
              <a:rPr lang="en-US" sz="2000" dirty="0" smtClean="0">
                <a:cs typeface="Arial"/>
              </a:rPr>
              <a:t>European Energy and </a:t>
            </a:r>
            <a:r>
              <a:rPr lang="en-US" sz="2000" dirty="0" err="1" smtClean="0">
                <a:cs typeface="Arial"/>
              </a:rPr>
              <a:t>Telecomos</a:t>
            </a:r>
            <a:r>
              <a:rPr lang="en-US" sz="2000" dirty="0" smtClean="0">
                <a:cs typeface="Arial"/>
              </a:rPr>
              <a:t> grids are </a:t>
            </a:r>
            <a:r>
              <a:rPr lang="en-US" sz="2000" b="1" dirty="0" smtClean="0">
                <a:cs typeface="Arial"/>
              </a:rPr>
              <a:t>robust</a:t>
            </a:r>
            <a:r>
              <a:rPr lang="en-US" sz="2000" dirty="0" smtClean="0">
                <a:cs typeface="Arial"/>
              </a:rPr>
              <a:t> and </a:t>
            </a:r>
            <a:r>
              <a:rPr lang="en-US" sz="2000" b="1" dirty="0" smtClean="0">
                <a:cs typeface="Arial"/>
              </a:rPr>
              <a:t>reliable</a:t>
            </a:r>
            <a:r>
              <a:rPr lang="en-US" sz="2000" dirty="0" smtClean="0">
                <a:cs typeface="Arial"/>
              </a:rPr>
              <a:t>, but still vulnerable to extreme weather events. </a:t>
            </a:r>
          </a:p>
        </p:txBody>
      </p:sp>
      <p:pic>
        <p:nvPicPr>
          <p:cNvPr id="9" name="Picture 8" descr="Screen Shot 2014-05-08 at 09.11.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grpSp>
        <p:nvGrpSpPr>
          <p:cNvPr id="16" name="15 Grupo"/>
          <p:cNvGrpSpPr/>
          <p:nvPr/>
        </p:nvGrpSpPr>
        <p:grpSpPr>
          <a:xfrm>
            <a:off x="5701451" y="2875391"/>
            <a:ext cx="3019519" cy="2536312"/>
            <a:chOff x="5701451" y="3530699"/>
            <a:chExt cx="3019519" cy="2536312"/>
          </a:xfrm>
        </p:grpSpPr>
        <p:pic>
          <p:nvPicPr>
            <p:cNvPr id="2052" name="Picture 4" descr="https://lh5.googleusercontent.com/uAT3M2tfWtk9to6nlC9LFzE1-2wDSY6vFxHGic1JrlaAiE3fjohgh8L9ZVVg6lfHtXg_wPXYrquq1WnMIaNXRC8a6l7QPZttb-kSQhU3KuYTTH2jSRW8waJursKyyWZPI7EFdEl_vfY"/>
            <p:cNvPicPr>
              <a:picLocks noChangeAspect="1" noChangeArrowheads="1"/>
            </p:cNvPicPr>
            <p:nvPr/>
          </p:nvPicPr>
          <p:blipFill>
            <a:blip r:embed="rId4"/>
            <a:srcRect/>
            <a:stretch>
              <a:fillRect/>
            </a:stretch>
          </p:blipFill>
          <p:spPr bwMode="auto">
            <a:xfrm>
              <a:off x="5810998" y="3853865"/>
              <a:ext cx="2788793" cy="2091595"/>
            </a:xfrm>
            <a:prstGeom prst="rect">
              <a:avLst/>
            </a:prstGeom>
            <a:noFill/>
          </p:spPr>
        </p:pic>
        <p:sp>
          <p:nvSpPr>
            <p:cNvPr id="2051" name="Rectangle 3"/>
            <p:cNvSpPr>
              <a:spLocks noChangeArrowheads="1"/>
            </p:cNvSpPr>
            <p:nvPr/>
          </p:nvSpPr>
          <p:spPr bwMode="auto">
            <a:xfrm>
              <a:off x="5701452" y="3530699"/>
              <a:ext cx="3019518" cy="646331"/>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err="1" smtClean="0">
                  <a:ln>
                    <a:noFill/>
                  </a:ln>
                  <a:solidFill>
                    <a:srgbClr val="000000"/>
                  </a:solidFill>
                  <a:effectLst/>
                  <a:latin typeface="Calibri" pitchFamily="34" charset="0"/>
                  <a:cs typeface="Arial" pitchFamily="34" charset="0"/>
                </a:rPr>
                <a:t>Effects</a:t>
              </a:r>
              <a:r>
                <a:rPr kumimoji="0" lang="es-ES" sz="1800" b="0" i="0" u="none" strike="noStrike" cap="none" normalizeH="0" baseline="0" dirty="0" smtClean="0">
                  <a:ln>
                    <a:noFill/>
                  </a:ln>
                  <a:solidFill>
                    <a:srgbClr val="000000"/>
                  </a:solidFill>
                  <a:effectLst/>
                  <a:latin typeface="Calibri" pitchFamily="34" charset="0"/>
                  <a:cs typeface="Arial" pitchFamily="34" charset="0"/>
                </a:rPr>
                <a:t> of </a:t>
              </a:r>
              <a:r>
                <a:rPr kumimoji="0" lang="es-ES" sz="1800" b="1" i="0" u="none" strike="noStrike" cap="none" normalizeH="0" baseline="0" dirty="0" smtClean="0">
                  <a:ln>
                    <a:noFill/>
                  </a:ln>
                  <a:solidFill>
                    <a:srgbClr val="000000"/>
                  </a:solidFill>
                  <a:effectLst/>
                  <a:latin typeface="Calibri" pitchFamily="34" charset="0"/>
                  <a:cs typeface="Arial" pitchFamily="34" charset="0"/>
                </a:rPr>
                <a:t>tropical </a:t>
              </a:r>
              <a:r>
                <a:rPr kumimoji="0" lang="es-ES" sz="1800" b="1" i="0" u="none" strike="noStrike" cap="none" normalizeH="0" baseline="0" dirty="0" err="1" smtClean="0">
                  <a:ln>
                    <a:noFill/>
                  </a:ln>
                  <a:solidFill>
                    <a:srgbClr val="000000"/>
                  </a:solidFill>
                  <a:effectLst/>
                  <a:latin typeface="Calibri" pitchFamily="34" charset="0"/>
                  <a:cs typeface="Arial" pitchFamily="34" charset="0"/>
                </a:rPr>
                <a:t>storm</a:t>
              </a:r>
              <a:r>
                <a:rPr kumimoji="0" lang="es-ES" sz="1800" b="1" i="0" u="none" strike="noStrike" cap="none" normalizeH="0" baseline="0" dirty="0" smtClean="0">
                  <a:ln>
                    <a:noFill/>
                  </a:ln>
                  <a:solidFill>
                    <a:srgbClr val="000000"/>
                  </a:solidFill>
                  <a:effectLst/>
                  <a:latin typeface="Calibri" pitchFamily="34" charset="0"/>
                  <a:cs typeface="Arial" pitchFamily="34" charset="0"/>
                </a:rPr>
                <a:t> Delta </a:t>
              </a:r>
            </a:p>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err="1" smtClean="0">
                  <a:ln>
                    <a:noFill/>
                  </a:ln>
                  <a:solidFill>
                    <a:srgbClr val="000000"/>
                  </a:solidFill>
                  <a:effectLst/>
                  <a:latin typeface="Calibri" pitchFamily="34" charset="0"/>
                  <a:cs typeface="Arial" pitchFamily="34" charset="0"/>
                </a:rPr>
                <a:t>Canary</a:t>
              </a:r>
              <a:r>
                <a:rPr kumimoji="0" lang="es-ES" sz="1800" b="0" i="0" u="none" strike="noStrike" cap="none" normalizeH="0" baseline="0" dirty="0" smtClean="0">
                  <a:ln>
                    <a:noFill/>
                  </a:ln>
                  <a:solidFill>
                    <a:srgbClr val="000000"/>
                  </a:solidFill>
                  <a:effectLst/>
                  <a:latin typeface="Calibri" pitchFamily="34" charset="0"/>
                  <a:cs typeface="Arial" pitchFamily="34" charset="0"/>
                </a:rPr>
                <a:t> </a:t>
              </a:r>
              <a:r>
                <a:rPr kumimoji="0" lang="es-ES" sz="1800" b="0" i="0" u="none" strike="noStrike" cap="none" normalizeH="0" baseline="0" dirty="0" err="1" smtClean="0">
                  <a:ln>
                    <a:noFill/>
                  </a:ln>
                  <a:solidFill>
                    <a:srgbClr val="000000"/>
                  </a:solidFill>
                  <a:effectLst/>
                  <a:latin typeface="Calibri" pitchFamily="34" charset="0"/>
                  <a:cs typeface="Arial" pitchFamily="34" charset="0"/>
                </a:rPr>
                <a:t>Islands</a:t>
              </a:r>
              <a:r>
                <a:rPr kumimoji="0" lang="es-ES" sz="1800" b="0" i="0" u="none" strike="noStrike" cap="none" normalizeH="0" baseline="0" dirty="0" smtClean="0">
                  <a:ln>
                    <a:noFill/>
                  </a:ln>
                  <a:solidFill>
                    <a:srgbClr val="000000"/>
                  </a:solidFill>
                  <a:effectLst/>
                  <a:latin typeface="Calibri" pitchFamily="34" charset="0"/>
                  <a:cs typeface="Arial" pitchFamily="34" charset="0"/>
                </a:rPr>
                <a:t> (</a:t>
              </a:r>
              <a:r>
                <a:rPr kumimoji="0" lang="es-ES" sz="1800" b="0" i="0" u="none" strike="noStrike" cap="none" normalizeH="0" baseline="0" dirty="0" err="1" smtClean="0">
                  <a:ln>
                    <a:noFill/>
                  </a:ln>
                  <a:solidFill>
                    <a:srgbClr val="000000"/>
                  </a:solidFill>
                  <a:effectLst/>
                  <a:latin typeface="Calibri" pitchFamily="34" charset="0"/>
                  <a:cs typeface="Arial" pitchFamily="34" charset="0"/>
                </a:rPr>
                <a:t>Spain</a:t>
              </a:r>
              <a:r>
                <a:rPr kumimoji="0" lang="es-ES" sz="1800" b="0" i="0" u="none" strike="noStrike" cap="none" normalizeH="0" baseline="0" dirty="0" smtClean="0">
                  <a:ln>
                    <a:noFill/>
                  </a:ln>
                  <a:solidFill>
                    <a:srgbClr val="000000"/>
                  </a:solidFill>
                  <a:effectLst/>
                  <a:latin typeface="Calibri" pitchFamily="34" charset="0"/>
                  <a:cs typeface="Arial" pitchFamily="34" charset="0"/>
                </a:rPr>
                <a:t>), 2005</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Rectangle 1"/>
            <p:cNvSpPr>
              <a:spLocks noChangeArrowheads="1"/>
            </p:cNvSpPr>
            <p:nvPr/>
          </p:nvSpPr>
          <p:spPr bwMode="auto">
            <a:xfrm>
              <a:off x="5701451" y="5790012"/>
              <a:ext cx="3019518" cy="276999"/>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defTabSz="914400" eaLnBrk="0" hangingPunct="0"/>
              <a:r>
                <a:rPr lang="es-ES" sz="1200" i="1" dirty="0" smtClean="0">
                  <a:solidFill>
                    <a:srgbClr val="000000"/>
                  </a:solidFill>
                  <a:latin typeface="Calibri" pitchFamily="34" charset="0"/>
                  <a:cs typeface="Arial" pitchFamily="34" charset="0"/>
                </a:rPr>
                <a:t>Foro contra la incineración de Tenerife (2005)</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17" name="16 Grupo"/>
          <p:cNvGrpSpPr/>
          <p:nvPr/>
        </p:nvGrpSpPr>
        <p:grpSpPr>
          <a:xfrm>
            <a:off x="448056" y="2555019"/>
            <a:ext cx="4674083" cy="3221686"/>
            <a:chOff x="448056" y="3503267"/>
            <a:chExt cx="4674083" cy="3221686"/>
          </a:xfrm>
        </p:grpSpPr>
        <p:sp>
          <p:nvSpPr>
            <p:cNvPr id="2049" name="Rectangle 1"/>
            <p:cNvSpPr>
              <a:spLocks noChangeArrowheads="1"/>
            </p:cNvSpPr>
            <p:nvPr/>
          </p:nvSpPr>
          <p:spPr bwMode="auto">
            <a:xfrm>
              <a:off x="448056" y="6447954"/>
              <a:ext cx="3175462"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1" u="none" strike="noStrike" cap="none" normalizeH="0" baseline="0" dirty="0" err="1" smtClean="0">
                  <a:ln>
                    <a:noFill/>
                  </a:ln>
                  <a:solidFill>
                    <a:srgbClr val="000000"/>
                  </a:solidFill>
                  <a:effectLst/>
                  <a:latin typeface="Calibri" pitchFamily="34" charset="0"/>
                  <a:cs typeface="Arial" pitchFamily="34" charset="0"/>
                </a:rPr>
                <a:t>Kenward</a:t>
              </a:r>
              <a:r>
                <a:rPr kumimoji="0" lang="es-ES" sz="1200" b="0" i="1" u="none" strike="noStrike" cap="none" normalizeH="0" baseline="0" dirty="0" smtClean="0">
                  <a:ln>
                    <a:noFill/>
                  </a:ln>
                  <a:solidFill>
                    <a:srgbClr val="000000"/>
                  </a:solidFill>
                  <a:effectLst/>
                  <a:latin typeface="Calibri" pitchFamily="34" charset="0"/>
                  <a:cs typeface="Arial" pitchFamily="34" charset="0"/>
                </a:rPr>
                <a:t> &amp; Raja, </a:t>
              </a:r>
              <a:r>
                <a:rPr kumimoji="0" lang="es-ES" sz="1200" b="0" i="1" u="none" strike="noStrike" cap="none" normalizeH="0" baseline="0" dirty="0" err="1" smtClean="0">
                  <a:ln>
                    <a:noFill/>
                  </a:ln>
                  <a:solidFill>
                    <a:srgbClr val="000000"/>
                  </a:solidFill>
                  <a:effectLst/>
                  <a:latin typeface="Calibri" pitchFamily="34" charset="0"/>
                  <a:cs typeface="Arial" pitchFamily="34" charset="0"/>
                </a:rPr>
                <a:t>Climate</a:t>
              </a:r>
              <a:r>
                <a:rPr kumimoji="0" lang="es-ES" sz="1200" b="0" i="1" u="none" strike="noStrike" cap="none" normalizeH="0" baseline="0" dirty="0" smtClean="0">
                  <a:ln>
                    <a:noFill/>
                  </a:ln>
                  <a:solidFill>
                    <a:srgbClr val="000000"/>
                  </a:solidFill>
                  <a:effectLst/>
                  <a:latin typeface="Calibri" pitchFamily="34" charset="0"/>
                  <a:cs typeface="Arial" pitchFamily="34" charset="0"/>
                </a:rPr>
                <a:t> Central </a:t>
              </a:r>
              <a:r>
                <a:rPr kumimoji="0" lang="es-ES" sz="1200" b="0" i="1" u="none" strike="noStrike" cap="none" normalizeH="0" baseline="0" dirty="0" err="1" smtClean="0">
                  <a:ln>
                    <a:noFill/>
                  </a:ln>
                  <a:solidFill>
                    <a:srgbClr val="000000"/>
                  </a:solidFill>
                  <a:effectLst/>
                  <a:latin typeface="Calibri" pitchFamily="34" charset="0"/>
                  <a:cs typeface="Arial" pitchFamily="34" charset="0"/>
                </a:rPr>
                <a:t>report</a:t>
              </a:r>
              <a:r>
                <a:rPr kumimoji="0" lang="es-ES" sz="1200" b="0" i="1" u="none" strike="noStrike" cap="none" normalizeH="0" baseline="0" dirty="0" smtClean="0">
                  <a:ln>
                    <a:noFill/>
                  </a:ln>
                  <a:solidFill>
                    <a:srgbClr val="000000"/>
                  </a:solidFill>
                  <a:effectLst/>
                  <a:latin typeface="Calibri" pitchFamily="34" charset="0"/>
                  <a:cs typeface="Arial" pitchFamily="34" charset="0"/>
                </a:rPr>
                <a:t> (2014)</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9 Rectángulo"/>
            <p:cNvSpPr/>
            <p:nvPr/>
          </p:nvSpPr>
          <p:spPr>
            <a:xfrm>
              <a:off x="448056" y="3503267"/>
              <a:ext cx="4526280" cy="369332"/>
            </a:xfrm>
            <a:prstGeom prst="rect">
              <a:avLst/>
            </a:prstGeom>
          </p:spPr>
          <p:txBody>
            <a:bodyPr wrap="square">
              <a:spAutoFit/>
            </a:bodyPr>
            <a:lstStyle/>
            <a:p>
              <a:r>
                <a:rPr lang="en-US" dirty="0" smtClean="0">
                  <a:latin typeface="+mn-lt"/>
                </a:rPr>
                <a:t>Number of </a:t>
              </a:r>
              <a:r>
                <a:rPr lang="en-US" b="1" dirty="0" smtClean="0">
                  <a:latin typeface="+mn-lt"/>
                </a:rPr>
                <a:t>power outages per year</a:t>
              </a:r>
              <a:r>
                <a:rPr lang="en-US" dirty="0" smtClean="0">
                  <a:latin typeface="+mn-lt"/>
                </a:rPr>
                <a:t> in the U.S.</a:t>
              </a:r>
              <a:endParaRPr lang="es-ES" dirty="0">
                <a:latin typeface="+mn-lt"/>
              </a:endParaRPr>
            </a:p>
          </p:txBody>
        </p:sp>
        <p:grpSp>
          <p:nvGrpSpPr>
            <p:cNvPr id="15" name="14 Grupo"/>
            <p:cNvGrpSpPr/>
            <p:nvPr/>
          </p:nvGrpSpPr>
          <p:grpSpPr>
            <a:xfrm>
              <a:off x="448056" y="3979652"/>
              <a:ext cx="4674083" cy="2477827"/>
              <a:chOff x="237744" y="3705332"/>
              <a:chExt cx="4674083" cy="2477827"/>
            </a:xfrm>
          </p:grpSpPr>
          <p:pic>
            <p:nvPicPr>
              <p:cNvPr id="2050" name="Picture 2" descr="https://lh5.googleusercontent.com/t7OFeLNxLt723GtM_pNIFVeINtzk98y0jAtZZvaHBE7oK7LxDrvcSkMAn17kD_Iu8CNy-QWEQi_l_lnNxqoyHCRm1sYljQlO8s6lqaHlBwCWjRnPrZDLXtJRbLVbF1PfOUZLlSVx_k0"/>
              <p:cNvPicPr>
                <a:picLocks noChangeAspect="1" noChangeArrowheads="1"/>
              </p:cNvPicPr>
              <p:nvPr/>
            </p:nvPicPr>
            <p:blipFill>
              <a:blip r:embed="rId5"/>
              <a:srcRect/>
              <a:stretch>
                <a:fillRect/>
              </a:stretch>
            </p:blipFill>
            <p:spPr bwMode="auto">
              <a:xfrm>
                <a:off x="237744" y="3705332"/>
                <a:ext cx="4674083" cy="2477827"/>
              </a:xfrm>
              <a:prstGeom prst="rect">
                <a:avLst/>
              </a:prstGeom>
              <a:noFill/>
            </p:spPr>
          </p:pic>
          <p:sp>
            <p:nvSpPr>
              <p:cNvPr id="14" name="13 Rectángulo"/>
              <p:cNvSpPr/>
              <p:nvPr/>
            </p:nvSpPr>
            <p:spPr>
              <a:xfrm>
                <a:off x="4287202" y="5915023"/>
                <a:ext cx="557784" cy="246221"/>
              </a:xfrm>
              <a:prstGeom prst="rect">
                <a:avLst/>
              </a:prstGeom>
            </p:spPr>
            <p:txBody>
              <a:bodyPr wrap="square">
                <a:spAutoFit/>
              </a:bodyPr>
              <a:lstStyle/>
              <a:p>
                <a:r>
                  <a:rPr lang="es-ES" sz="1000" dirty="0" smtClean="0">
                    <a:solidFill>
                      <a:schemeClr val="tx2">
                        <a:lumMod val="60000"/>
                        <a:lumOff val="40000"/>
                      </a:schemeClr>
                    </a:solidFill>
                    <a:latin typeface="Verdana" pitchFamily="34" charset="0"/>
                    <a:ea typeface="Verdana" pitchFamily="34" charset="0"/>
                    <a:cs typeface="Verdana" pitchFamily="34" charset="0"/>
                  </a:rPr>
                  <a:t>2012</a:t>
                </a:r>
                <a:endParaRPr lang="es-ES" sz="1000" dirty="0">
                  <a:solidFill>
                    <a:schemeClr val="tx2">
                      <a:lumMod val="60000"/>
                      <a:lumOff val="40000"/>
                    </a:schemeClr>
                  </a:solidFill>
                  <a:latin typeface="Verdana" pitchFamily="34" charset="0"/>
                  <a:ea typeface="Verdana" pitchFamily="34" charset="0"/>
                  <a:cs typeface="Verdana" pitchFamily="34" charset="0"/>
                </a:endParaRPr>
              </a:p>
            </p:txBody>
          </p:sp>
        </p:grpSp>
      </p:grpSp>
      <p:pic>
        <p:nvPicPr>
          <p:cNvPr id="19" name="Picture 18"/>
          <p:cNvPicPr>
            <a:picLocks noChangeAspect="1"/>
          </p:cNvPicPr>
          <p:nvPr/>
        </p:nvPicPr>
        <p:blipFill>
          <a:blip r:embed="rId6"/>
          <a:stretch>
            <a:fillRect/>
          </a:stretch>
        </p:blipFill>
        <p:spPr>
          <a:xfrm>
            <a:off x="8374363" y="6173635"/>
            <a:ext cx="514959" cy="611514"/>
          </a:xfrm>
          <a:prstGeom prst="rect">
            <a:avLst/>
          </a:prstGeom>
        </p:spPr>
      </p:pic>
      <p:sp>
        <p:nvSpPr>
          <p:cNvPr id="20"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35337637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464" y="443968"/>
            <a:ext cx="8901542" cy="1143000"/>
          </a:xfrm>
        </p:spPr>
        <p:txBody>
          <a:bodyPr/>
          <a:lstStyle/>
          <a:p>
            <a:r>
              <a:rPr lang="en-US" sz="3800" dirty="0" smtClean="0"/>
              <a:t>E &amp; TC Infrastructures: </a:t>
            </a:r>
            <a:r>
              <a:rPr lang="en-US" sz="3800" dirty="0"/>
              <a:t> </a:t>
            </a:r>
            <a:r>
              <a:rPr lang="en-US" sz="3800" dirty="0" smtClean="0"/>
              <a:t>Elements &amp; </a:t>
            </a:r>
            <a:r>
              <a:rPr lang="en-US" sz="3800" dirty="0"/>
              <a:t>T</a:t>
            </a:r>
            <a:r>
              <a:rPr lang="en-US" sz="3800" dirty="0" smtClean="0"/>
              <a:t>hreats</a:t>
            </a:r>
            <a:endParaRPr lang="en-US" sz="3800" dirty="0"/>
          </a:p>
        </p:txBody>
      </p:sp>
      <p:pic>
        <p:nvPicPr>
          <p:cNvPr id="8" name="Picture 3"/>
          <p:cNvPicPr>
            <a:picLocks noChangeAspect="1" noChangeArrowheads="1"/>
          </p:cNvPicPr>
          <p:nvPr/>
        </p:nvPicPr>
        <p:blipFill>
          <a:blip r:embed="rId3"/>
          <a:srcRect/>
          <a:stretch>
            <a:fillRect/>
          </a:stretch>
        </p:blipFill>
        <p:spPr bwMode="auto">
          <a:xfrm>
            <a:off x="7034213" y="86982"/>
            <a:ext cx="2109787" cy="731838"/>
          </a:xfrm>
          <a:prstGeom prst="rect">
            <a:avLst/>
          </a:prstGeom>
          <a:noFill/>
          <a:ln w="9525">
            <a:noFill/>
            <a:miter lim="800000"/>
            <a:headEnd/>
            <a:tailEnd/>
          </a:ln>
        </p:spPr>
      </p:pic>
      <p:sp>
        <p:nvSpPr>
          <p:cNvPr id="15" name="14 Rectángulo"/>
          <p:cNvSpPr/>
          <p:nvPr/>
        </p:nvSpPr>
        <p:spPr>
          <a:xfrm>
            <a:off x="274320" y="1517904"/>
            <a:ext cx="8627222" cy="1077218"/>
          </a:xfrm>
          <a:prstGeom prst="rect">
            <a:avLst/>
          </a:prstGeom>
        </p:spPr>
        <p:txBody>
          <a:bodyPr wrap="square">
            <a:spAutoFit/>
          </a:bodyPr>
          <a:lstStyle/>
          <a:p>
            <a:r>
              <a:rPr lang="en-US" sz="1600" dirty="0" smtClean="0"/>
              <a:t>Within the RAIN project: </a:t>
            </a:r>
          </a:p>
          <a:p>
            <a:pPr marL="342900" indent="-342900">
              <a:buFont typeface="+mj-lt"/>
              <a:buAutoNum type="arabicPeriod"/>
            </a:pPr>
            <a:r>
              <a:rPr lang="en-US" sz="1600" dirty="0" smtClean="0"/>
              <a:t>An overall description of the Critical Infrastructures (CI) elements is provided.</a:t>
            </a:r>
          </a:p>
          <a:p>
            <a:pPr marL="342900" indent="-342900">
              <a:buFont typeface="+mj-lt"/>
              <a:buAutoNum type="arabicPeriod"/>
            </a:pPr>
            <a:r>
              <a:rPr lang="en-US" sz="1600" dirty="0" smtClean="0"/>
              <a:t>The CI elements and their (weather related) threats are identified.</a:t>
            </a:r>
          </a:p>
          <a:p>
            <a:pPr marL="342900" indent="-342900">
              <a:buFont typeface="+mj-lt"/>
              <a:buAutoNum type="arabicPeriod"/>
            </a:pPr>
            <a:r>
              <a:rPr lang="en-US" sz="1600" dirty="0" smtClean="0"/>
              <a:t>A first scheme of interdependencies with other CI is provided.</a:t>
            </a:r>
          </a:p>
        </p:txBody>
      </p:sp>
      <p:grpSp>
        <p:nvGrpSpPr>
          <p:cNvPr id="20" name="19 Grupo"/>
          <p:cNvGrpSpPr/>
          <p:nvPr/>
        </p:nvGrpSpPr>
        <p:grpSpPr>
          <a:xfrm>
            <a:off x="274321" y="3770844"/>
            <a:ext cx="5303520" cy="2565948"/>
            <a:chOff x="1443228" y="2220759"/>
            <a:chExt cx="7858125" cy="3916299"/>
          </a:xfrm>
        </p:grpSpPr>
        <p:pic>
          <p:nvPicPr>
            <p:cNvPr id="3" name="Picture 3"/>
            <p:cNvPicPr>
              <a:picLocks noChangeAspect="1" noChangeArrowheads="1"/>
            </p:cNvPicPr>
            <p:nvPr/>
          </p:nvPicPr>
          <p:blipFill>
            <a:blip r:embed="rId4"/>
            <a:srcRect/>
            <a:stretch>
              <a:fillRect/>
            </a:stretch>
          </p:blipFill>
          <p:spPr bwMode="auto">
            <a:xfrm>
              <a:off x="1443228" y="2850933"/>
              <a:ext cx="7848600" cy="3286125"/>
            </a:xfrm>
            <a:prstGeom prst="rect">
              <a:avLst/>
            </a:prstGeom>
            <a:noFill/>
            <a:ln w="9525">
              <a:solidFill>
                <a:schemeClr val="tx1">
                  <a:lumMod val="50000"/>
                  <a:lumOff val="50000"/>
                </a:schemeClr>
              </a:solidFill>
              <a:miter lim="800000"/>
              <a:headEnd/>
              <a:tailEnd/>
            </a:ln>
          </p:spPr>
        </p:pic>
        <p:pic>
          <p:nvPicPr>
            <p:cNvPr id="1028" name="Picture 4"/>
            <p:cNvPicPr>
              <a:picLocks noChangeAspect="1" noChangeArrowheads="1"/>
            </p:cNvPicPr>
            <p:nvPr/>
          </p:nvPicPr>
          <p:blipFill>
            <a:blip r:embed="rId5"/>
            <a:srcRect/>
            <a:stretch>
              <a:fillRect/>
            </a:stretch>
          </p:blipFill>
          <p:spPr bwMode="auto">
            <a:xfrm>
              <a:off x="1443228" y="2220759"/>
              <a:ext cx="7858125" cy="666750"/>
            </a:xfrm>
            <a:prstGeom prst="rect">
              <a:avLst/>
            </a:prstGeom>
            <a:noFill/>
            <a:ln w="9525">
              <a:solidFill>
                <a:schemeClr val="tx1">
                  <a:lumMod val="50000"/>
                  <a:lumOff val="50000"/>
                </a:schemeClr>
              </a:solidFill>
              <a:miter lim="800000"/>
              <a:headEnd/>
              <a:tailEnd/>
            </a:ln>
          </p:spPr>
        </p:pic>
      </p:grpSp>
      <p:pic>
        <p:nvPicPr>
          <p:cNvPr id="1026" name="Picture 2"/>
          <p:cNvPicPr>
            <a:picLocks noChangeAspect="1" noChangeArrowheads="1"/>
          </p:cNvPicPr>
          <p:nvPr/>
        </p:nvPicPr>
        <p:blipFill>
          <a:blip r:embed="rId6"/>
          <a:srcRect/>
          <a:stretch>
            <a:fillRect/>
          </a:stretch>
        </p:blipFill>
        <p:spPr bwMode="auto">
          <a:xfrm>
            <a:off x="4608575" y="3076873"/>
            <a:ext cx="4292967" cy="2923406"/>
          </a:xfrm>
          <a:prstGeom prst="rect">
            <a:avLst/>
          </a:prstGeom>
          <a:noFill/>
          <a:ln w="9525">
            <a:solidFill>
              <a:schemeClr val="tx1">
                <a:lumMod val="50000"/>
                <a:lumOff val="50000"/>
              </a:schemeClr>
            </a:solidFill>
            <a:miter lim="800000"/>
            <a:headEnd/>
            <a:tailEnd/>
          </a:ln>
        </p:spPr>
      </p:pic>
      <p:sp>
        <p:nvSpPr>
          <p:cNvPr id="21" name="20 Rectángulo"/>
          <p:cNvSpPr/>
          <p:nvPr/>
        </p:nvSpPr>
        <p:spPr>
          <a:xfrm>
            <a:off x="228600" y="6336792"/>
            <a:ext cx="3803904" cy="338554"/>
          </a:xfrm>
          <a:prstGeom prst="rect">
            <a:avLst/>
          </a:prstGeom>
        </p:spPr>
        <p:txBody>
          <a:bodyPr wrap="square">
            <a:spAutoFit/>
          </a:bodyPr>
          <a:lstStyle/>
          <a:p>
            <a:r>
              <a:rPr lang="en-US" sz="1600" dirty="0" smtClean="0"/>
              <a:t>Telecommunications network elements</a:t>
            </a:r>
            <a:endParaRPr lang="en-US" sz="1600" dirty="0"/>
          </a:p>
        </p:txBody>
      </p:sp>
      <p:sp>
        <p:nvSpPr>
          <p:cNvPr id="22" name="21 Rectángulo"/>
          <p:cNvSpPr/>
          <p:nvPr/>
        </p:nvSpPr>
        <p:spPr>
          <a:xfrm>
            <a:off x="6007608" y="6016526"/>
            <a:ext cx="2893934" cy="338554"/>
          </a:xfrm>
          <a:prstGeom prst="rect">
            <a:avLst/>
          </a:prstGeom>
          <a:solidFill>
            <a:schemeClr val="bg1"/>
          </a:solidFill>
        </p:spPr>
        <p:txBody>
          <a:bodyPr wrap="square">
            <a:spAutoFit/>
          </a:bodyPr>
          <a:lstStyle/>
          <a:p>
            <a:pPr algn="r"/>
            <a:r>
              <a:rPr lang="en-US" sz="1600" dirty="0" smtClean="0"/>
              <a:t>Electrical grid elements</a:t>
            </a:r>
            <a:endParaRPr lang="en-US" sz="1600" dirty="0"/>
          </a:p>
        </p:txBody>
      </p:sp>
      <p:sp>
        <p:nvSpPr>
          <p:cNvPr id="23" name="22 Rectángulo"/>
          <p:cNvSpPr/>
          <p:nvPr/>
        </p:nvSpPr>
        <p:spPr>
          <a:xfrm>
            <a:off x="274320" y="3022009"/>
            <a:ext cx="4178808" cy="646331"/>
          </a:xfrm>
          <a:prstGeom prst="rect">
            <a:avLst/>
          </a:prstGeom>
        </p:spPr>
        <p:txBody>
          <a:bodyPr wrap="square">
            <a:spAutoFit/>
          </a:bodyPr>
          <a:lstStyle/>
          <a:p>
            <a:r>
              <a:rPr lang="en-US" dirty="0" smtClean="0"/>
              <a:t>Threat assessment per weather threat and Telco or Electrical element:</a:t>
            </a:r>
            <a:endParaRPr lang="en-US" dirty="0"/>
          </a:p>
        </p:txBody>
      </p:sp>
      <p:sp>
        <p:nvSpPr>
          <p:cNvPr id="24" name="23 Rectángulo"/>
          <p:cNvSpPr/>
          <p:nvPr/>
        </p:nvSpPr>
        <p:spPr>
          <a:xfrm>
            <a:off x="228600" y="2868775"/>
            <a:ext cx="8796528" cy="3806571"/>
          </a:xfrm>
          <a:prstGeom prst="rect">
            <a:avLst/>
          </a:prstGeom>
          <a:noFill/>
          <a:ln w="1270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4144497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9303"/>
            <a:ext cx="8229600" cy="1143000"/>
          </a:xfrm>
        </p:spPr>
        <p:txBody>
          <a:bodyPr/>
          <a:lstStyle/>
          <a:p>
            <a:r>
              <a:rPr lang="en-US" sz="3800" dirty="0" smtClean="0"/>
              <a:t>Protection of E &amp; TC Infrastructures</a:t>
            </a:r>
            <a:endParaRPr lang="en-US" sz="3800" dirty="0"/>
          </a:p>
        </p:txBody>
      </p:sp>
      <p:pic>
        <p:nvPicPr>
          <p:cNvPr id="8" name="Picture 3"/>
          <p:cNvPicPr>
            <a:picLocks noChangeAspect="1" noChangeArrowheads="1"/>
          </p:cNvPicPr>
          <p:nvPr/>
        </p:nvPicPr>
        <p:blipFill>
          <a:blip r:embed="rId2"/>
          <a:srcRect/>
          <a:stretch>
            <a:fillRect/>
          </a:stretch>
        </p:blipFill>
        <p:spPr bwMode="auto">
          <a:xfrm>
            <a:off x="7034213" y="86982"/>
            <a:ext cx="2109787" cy="731838"/>
          </a:xfrm>
          <a:prstGeom prst="rect">
            <a:avLst/>
          </a:prstGeom>
          <a:noFill/>
          <a:ln w="9525">
            <a:noFill/>
            <a:miter lim="800000"/>
            <a:headEnd/>
            <a:tailEnd/>
          </a:ln>
        </p:spPr>
      </p:pic>
      <p:pic>
        <p:nvPicPr>
          <p:cNvPr id="3074" name="Picture 2"/>
          <p:cNvPicPr>
            <a:picLocks noChangeAspect="1" noChangeArrowheads="1"/>
          </p:cNvPicPr>
          <p:nvPr/>
        </p:nvPicPr>
        <p:blipFill>
          <a:blip r:embed="rId3"/>
          <a:srcRect/>
          <a:stretch>
            <a:fillRect/>
          </a:stretch>
        </p:blipFill>
        <p:spPr bwMode="auto">
          <a:xfrm>
            <a:off x="274319" y="2120301"/>
            <a:ext cx="6404201" cy="3877465"/>
          </a:xfrm>
          <a:prstGeom prst="rect">
            <a:avLst/>
          </a:prstGeom>
          <a:noFill/>
          <a:ln w="9525">
            <a:noFill/>
            <a:miter lim="800000"/>
            <a:headEnd/>
            <a:tailEnd/>
          </a:ln>
        </p:spPr>
      </p:pic>
      <p:sp>
        <p:nvSpPr>
          <p:cNvPr id="10" name="9 Rectángulo"/>
          <p:cNvSpPr/>
          <p:nvPr/>
        </p:nvSpPr>
        <p:spPr>
          <a:xfrm>
            <a:off x="274320" y="5997766"/>
            <a:ext cx="2999232" cy="523220"/>
          </a:xfrm>
          <a:prstGeom prst="rect">
            <a:avLst/>
          </a:prstGeom>
        </p:spPr>
        <p:txBody>
          <a:bodyPr wrap="square">
            <a:spAutoFit/>
          </a:bodyPr>
          <a:lstStyle/>
          <a:p>
            <a:r>
              <a:rPr lang="en-US" sz="1400" dirty="0" smtClean="0"/>
              <a:t>Preventive protection measures in</a:t>
            </a:r>
          </a:p>
          <a:p>
            <a:r>
              <a:rPr lang="en-US" sz="1400" dirty="0" smtClean="0"/>
              <a:t>electric infrastructures.</a:t>
            </a:r>
            <a:endParaRPr lang="es-ES" sz="1400" dirty="0"/>
          </a:p>
        </p:txBody>
      </p:sp>
      <p:sp>
        <p:nvSpPr>
          <p:cNvPr id="12" name="11 Rectángulo"/>
          <p:cNvSpPr/>
          <p:nvPr/>
        </p:nvSpPr>
        <p:spPr>
          <a:xfrm>
            <a:off x="274320" y="1289304"/>
            <a:ext cx="8627222" cy="830997"/>
          </a:xfrm>
          <a:prstGeom prst="rect">
            <a:avLst/>
          </a:prstGeom>
        </p:spPr>
        <p:txBody>
          <a:bodyPr wrap="square">
            <a:spAutoFit/>
          </a:bodyPr>
          <a:lstStyle/>
          <a:p>
            <a:r>
              <a:rPr lang="en-US" sz="1600" b="1" dirty="0" smtClean="0"/>
              <a:t>Preventive </a:t>
            </a:r>
            <a:r>
              <a:rPr lang="en-US" sz="1600" dirty="0" smtClean="0"/>
              <a:t>and</a:t>
            </a:r>
            <a:r>
              <a:rPr lang="en-US" sz="1600" b="1" dirty="0" smtClean="0"/>
              <a:t> mitigation protection elements </a:t>
            </a:r>
            <a:r>
              <a:rPr lang="en-US" sz="1600" dirty="0" smtClean="0"/>
              <a:t>and </a:t>
            </a:r>
            <a:r>
              <a:rPr lang="en-US" sz="1600" b="1" dirty="0" smtClean="0"/>
              <a:t>methods</a:t>
            </a:r>
            <a:r>
              <a:rPr lang="en-US" sz="1600" dirty="0" smtClean="0"/>
              <a:t> to protect </a:t>
            </a:r>
            <a:r>
              <a:rPr lang="en-US" sz="1600" b="1" dirty="0" smtClean="0"/>
              <a:t>critical E &amp; TC equipment </a:t>
            </a:r>
            <a:r>
              <a:rPr lang="en-US" sz="1600" dirty="0" smtClean="0"/>
              <a:t>against damage from extreme weather disasters infrastructure are reviewed: listed, classified by scope and type of equipment over which they act.</a:t>
            </a:r>
            <a:endParaRPr lang="en-US" sz="1600" dirty="0"/>
          </a:p>
        </p:txBody>
      </p:sp>
      <p:grpSp>
        <p:nvGrpSpPr>
          <p:cNvPr id="36" name="35 Grupo"/>
          <p:cNvGrpSpPr/>
          <p:nvPr/>
        </p:nvGrpSpPr>
        <p:grpSpPr>
          <a:xfrm>
            <a:off x="5689999" y="2891510"/>
            <a:ext cx="2729539" cy="1789315"/>
            <a:chOff x="5655727" y="2945371"/>
            <a:chExt cx="2729539" cy="1789315"/>
          </a:xfrm>
        </p:grpSpPr>
        <p:pic>
          <p:nvPicPr>
            <p:cNvPr id="3075" name="Picture 3"/>
            <p:cNvPicPr>
              <a:picLocks noChangeAspect="1" noChangeArrowheads="1"/>
            </p:cNvPicPr>
            <p:nvPr/>
          </p:nvPicPr>
          <p:blipFill>
            <a:blip r:embed="rId4"/>
            <a:srcRect/>
            <a:stretch>
              <a:fillRect/>
            </a:stretch>
          </p:blipFill>
          <p:spPr bwMode="auto">
            <a:xfrm>
              <a:off x="5683159" y="2945371"/>
              <a:ext cx="2702107" cy="1735454"/>
            </a:xfrm>
            <a:prstGeom prst="rect">
              <a:avLst/>
            </a:prstGeom>
            <a:noFill/>
            <a:ln w="25400">
              <a:solidFill>
                <a:schemeClr val="tx1">
                  <a:lumMod val="50000"/>
                  <a:lumOff val="50000"/>
                </a:schemeClr>
              </a:solidFill>
              <a:miter lim="800000"/>
              <a:headEnd/>
              <a:tailEnd/>
            </a:ln>
          </p:spPr>
        </p:pic>
        <p:sp>
          <p:nvSpPr>
            <p:cNvPr id="13" name="12 Rectángulo"/>
            <p:cNvSpPr/>
            <p:nvPr/>
          </p:nvSpPr>
          <p:spPr>
            <a:xfrm>
              <a:off x="5655727" y="4219160"/>
              <a:ext cx="2185416" cy="515526"/>
            </a:xfrm>
            <a:prstGeom prst="rect">
              <a:avLst/>
            </a:prstGeom>
          </p:spPr>
          <p:txBody>
            <a:bodyPr wrap="square">
              <a:spAutoFit/>
            </a:bodyPr>
            <a:lstStyle/>
            <a:p>
              <a:r>
                <a:rPr lang="en-US" sz="1400" dirty="0" smtClean="0"/>
                <a:t>Line sagging </a:t>
              </a:r>
              <a:r>
                <a:rPr lang="en-US" sz="1400" dirty="0" err="1" smtClean="0"/>
                <a:t>mitigator</a:t>
              </a:r>
              <a:endParaRPr lang="en-US" sz="1400" dirty="0" smtClean="0"/>
            </a:p>
            <a:p>
              <a:pPr>
                <a:lnSpc>
                  <a:spcPct val="150000"/>
                </a:lnSpc>
              </a:pPr>
              <a:r>
                <a:rPr lang="en-US" sz="900" i="1" dirty="0" smtClean="0"/>
                <a:t>(Patent US6864421 B1)</a:t>
              </a:r>
              <a:endParaRPr lang="es-ES" sz="900" dirty="0"/>
            </a:p>
          </p:txBody>
        </p:sp>
      </p:grpSp>
      <p:sp>
        <p:nvSpPr>
          <p:cNvPr id="14" name="13 Rectángulo"/>
          <p:cNvSpPr/>
          <p:nvPr/>
        </p:nvSpPr>
        <p:spPr>
          <a:xfrm>
            <a:off x="4306824" y="3977640"/>
            <a:ext cx="576072" cy="757046"/>
          </a:xfrm>
          <a:prstGeom prst="rect">
            <a:avLst/>
          </a:prstGeom>
          <a:noFill/>
          <a:ln w="28575">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cxnSp>
        <p:nvCxnSpPr>
          <p:cNvPr id="17" name="16 Conector recto"/>
          <p:cNvCxnSpPr>
            <a:stCxn id="14" idx="3"/>
            <a:endCxn id="3075" idx="1"/>
          </p:cNvCxnSpPr>
          <p:nvPr/>
        </p:nvCxnSpPr>
        <p:spPr>
          <a:xfrm flipV="1">
            <a:off x="4882896" y="3759237"/>
            <a:ext cx="834535" cy="596926"/>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23" name="22 Rectángulo"/>
          <p:cNvSpPr/>
          <p:nvPr/>
        </p:nvSpPr>
        <p:spPr>
          <a:xfrm>
            <a:off x="1395984" y="3977640"/>
            <a:ext cx="807720" cy="757046"/>
          </a:xfrm>
          <a:prstGeom prst="rect">
            <a:avLst/>
          </a:prstGeom>
          <a:noFill/>
          <a:ln w="28575">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cxnSp>
        <p:nvCxnSpPr>
          <p:cNvPr id="24" name="23 Conector recto"/>
          <p:cNvCxnSpPr>
            <a:stCxn id="23" idx="2"/>
            <a:endCxn id="28" idx="1"/>
          </p:cNvCxnSpPr>
          <p:nvPr/>
        </p:nvCxnSpPr>
        <p:spPr>
          <a:xfrm>
            <a:off x="1799844" y="4734686"/>
            <a:ext cx="2647007" cy="1009343"/>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nvGrpSpPr>
          <p:cNvPr id="34" name="33 Grupo"/>
          <p:cNvGrpSpPr/>
          <p:nvPr/>
        </p:nvGrpSpPr>
        <p:grpSpPr>
          <a:xfrm>
            <a:off x="4446851" y="4743934"/>
            <a:ext cx="3990975" cy="2021287"/>
            <a:chOff x="4428563" y="4743934"/>
            <a:chExt cx="3990975" cy="2021287"/>
          </a:xfrm>
        </p:grpSpPr>
        <p:pic>
          <p:nvPicPr>
            <p:cNvPr id="3076" name="Picture 4"/>
            <p:cNvPicPr>
              <a:picLocks noChangeAspect="1" noChangeArrowheads="1"/>
            </p:cNvPicPr>
            <p:nvPr/>
          </p:nvPicPr>
          <p:blipFill>
            <a:blip r:embed="rId5"/>
            <a:srcRect/>
            <a:stretch>
              <a:fillRect/>
            </a:stretch>
          </p:blipFill>
          <p:spPr bwMode="auto">
            <a:xfrm>
              <a:off x="4428563" y="4743934"/>
              <a:ext cx="3990975" cy="1794001"/>
            </a:xfrm>
            <a:prstGeom prst="rect">
              <a:avLst/>
            </a:prstGeom>
            <a:noFill/>
            <a:ln w="19050">
              <a:noFill/>
              <a:miter lim="800000"/>
              <a:headEnd/>
              <a:tailEnd/>
            </a:ln>
          </p:spPr>
        </p:pic>
        <p:sp>
          <p:nvSpPr>
            <p:cNvPr id="27" name="26 Rectángulo"/>
            <p:cNvSpPr/>
            <p:nvPr/>
          </p:nvSpPr>
          <p:spPr>
            <a:xfrm>
              <a:off x="4505896" y="6457444"/>
              <a:ext cx="3858777" cy="307777"/>
            </a:xfrm>
            <a:prstGeom prst="rect">
              <a:avLst/>
            </a:prstGeom>
          </p:spPr>
          <p:txBody>
            <a:bodyPr wrap="square">
              <a:spAutoFit/>
            </a:bodyPr>
            <a:lstStyle/>
            <a:p>
              <a:r>
                <a:rPr lang="es-ES_tradnl" sz="1400" dirty="0" smtClean="0"/>
                <a:t>T</a:t>
              </a:r>
              <a:r>
                <a:rPr lang="es-ES" sz="1400" dirty="0" err="1" smtClean="0"/>
                <a:t>ransmission</a:t>
              </a:r>
              <a:r>
                <a:rPr lang="es-ES" sz="1400" dirty="0" smtClean="0"/>
                <a:t> </a:t>
              </a:r>
              <a:r>
                <a:rPr lang="es-ES" sz="1400" dirty="0" err="1" smtClean="0"/>
                <a:t>right</a:t>
              </a:r>
              <a:r>
                <a:rPr lang="es-ES" sz="1400" dirty="0" smtClean="0"/>
                <a:t>-of-</a:t>
              </a:r>
              <a:r>
                <a:rPr lang="es-ES" sz="1400" dirty="0" err="1" smtClean="0"/>
                <a:t>way</a:t>
              </a:r>
              <a:r>
                <a:rPr lang="es-ES" sz="1400" dirty="0" smtClean="0"/>
                <a:t>                    </a:t>
              </a:r>
              <a:r>
                <a:rPr lang="en-US" sz="900" i="1" dirty="0" smtClean="0"/>
                <a:t>(</a:t>
              </a:r>
              <a:r>
                <a:rPr lang="en-US" sz="900" i="1" dirty="0" err="1" smtClean="0"/>
                <a:t>ConEdison</a:t>
              </a:r>
              <a:r>
                <a:rPr lang="en-US" sz="900" i="1" dirty="0" smtClean="0"/>
                <a:t>)</a:t>
              </a:r>
              <a:endParaRPr lang="es-ES" sz="900" dirty="0"/>
            </a:p>
          </p:txBody>
        </p:sp>
        <p:sp>
          <p:nvSpPr>
            <p:cNvPr id="28" name="27 Rectángulo"/>
            <p:cNvSpPr/>
            <p:nvPr/>
          </p:nvSpPr>
          <p:spPr>
            <a:xfrm>
              <a:off x="4428563" y="4743934"/>
              <a:ext cx="3990975" cy="2000190"/>
            </a:xfrm>
            <a:prstGeom prst="rect">
              <a:avLst/>
            </a:prstGeom>
            <a:noFill/>
            <a:ln w="28575">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1544011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3"/>
          <p:cNvPicPr>
            <a:picLocks noChangeAspect="1" noChangeArrowheads="1"/>
          </p:cNvPicPr>
          <p:nvPr/>
        </p:nvPicPr>
        <p:blipFill>
          <a:blip r:embed="rId3"/>
          <a:srcRect/>
          <a:stretch>
            <a:fillRect/>
          </a:stretch>
        </p:blipFill>
        <p:spPr bwMode="auto">
          <a:xfrm>
            <a:off x="7034213" y="73025"/>
            <a:ext cx="2109787" cy="731838"/>
          </a:xfrm>
          <a:prstGeom prst="rect">
            <a:avLst/>
          </a:prstGeom>
          <a:noFill/>
          <a:ln w="9525">
            <a:noFill/>
            <a:miter lim="800000"/>
            <a:headEnd/>
            <a:tailEnd/>
          </a:ln>
        </p:spPr>
      </p:pic>
      <p:pic>
        <p:nvPicPr>
          <p:cNvPr id="11" name="Picture 10" descr="climate disaster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883" y="881063"/>
            <a:ext cx="7873204" cy="5494337"/>
          </a:xfrm>
          <a:prstGeom prst="rect">
            <a:avLst/>
          </a:prstGeom>
        </p:spPr>
      </p:pic>
      <p:sp>
        <p:nvSpPr>
          <p:cNvPr id="5"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20692402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4-05-08 at 09.11.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8" name="Picture 3"/>
          <p:cNvPicPr>
            <a:picLocks noChangeAspect="1" noChangeArrowheads="1"/>
          </p:cNvPicPr>
          <p:nvPr/>
        </p:nvPicPr>
        <p:blipFill>
          <a:blip r:embed="rId4"/>
          <a:srcRect/>
          <a:stretch>
            <a:fillRect/>
          </a:stretch>
        </p:blipFill>
        <p:spPr bwMode="auto">
          <a:xfrm>
            <a:off x="7034213" y="86982"/>
            <a:ext cx="2109787" cy="731838"/>
          </a:xfrm>
          <a:prstGeom prst="rect">
            <a:avLst/>
          </a:prstGeom>
          <a:noFill/>
          <a:ln w="9525">
            <a:noFill/>
            <a:miter lim="800000"/>
            <a:headEnd/>
            <a:tailEnd/>
          </a:ln>
        </p:spPr>
      </p:pic>
      <p:pic>
        <p:nvPicPr>
          <p:cNvPr id="5" name="Picture 4"/>
          <p:cNvPicPr>
            <a:picLocks noChangeAspect="1"/>
          </p:cNvPicPr>
          <p:nvPr/>
        </p:nvPicPr>
        <p:blipFill>
          <a:blip r:embed="rId5"/>
          <a:stretch>
            <a:fillRect/>
          </a:stretch>
        </p:blipFill>
        <p:spPr>
          <a:xfrm>
            <a:off x="8374363" y="6173635"/>
            <a:ext cx="514959" cy="611514"/>
          </a:xfrm>
          <a:prstGeom prst="rect">
            <a:avLst/>
          </a:prstGeom>
        </p:spPr>
      </p:pic>
      <p:sp>
        <p:nvSpPr>
          <p:cNvPr id="15" name="Title 1"/>
          <p:cNvSpPr>
            <a:spLocks noGrp="1"/>
          </p:cNvSpPr>
          <p:nvPr>
            <p:ph type="title"/>
          </p:nvPr>
        </p:nvSpPr>
        <p:spPr>
          <a:xfrm>
            <a:off x="528654" y="605298"/>
            <a:ext cx="8229600" cy="1143000"/>
          </a:xfrm>
        </p:spPr>
        <p:txBody>
          <a:bodyPr/>
          <a:lstStyle/>
          <a:p>
            <a:r>
              <a:rPr lang="en-US" sz="3800" dirty="0" smtClean="0"/>
              <a:t>ORT Based Infrastructure Vulnerability and Resilience index</a:t>
            </a:r>
            <a:endParaRPr lang="en-US" sz="3800" dirty="0"/>
          </a:p>
        </p:txBody>
      </p:sp>
      <p:sp>
        <p:nvSpPr>
          <p:cNvPr id="12" name="Title 1"/>
          <p:cNvSpPr txBox="1">
            <a:spLocks/>
          </p:cNvSpPr>
          <p:nvPr/>
        </p:nvSpPr>
        <p:spPr bwMode="auto">
          <a:xfrm>
            <a:off x="528654" y="2013721"/>
            <a:ext cx="8229600" cy="24736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marL="285750" indent="-285750" algn="just">
              <a:buFont typeface="Arial" charset="0"/>
              <a:buChar char="•"/>
            </a:pPr>
            <a:r>
              <a:rPr lang="en-US" sz="1800" dirty="0" smtClean="0"/>
              <a:t>Development of a unified framework for evaluating vulnerability and resilience of critical infrastructure considering EWE’s to facilitate effective decisions on the mitigation of negative impact of EWE’s</a:t>
            </a:r>
          </a:p>
          <a:p>
            <a:pPr marL="285750" indent="-285750" algn="just">
              <a:buFont typeface="Arial" charset="0"/>
              <a:buChar char="•"/>
            </a:pPr>
            <a:r>
              <a:rPr lang="en-US" sz="1800" dirty="0" smtClean="0"/>
              <a:t>RAIN developed a dedicated ORT-application as a proof of concept for vulnerability and resilience assessment</a:t>
            </a:r>
          </a:p>
          <a:p>
            <a:pPr marL="285750" indent="-285750" algn="just">
              <a:buFont typeface="Arial" charset="0"/>
              <a:buChar char="•"/>
            </a:pPr>
            <a:r>
              <a:rPr lang="en-US" sz="1800" dirty="0" smtClean="0"/>
              <a:t>The ORT-application is based on the principles: Delphi-panel &amp; Analytic Hierarchy Processing</a:t>
            </a:r>
          </a:p>
          <a:p>
            <a:pPr marL="285750" indent="-285750" algn="just">
              <a:buFont typeface="Arial" charset="0"/>
              <a:buChar char="•"/>
            </a:pPr>
            <a:endParaRPr lang="en-US" sz="1800" dirty="0" smtClean="0"/>
          </a:p>
          <a:p>
            <a:pPr marL="285750" indent="-285750" algn="l">
              <a:buFont typeface="Arial" charset="0"/>
              <a:buChar char="•"/>
            </a:pPr>
            <a:endParaRPr lang="en-US" sz="1800" dirty="0"/>
          </a:p>
        </p:txBody>
      </p:sp>
      <p:pic>
        <p:nvPicPr>
          <p:cNvPr id="2" name="Picture 1"/>
          <p:cNvPicPr>
            <a:picLocks noChangeAspect="1"/>
          </p:cNvPicPr>
          <p:nvPr/>
        </p:nvPicPr>
        <p:blipFill>
          <a:blip r:embed="rId6"/>
          <a:stretch>
            <a:fillRect/>
          </a:stretch>
        </p:blipFill>
        <p:spPr>
          <a:xfrm>
            <a:off x="5672058" y="3805766"/>
            <a:ext cx="2984598" cy="2205567"/>
          </a:xfrm>
          <a:prstGeom prst="rect">
            <a:avLst/>
          </a:prstGeom>
        </p:spPr>
      </p:pic>
      <p:pic>
        <p:nvPicPr>
          <p:cNvPr id="3" name="Picture 2"/>
          <p:cNvPicPr>
            <a:picLocks noChangeAspect="1"/>
          </p:cNvPicPr>
          <p:nvPr/>
        </p:nvPicPr>
        <p:blipFill>
          <a:blip r:embed="rId7"/>
          <a:stretch>
            <a:fillRect/>
          </a:stretch>
        </p:blipFill>
        <p:spPr>
          <a:xfrm>
            <a:off x="410121" y="5241434"/>
            <a:ext cx="5114757" cy="769899"/>
          </a:xfrm>
          <a:prstGeom prst="rect">
            <a:avLst/>
          </a:prstGeom>
        </p:spPr>
      </p:pic>
      <p:sp>
        <p:nvSpPr>
          <p:cNvPr id="10"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35626334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p:cNvPicPr>
            <a:picLocks noChangeAspect="1" noChangeArrowheads="1"/>
          </p:cNvPicPr>
          <p:nvPr/>
        </p:nvPicPr>
        <p:blipFill>
          <a:blip r:embed="rId3"/>
          <a:srcRect/>
          <a:stretch>
            <a:fillRect/>
          </a:stretch>
        </p:blipFill>
        <p:spPr bwMode="auto">
          <a:xfrm>
            <a:off x="7034213" y="73025"/>
            <a:ext cx="2109787" cy="731838"/>
          </a:xfrm>
          <a:prstGeom prst="rect">
            <a:avLst/>
          </a:prstGeom>
          <a:noFill/>
          <a:ln w="9525">
            <a:noFill/>
            <a:miter lim="800000"/>
            <a:headEnd/>
            <a:tailEnd/>
          </a:ln>
        </p:spPr>
      </p:pic>
      <p:pic>
        <p:nvPicPr>
          <p:cNvPr id="8" name="Picture 7" descr="Screen Shot 2014-05-08 at 09.11.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9" name="Picture 8"/>
          <p:cNvPicPr>
            <a:picLocks noChangeAspect="1"/>
          </p:cNvPicPr>
          <p:nvPr/>
        </p:nvPicPr>
        <p:blipFill>
          <a:blip r:embed="rId5"/>
          <a:stretch>
            <a:fillRect/>
          </a:stretch>
        </p:blipFill>
        <p:spPr>
          <a:xfrm>
            <a:off x="8374363" y="6173635"/>
            <a:ext cx="514959" cy="611514"/>
          </a:xfrm>
          <a:prstGeom prst="rect">
            <a:avLst/>
          </a:prstGeom>
        </p:spPr>
      </p:pic>
      <p:pic>
        <p:nvPicPr>
          <p:cNvPr id="10" name="Picture 9"/>
          <p:cNvPicPr>
            <a:picLocks noChangeAspect="1"/>
          </p:cNvPicPr>
          <p:nvPr/>
        </p:nvPicPr>
        <p:blipFill>
          <a:blip r:embed="rId6"/>
          <a:stretch>
            <a:fillRect/>
          </a:stretch>
        </p:blipFill>
        <p:spPr>
          <a:xfrm>
            <a:off x="1016402" y="548680"/>
            <a:ext cx="6017811" cy="5400600"/>
          </a:xfrm>
          <a:prstGeom prst="rect">
            <a:avLst/>
          </a:prstGeom>
        </p:spPr>
      </p:pic>
      <p:sp>
        <p:nvSpPr>
          <p:cNvPr id="3" name="Rounded Rectangle 2"/>
          <p:cNvSpPr/>
          <p:nvPr/>
        </p:nvSpPr>
        <p:spPr>
          <a:xfrm>
            <a:off x="1981200" y="2269068"/>
            <a:ext cx="1303867" cy="406399"/>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3945467" y="3877735"/>
            <a:ext cx="1862666" cy="406399"/>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3742267" y="4724402"/>
            <a:ext cx="2319866" cy="237066"/>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352952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2901"/>
            <a:ext cx="9144000" cy="1143000"/>
          </a:xfrm>
        </p:spPr>
        <p:txBody>
          <a:bodyPr/>
          <a:lstStyle/>
          <a:p>
            <a:r>
              <a:rPr lang="en-US" dirty="0" smtClean="0"/>
              <a:t>Development of a Risk Based </a:t>
            </a:r>
            <a:br>
              <a:rPr lang="en-US" dirty="0" smtClean="0"/>
            </a:br>
            <a:r>
              <a:rPr lang="en-US" dirty="0" smtClean="0"/>
              <a:t>Decision Making Framework</a:t>
            </a:r>
            <a:endParaRPr lang="en-US" dirty="0"/>
          </a:p>
        </p:txBody>
      </p:sp>
      <p:sp>
        <p:nvSpPr>
          <p:cNvPr id="3" name="Content Placeholder 2"/>
          <p:cNvSpPr>
            <a:spLocks noGrp="1"/>
          </p:cNvSpPr>
          <p:nvPr>
            <p:ph idx="1"/>
          </p:nvPr>
        </p:nvSpPr>
        <p:spPr>
          <a:xfrm>
            <a:off x="429611" y="1323975"/>
            <a:ext cx="8229600" cy="4525963"/>
          </a:xfrm>
        </p:spPr>
        <p:txBody>
          <a:bodyPr>
            <a:noAutofit/>
          </a:bodyPr>
          <a:lstStyle/>
          <a:p>
            <a:pPr marL="0" indent="0" algn="just">
              <a:buNone/>
            </a:pPr>
            <a:endParaRPr lang="sk-SK" sz="2000" b="1" dirty="0" smtClean="0"/>
          </a:p>
          <a:p>
            <a:pPr algn="just"/>
            <a:r>
              <a:rPr lang="en-GB" sz="2000" dirty="0"/>
              <a:t>To develop a </a:t>
            </a:r>
            <a:r>
              <a:rPr lang="en-GB" sz="2000" dirty="0" smtClean="0"/>
              <a:t>risk based decision making framework </a:t>
            </a:r>
            <a:r>
              <a:rPr lang="en-GB" sz="2000" dirty="0"/>
              <a:t>for single and multiple hazard ev</a:t>
            </a:r>
            <a:r>
              <a:rPr lang="en-GB" sz="2000" dirty="0">
                <a:solidFill>
                  <a:srgbClr val="000000"/>
                </a:solidFill>
              </a:rPr>
              <a:t>ents</a:t>
            </a:r>
            <a:r>
              <a:rPr lang="en-GB" sz="2000" dirty="0">
                <a:solidFill>
                  <a:srgbClr val="FF0000"/>
                </a:solidFill>
              </a:rPr>
              <a:t> </a:t>
            </a:r>
            <a:r>
              <a:rPr lang="en-GB" sz="2000" dirty="0"/>
              <a:t>which is also able to take into account the (collateral) impacts of cascading effects.</a:t>
            </a:r>
            <a:endParaRPr lang="en-US" sz="2000" dirty="0">
              <a:ea typeface="Calibri"/>
              <a:cs typeface="Times New Roman"/>
            </a:endParaRPr>
          </a:p>
        </p:txBody>
      </p:sp>
      <p:pic>
        <p:nvPicPr>
          <p:cNvPr id="9" name="Picture 8" descr="Screen Shot 2014-05-08 at 09.11.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8" name="Picture 3"/>
          <p:cNvPicPr>
            <a:picLocks noChangeAspect="1" noChangeArrowheads="1"/>
          </p:cNvPicPr>
          <p:nvPr/>
        </p:nvPicPr>
        <p:blipFill>
          <a:blip r:embed="rId3"/>
          <a:srcRect/>
          <a:stretch>
            <a:fillRect/>
          </a:stretch>
        </p:blipFill>
        <p:spPr bwMode="auto">
          <a:xfrm>
            <a:off x="7734999" y="86982"/>
            <a:ext cx="1409001" cy="488751"/>
          </a:xfrm>
          <a:prstGeom prst="rect">
            <a:avLst/>
          </a:prstGeom>
          <a:noFill/>
          <a:ln w="9525">
            <a:noFill/>
            <a:miter lim="800000"/>
            <a:headEnd/>
            <a:tailEnd/>
          </a:ln>
        </p:spPr>
      </p:pic>
      <p:pic>
        <p:nvPicPr>
          <p:cNvPr id="5" name="Picture 4"/>
          <p:cNvPicPr>
            <a:picLocks noChangeAspect="1"/>
          </p:cNvPicPr>
          <p:nvPr/>
        </p:nvPicPr>
        <p:blipFill>
          <a:blip r:embed="rId4"/>
          <a:stretch>
            <a:fillRect/>
          </a:stretch>
        </p:blipFill>
        <p:spPr>
          <a:xfrm>
            <a:off x="8374363" y="6173635"/>
            <a:ext cx="514959" cy="611514"/>
          </a:xfrm>
          <a:prstGeom prst="rect">
            <a:avLst/>
          </a:prstGeom>
        </p:spPr>
      </p:pic>
      <p:pic>
        <p:nvPicPr>
          <p:cNvPr id="12" name="Picture 11"/>
          <p:cNvPicPr>
            <a:picLocks noChangeAspect="1"/>
          </p:cNvPicPr>
          <p:nvPr/>
        </p:nvPicPr>
        <p:blipFill>
          <a:blip r:embed="rId5"/>
          <a:stretch>
            <a:fillRect/>
          </a:stretch>
        </p:blipFill>
        <p:spPr>
          <a:xfrm>
            <a:off x="478371" y="3034013"/>
            <a:ext cx="3285574" cy="3350912"/>
          </a:xfrm>
          <a:prstGeom prst="rect">
            <a:avLst/>
          </a:prstGeom>
        </p:spPr>
      </p:pic>
      <p:pic>
        <p:nvPicPr>
          <p:cNvPr id="13" name="Picture 12"/>
          <p:cNvPicPr>
            <a:picLocks noChangeAspect="1"/>
          </p:cNvPicPr>
          <p:nvPr/>
        </p:nvPicPr>
        <p:blipFill>
          <a:blip r:embed="rId6"/>
          <a:stretch>
            <a:fillRect/>
          </a:stretch>
        </p:blipFill>
        <p:spPr>
          <a:xfrm>
            <a:off x="3980395" y="2477559"/>
            <a:ext cx="3471925" cy="3878791"/>
          </a:xfrm>
          <a:prstGeom prst="rect">
            <a:avLst/>
          </a:prstGeom>
        </p:spPr>
      </p:pic>
      <p:sp>
        <p:nvSpPr>
          <p:cNvPr id="14" name="TextBox 13"/>
          <p:cNvSpPr txBox="1"/>
          <p:nvPr/>
        </p:nvSpPr>
        <p:spPr>
          <a:xfrm>
            <a:off x="7034213" y="5833426"/>
            <a:ext cx="2092969" cy="246221"/>
          </a:xfrm>
          <a:prstGeom prst="rect">
            <a:avLst/>
          </a:prstGeom>
          <a:noFill/>
        </p:spPr>
        <p:txBody>
          <a:bodyPr wrap="square" rtlCol="0">
            <a:spAutoFit/>
          </a:bodyPr>
          <a:lstStyle/>
          <a:p>
            <a:r>
              <a:rPr lang="en-GB" sz="1000" dirty="0" smtClean="0"/>
              <a:t>Source: United Nations University</a:t>
            </a:r>
            <a:endParaRPr lang="en-GB" sz="1000" dirty="0"/>
          </a:p>
        </p:txBody>
      </p:sp>
      <p:sp>
        <p:nvSpPr>
          <p:cNvPr id="11"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18723785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7034543" y="72433"/>
            <a:ext cx="2109457" cy="732825"/>
          </a:xfrm>
          <a:prstGeom prst="rect">
            <a:avLst/>
          </a:prstGeom>
        </p:spPr>
      </p:pic>
      <p:sp>
        <p:nvSpPr>
          <p:cNvPr id="8" name="Subtitle 2"/>
          <p:cNvSpPr>
            <a:spLocks noGrp="1"/>
          </p:cNvSpPr>
          <p:nvPr>
            <p:ph type="subTitle" idx="1"/>
          </p:nvPr>
        </p:nvSpPr>
        <p:spPr>
          <a:xfrm>
            <a:off x="488515" y="1236133"/>
            <a:ext cx="8430015" cy="4174225"/>
          </a:xfrm>
        </p:spPr>
        <p:txBody>
          <a:bodyPr>
            <a:noAutofit/>
          </a:bodyPr>
          <a:lstStyle/>
          <a:p>
            <a:pPr algn="l"/>
            <a:r>
              <a:rPr lang="en-GB" sz="2000" dirty="0" smtClean="0">
                <a:solidFill>
                  <a:schemeClr val="tx1"/>
                </a:solidFill>
              </a:rPr>
              <a:t>Cascading Effects (temporal modelling) – Probability Sort Algorithm</a:t>
            </a:r>
          </a:p>
          <a:p>
            <a:pPr algn="l"/>
            <a:r>
              <a:rPr lang="en-GB" sz="2000" dirty="0" smtClean="0">
                <a:solidFill>
                  <a:schemeClr val="tx1"/>
                </a:solidFill>
              </a:rPr>
              <a:t>Triggering Event</a:t>
            </a:r>
          </a:p>
          <a:p>
            <a:pPr algn="l"/>
            <a:r>
              <a:rPr lang="en-GB" sz="2000" dirty="0">
                <a:solidFill>
                  <a:schemeClr val="tx1"/>
                </a:solidFill>
              </a:rPr>
              <a:t>	</a:t>
            </a:r>
            <a:r>
              <a:rPr lang="en-GB" sz="2000" dirty="0" smtClean="0">
                <a:solidFill>
                  <a:schemeClr val="tx1"/>
                </a:solidFill>
              </a:rPr>
              <a:t>t</a:t>
            </a:r>
            <a:r>
              <a:rPr lang="en-GB" sz="2000" baseline="-25000" dirty="0" smtClean="0">
                <a:solidFill>
                  <a:schemeClr val="tx1"/>
                </a:solidFill>
              </a:rPr>
              <a:t>0							</a:t>
            </a:r>
            <a:r>
              <a:rPr lang="en-GB" sz="2000" dirty="0" smtClean="0">
                <a:solidFill>
                  <a:schemeClr val="tx1"/>
                </a:solidFill>
              </a:rPr>
              <a:t>t</a:t>
            </a:r>
            <a:r>
              <a:rPr lang="en-GB" sz="2000" baseline="-25000" dirty="0" smtClean="0">
                <a:solidFill>
                  <a:schemeClr val="tx1"/>
                </a:solidFill>
              </a:rPr>
              <a:t>1					</a:t>
            </a:r>
            <a:r>
              <a:rPr lang="en-GB" sz="2000" dirty="0" smtClean="0">
                <a:solidFill>
                  <a:schemeClr val="tx1"/>
                </a:solidFill>
              </a:rPr>
              <a:t>t</a:t>
            </a:r>
            <a:r>
              <a:rPr lang="en-GB" sz="2000" baseline="-25000" dirty="0" smtClean="0">
                <a:solidFill>
                  <a:schemeClr val="tx1"/>
                </a:solidFill>
              </a:rPr>
              <a:t>2				</a:t>
            </a:r>
            <a:r>
              <a:rPr lang="en-GB" sz="2000" dirty="0" smtClean="0">
                <a:solidFill>
                  <a:schemeClr val="tx1"/>
                </a:solidFill>
              </a:rPr>
              <a:t>t</a:t>
            </a:r>
            <a:r>
              <a:rPr lang="en-GB" sz="2000" baseline="-25000" dirty="0" smtClean="0">
                <a:solidFill>
                  <a:schemeClr val="tx1"/>
                </a:solidFill>
              </a:rPr>
              <a:t>3				</a:t>
            </a:r>
            <a:r>
              <a:rPr lang="en-GB" sz="2000" dirty="0" smtClean="0">
                <a:solidFill>
                  <a:schemeClr val="tx1"/>
                </a:solidFill>
              </a:rPr>
              <a:t>t</a:t>
            </a:r>
            <a:r>
              <a:rPr lang="en-GB" sz="2000" baseline="-25000" dirty="0" smtClean="0">
                <a:solidFill>
                  <a:schemeClr val="tx1"/>
                </a:solidFill>
              </a:rPr>
              <a:t>4				</a:t>
            </a:r>
            <a:r>
              <a:rPr lang="en-GB" sz="2000" dirty="0" smtClean="0">
                <a:solidFill>
                  <a:schemeClr val="tx1"/>
                </a:solidFill>
              </a:rPr>
              <a:t>t</a:t>
            </a:r>
            <a:r>
              <a:rPr lang="en-GB" sz="2000" baseline="-25000" dirty="0" smtClean="0">
                <a:solidFill>
                  <a:schemeClr val="tx1"/>
                </a:solidFill>
              </a:rPr>
              <a:t>5		</a:t>
            </a:r>
          </a:p>
        </p:txBody>
      </p:sp>
      <p:sp>
        <p:nvSpPr>
          <p:cNvPr id="9" name="Title 1"/>
          <p:cNvSpPr txBox="1">
            <a:spLocks/>
          </p:cNvSpPr>
          <p:nvPr/>
        </p:nvSpPr>
        <p:spPr bwMode="auto">
          <a:xfrm>
            <a:off x="457200" y="274638"/>
            <a:ext cx="858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US" sz="3600" dirty="0" smtClean="0"/>
              <a:t>Risk Based Decision Making Framework</a:t>
            </a:r>
            <a:endParaRPr lang="en-US" sz="3600" dirty="0"/>
          </a:p>
        </p:txBody>
      </p:sp>
      <p:pic>
        <p:nvPicPr>
          <p:cNvPr id="10" name="Picture 9" descr="Screen Shot 2014-05-08 at 09.11.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11" name="Picture 10"/>
          <p:cNvPicPr>
            <a:picLocks noChangeAspect="1"/>
          </p:cNvPicPr>
          <p:nvPr/>
        </p:nvPicPr>
        <p:blipFill>
          <a:blip r:embed="rId5"/>
          <a:stretch>
            <a:fillRect/>
          </a:stretch>
        </p:blipFill>
        <p:spPr>
          <a:xfrm>
            <a:off x="8374363" y="6173635"/>
            <a:ext cx="514959" cy="611514"/>
          </a:xfrm>
          <a:prstGeom prst="rect">
            <a:avLst/>
          </a:prstGeom>
        </p:spPr>
      </p:pic>
      <p:grpSp>
        <p:nvGrpSpPr>
          <p:cNvPr id="7" name="Canvas 165"/>
          <p:cNvGrpSpPr/>
          <p:nvPr/>
        </p:nvGrpSpPr>
        <p:grpSpPr>
          <a:xfrm>
            <a:off x="488515" y="2418400"/>
            <a:ext cx="1351249" cy="1306478"/>
            <a:chOff x="0" y="0"/>
            <a:chExt cx="5486400" cy="5305425"/>
          </a:xfrm>
        </p:grpSpPr>
        <p:sp>
          <p:nvSpPr>
            <p:cNvPr id="12" name="Rectangle 11"/>
            <p:cNvSpPr/>
            <p:nvPr/>
          </p:nvSpPr>
          <p:spPr>
            <a:xfrm>
              <a:off x="0" y="0"/>
              <a:ext cx="5486400" cy="5305425"/>
            </a:xfrm>
            <a:prstGeom prst="rect">
              <a:avLst/>
            </a:prstGeom>
          </p:spPr>
        </p:sp>
        <p:sp>
          <p:nvSpPr>
            <p:cNvPr id="13" name="Oval 12"/>
            <p:cNvSpPr/>
            <p:nvPr/>
          </p:nvSpPr>
          <p:spPr>
            <a:xfrm>
              <a:off x="674325" y="369520"/>
              <a:ext cx="552450" cy="523875"/>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Oval 13"/>
            <p:cNvSpPr/>
            <p:nvPr/>
          </p:nvSpPr>
          <p:spPr>
            <a:xfrm>
              <a:off x="732450" y="2380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 name="Oval 14"/>
            <p:cNvSpPr/>
            <p:nvPr/>
          </p:nvSpPr>
          <p:spPr>
            <a:xfrm>
              <a:off x="665775" y="134205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 name="Oval 15"/>
            <p:cNvSpPr/>
            <p:nvPr/>
          </p:nvSpPr>
          <p:spPr>
            <a:xfrm>
              <a:off x="2017350"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 name="Oval 16"/>
            <p:cNvSpPr/>
            <p:nvPr/>
          </p:nvSpPr>
          <p:spPr>
            <a:xfrm>
              <a:off x="3294675"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 name="Oval 17"/>
            <p:cNvSpPr/>
            <p:nvPr/>
          </p:nvSpPr>
          <p:spPr>
            <a:xfrm>
              <a:off x="2017350" y="34461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 name="Oval 18"/>
            <p:cNvSpPr/>
            <p:nvPr/>
          </p:nvSpPr>
          <p:spPr>
            <a:xfrm>
              <a:off x="2075475" y="2380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Oval 19"/>
            <p:cNvSpPr/>
            <p:nvPr/>
          </p:nvSpPr>
          <p:spPr>
            <a:xfrm>
              <a:off x="3294675" y="34461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Oval 20"/>
            <p:cNvSpPr/>
            <p:nvPr/>
          </p:nvSpPr>
          <p:spPr>
            <a:xfrm>
              <a:off x="3294675" y="24374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Oval 21"/>
            <p:cNvSpPr/>
            <p:nvPr/>
          </p:nvSpPr>
          <p:spPr>
            <a:xfrm>
              <a:off x="2075475" y="13992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 name="Oval 22"/>
            <p:cNvSpPr/>
            <p:nvPr/>
          </p:nvSpPr>
          <p:spPr>
            <a:xfrm>
              <a:off x="3294675" y="14268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Oval 23"/>
            <p:cNvSpPr/>
            <p:nvPr/>
          </p:nvSpPr>
          <p:spPr>
            <a:xfrm>
              <a:off x="3294675" y="3695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 name="Oval 24"/>
            <p:cNvSpPr/>
            <p:nvPr/>
          </p:nvSpPr>
          <p:spPr>
            <a:xfrm>
              <a:off x="2017350" y="36952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 name="Oval 25"/>
            <p:cNvSpPr/>
            <p:nvPr/>
          </p:nvSpPr>
          <p:spPr>
            <a:xfrm>
              <a:off x="732450"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 name="Oval 26"/>
            <p:cNvSpPr/>
            <p:nvPr/>
          </p:nvSpPr>
          <p:spPr>
            <a:xfrm>
              <a:off x="732450" y="33708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Oval 27"/>
            <p:cNvSpPr/>
            <p:nvPr/>
          </p:nvSpPr>
          <p:spPr>
            <a:xfrm>
              <a:off x="4532925"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 name="Oval 28"/>
            <p:cNvSpPr/>
            <p:nvPr/>
          </p:nvSpPr>
          <p:spPr>
            <a:xfrm>
              <a:off x="4532925" y="34461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 name="Oval 29"/>
            <p:cNvSpPr/>
            <p:nvPr/>
          </p:nvSpPr>
          <p:spPr>
            <a:xfrm>
              <a:off x="4532925" y="24374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 name="Oval 30"/>
            <p:cNvSpPr/>
            <p:nvPr/>
          </p:nvSpPr>
          <p:spPr>
            <a:xfrm>
              <a:off x="4532925" y="14268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2" name="Oval 31"/>
            <p:cNvSpPr/>
            <p:nvPr/>
          </p:nvSpPr>
          <p:spPr>
            <a:xfrm>
              <a:off x="4532925" y="3695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33" name="Straight Arrow Connector 32"/>
            <p:cNvCxnSpPr>
              <a:stCxn id="13" idx="4"/>
            </p:cNvCxnSpPr>
            <p:nvPr/>
          </p:nvCxnSpPr>
          <p:spPr>
            <a:xfrm flipH="1">
              <a:off x="933450" y="893395"/>
              <a:ext cx="17100" cy="44865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4" name="Straight Arrow Connector 33"/>
            <p:cNvCxnSpPr>
              <a:stCxn id="15" idx="4"/>
              <a:endCxn id="14" idx="0"/>
            </p:cNvCxnSpPr>
            <p:nvPr/>
          </p:nvCxnSpPr>
          <p:spPr>
            <a:xfrm>
              <a:off x="942000" y="1865925"/>
              <a:ext cx="66675" cy="5143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5" name="Straight Arrow Connector 34"/>
            <p:cNvCxnSpPr>
              <a:stCxn id="14" idx="4"/>
              <a:endCxn id="27" idx="0"/>
            </p:cNvCxnSpPr>
            <p:nvPr/>
          </p:nvCxnSpPr>
          <p:spPr>
            <a:xfrm>
              <a:off x="1008675" y="2904150"/>
              <a:ext cx="0" cy="4667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6" name="Straight Arrow Connector 35"/>
            <p:cNvCxnSpPr>
              <a:stCxn id="27" idx="4"/>
              <a:endCxn id="26" idx="0"/>
            </p:cNvCxnSpPr>
            <p:nvPr/>
          </p:nvCxnSpPr>
          <p:spPr>
            <a:xfrm>
              <a:off x="1008675" y="3894750"/>
              <a:ext cx="0" cy="5915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7" name="Straight Arrow Connector 36"/>
            <p:cNvCxnSpPr>
              <a:stCxn id="25" idx="4"/>
              <a:endCxn id="22" idx="0"/>
            </p:cNvCxnSpPr>
            <p:nvPr/>
          </p:nvCxnSpPr>
          <p:spPr>
            <a:xfrm>
              <a:off x="2293575" y="893395"/>
              <a:ext cx="58125" cy="50580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8" name="Straight Arrow Connector 37"/>
            <p:cNvCxnSpPr>
              <a:stCxn id="22" idx="4"/>
              <a:endCxn id="19" idx="0"/>
            </p:cNvCxnSpPr>
            <p:nvPr/>
          </p:nvCxnSpPr>
          <p:spPr>
            <a:xfrm>
              <a:off x="2351700" y="1923075"/>
              <a:ext cx="0" cy="457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9" name="Straight Arrow Connector 38"/>
            <p:cNvCxnSpPr>
              <a:stCxn id="19" idx="4"/>
              <a:endCxn id="18" idx="0"/>
            </p:cNvCxnSpPr>
            <p:nvPr/>
          </p:nvCxnSpPr>
          <p:spPr>
            <a:xfrm flipH="1">
              <a:off x="2293575" y="2904150"/>
              <a:ext cx="58125" cy="5419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0" name="Straight Arrow Connector 39"/>
            <p:cNvCxnSpPr>
              <a:stCxn id="18" idx="4"/>
              <a:endCxn id="16" idx="0"/>
            </p:cNvCxnSpPr>
            <p:nvPr/>
          </p:nvCxnSpPr>
          <p:spPr>
            <a:xfrm>
              <a:off x="2293575"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1" name="Straight Arrow Connector 40"/>
            <p:cNvCxnSpPr>
              <a:stCxn id="15" idx="5"/>
              <a:endCxn id="19" idx="1"/>
            </p:cNvCxnSpPr>
            <p:nvPr/>
          </p:nvCxnSpPr>
          <p:spPr>
            <a:xfrm>
              <a:off x="1137321" y="1789205"/>
              <a:ext cx="1019058" cy="66779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2" name="Straight Arrow Connector 41"/>
            <p:cNvCxnSpPr>
              <a:stCxn id="14" idx="5"/>
              <a:endCxn id="18" idx="1"/>
            </p:cNvCxnSpPr>
            <p:nvPr/>
          </p:nvCxnSpPr>
          <p:spPr>
            <a:xfrm>
              <a:off x="1203996" y="2827430"/>
              <a:ext cx="894258" cy="69539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3" name="Straight Arrow Connector 42"/>
            <p:cNvCxnSpPr>
              <a:stCxn id="24" idx="4"/>
              <a:endCxn id="23" idx="0"/>
            </p:cNvCxnSpPr>
            <p:nvPr/>
          </p:nvCxnSpPr>
          <p:spPr>
            <a:xfrm>
              <a:off x="3570900" y="893400"/>
              <a:ext cx="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4" name="Straight Arrow Connector 43"/>
            <p:cNvCxnSpPr>
              <a:stCxn id="23" idx="4"/>
              <a:endCxn id="21" idx="0"/>
            </p:cNvCxnSpPr>
            <p:nvPr/>
          </p:nvCxnSpPr>
          <p:spPr>
            <a:xfrm>
              <a:off x="3570900" y="1950675"/>
              <a:ext cx="0" cy="4867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5" name="Straight Arrow Connector 44"/>
            <p:cNvCxnSpPr>
              <a:stCxn id="21" idx="4"/>
              <a:endCxn id="20" idx="0"/>
            </p:cNvCxnSpPr>
            <p:nvPr/>
          </p:nvCxnSpPr>
          <p:spPr>
            <a:xfrm>
              <a:off x="3570900" y="2961300"/>
              <a:ext cx="0" cy="48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6" name="Straight Arrow Connector 45"/>
            <p:cNvCxnSpPr>
              <a:stCxn id="20" idx="4"/>
              <a:endCxn id="17" idx="0"/>
            </p:cNvCxnSpPr>
            <p:nvPr/>
          </p:nvCxnSpPr>
          <p:spPr>
            <a:xfrm>
              <a:off x="3570900"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7" name="Straight Arrow Connector 46"/>
            <p:cNvCxnSpPr>
              <a:stCxn id="18" idx="6"/>
            </p:cNvCxnSpPr>
            <p:nvPr/>
          </p:nvCxnSpPr>
          <p:spPr>
            <a:xfrm>
              <a:off x="2569800" y="3708038"/>
              <a:ext cx="724875" cy="162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8" name="Straight Arrow Connector 47"/>
            <p:cNvCxnSpPr>
              <a:stCxn id="23" idx="3"/>
              <a:endCxn id="19" idx="7"/>
            </p:cNvCxnSpPr>
            <p:nvPr/>
          </p:nvCxnSpPr>
          <p:spPr>
            <a:xfrm flipH="1">
              <a:off x="2547021" y="1873955"/>
              <a:ext cx="828558" cy="5830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9" name="Straight Arrow Connector 48"/>
            <p:cNvCxnSpPr>
              <a:stCxn id="32" idx="4"/>
              <a:endCxn id="31" idx="0"/>
            </p:cNvCxnSpPr>
            <p:nvPr/>
          </p:nvCxnSpPr>
          <p:spPr>
            <a:xfrm>
              <a:off x="4809150" y="893400"/>
              <a:ext cx="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0" name="Straight Arrow Connector 49"/>
            <p:cNvCxnSpPr>
              <a:stCxn id="31" idx="4"/>
              <a:endCxn id="30" idx="0"/>
            </p:cNvCxnSpPr>
            <p:nvPr/>
          </p:nvCxnSpPr>
          <p:spPr>
            <a:xfrm>
              <a:off x="4809150" y="1950675"/>
              <a:ext cx="0" cy="4867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1" name="Straight Arrow Connector 50"/>
            <p:cNvCxnSpPr>
              <a:stCxn id="30" idx="4"/>
              <a:endCxn id="29" idx="0"/>
            </p:cNvCxnSpPr>
            <p:nvPr/>
          </p:nvCxnSpPr>
          <p:spPr>
            <a:xfrm>
              <a:off x="4809150" y="2961300"/>
              <a:ext cx="0" cy="48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2" name="Straight Arrow Connector 51"/>
            <p:cNvCxnSpPr>
              <a:stCxn id="29" idx="4"/>
              <a:endCxn id="28" idx="0"/>
            </p:cNvCxnSpPr>
            <p:nvPr/>
          </p:nvCxnSpPr>
          <p:spPr>
            <a:xfrm>
              <a:off x="4809150"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3" name="Straight Arrow Connector 52"/>
            <p:cNvCxnSpPr>
              <a:stCxn id="31" idx="2"/>
              <a:endCxn id="23" idx="6"/>
            </p:cNvCxnSpPr>
            <p:nvPr/>
          </p:nvCxnSpPr>
          <p:spPr>
            <a:xfrm flipH="1">
              <a:off x="3847125" y="1688738"/>
              <a:ext cx="6858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4" name="Straight Arrow Connector 53"/>
            <p:cNvCxnSpPr>
              <a:stCxn id="21" idx="5"/>
              <a:endCxn id="29" idx="1"/>
            </p:cNvCxnSpPr>
            <p:nvPr/>
          </p:nvCxnSpPr>
          <p:spPr>
            <a:xfrm>
              <a:off x="3766221" y="2884580"/>
              <a:ext cx="847608" cy="6382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5" name="Straight Arrow Connector 54"/>
            <p:cNvCxnSpPr>
              <a:stCxn id="29" idx="3"/>
              <a:endCxn id="17" idx="7"/>
            </p:cNvCxnSpPr>
            <p:nvPr/>
          </p:nvCxnSpPr>
          <p:spPr>
            <a:xfrm flipH="1">
              <a:off x="3766221" y="3893255"/>
              <a:ext cx="847608" cy="6697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grpSp>
        <p:nvGrpSpPr>
          <p:cNvPr id="56" name="Canvas 209"/>
          <p:cNvGrpSpPr/>
          <p:nvPr/>
        </p:nvGrpSpPr>
        <p:grpSpPr>
          <a:xfrm>
            <a:off x="2065074" y="2498854"/>
            <a:ext cx="1490926" cy="1226024"/>
            <a:chOff x="0" y="0"/>
            <a:chExt cx="5486400" cy="5305425"/>
          </a:xfrm>
        </p:grpSpPr>
        <p:sp>
          <p:nvSpPr>
            <p:cNvPr id="57" name="Rectangle 56"/>
            <p:cNvSpPr/>
            <p:nvPr/>
          </p:nvSpPr>
          <p:spPr>
            <a:xfrm>
              <a:off x="0" y="0"/>
              <a:ext cx="5486400" cy="5305425"/>
            </a:xfrm>
            <a:prstGeom prst="rect">
              <a:avLst/>
            </a:prstGeom>
          </p:spPr>
        </p:sp>
        <p:sp>
          <p:nvSpPr>
            <p:cNvPr id="58" name="Oval 57"/>
            <p:cNvSpPr/>
            <p:nvPr/>
          </p:nvSpPr>
          <p:spPr>
            <a:xfrm>
              <a:off x="674325" y="369520"/>
              <a:ext cx="552450" cy="523875"/>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9" name="Oval 58"/>
            <p:cNvSpPr/>
            <p:nvPr/>
          </p:nvSpPr>
          <p:spPr>
            <a:xfrm>
              <a:off x="732450" y="2380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0" name="Oval 59"/>
            <p:cNvSpPr/>
            <p:nvPr/>
          </p:nvSpPr>
          <p:spPr>
            <a:xfrm>
              <a:off x="665775" y="1342050"/>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1" name="Oval 60"/>
            <p:cNvSpPr/>
            <p:nvPr/>
          </p:nvSpPr>
          <p:spPr>
            <a:xfrm>
              <a:off x="2017350"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2" name="Oval 61"/>
            <p:cNvSpPr/>
            <p:nvPr/>
          </p:nvSpPr>
          <p:spPr>
            <a:xfrm>
              <a:off x="3294675"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3" name="Oval 62"/>
            <p:cNvSpPr/>
            <p:nvPr/>
          </p:nvSpPr>
          <p:spPr>
            <a:xfrm>
              <a:off x="2017350" y="34461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4" name="Oval 63"/>
            <p:cNvSpPr/>
            <p:nvPr/>
          </p:nvSpPr>
          <p:spPr>
            <a:xfrm>
              <a:off x="2075475" y="2380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5" name="Oval 64"/>
            <p:cNvSpPr/>
            <p:nvPr/>
          </p:nvSpPr>
          <p:spPr>
            <a:xfrm>
              <a:off x="3294675" y="34461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6" name="Oval 65"/>
            <p:cNvSpPr/>
            <p:nvPr/>
          </p:nvSpPr>
          <p:spPr>
            <a:xfrm>
              <a:off x="3294675" y="24374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7" name="Oval 66"/>
            <p:cNvSpPr/>
            <p:nvPr/>
          </p:nvSpPr>
          <p:spPr>
            <a:xfrm>
              <a:off x="2075475" y="13992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8" name="Oval 67"/>
            <p:cNvSpPr/>
            <p:nvPr/>
          </p:nvSpPr>
          <p:spPr>
            <a:xfrm>
              <a:off x="3294675" y="14268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9" name="Oval 68"/>
            <p:cNvSpPr/>
            <p:nvPr/>
          </p:nvSpPr>
          <p:spPr>
            <a:xfrm>
              <a:off x="3294675" y="3695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0" name="Oval 69"/>
            <p:cNvSpPr/>
            <p:nvPr/>
          </p:nvSpPr>
          <p:spPr>
            <a:xfrm>
              <a:off x="2017350" y="36952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1" name="Oval 70"/>
            <p:cNvSpPr/>
            <p:nvPr/>
          </p:nvSpPr>
          <p:spPr>
            <a:xfrm>
              <a:off x="732450"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2" name="Oval 71"/>
            <p:cNvSpPr/>
            <p:nvPr/>
          </p:nvSpPr>
          <p:spPr>
            <a:xfrm>
              <a:off x="732450" y="33708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3" name="Oval 72"/>
            <p:cNvSpPr/>
            <p:nvPr/>
          </p:nvSpPr>
          <p:spPr>
            <a:xfrm>
              <a:off x="4532925"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4" name="Oval 73"/>
            <p:cNvSpPr/>
            <p:nvPr/>
          </p:nvSpPr>
          <p:spPr>
            <a:xfrm>
              <a:off x="4532925" y="34461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5" name="Oval 74"/>
            <p:cNvSpPr/>
            <p:nvPr/>
          </p:nvSpPr>
          <p:spPr>
            <a:xfrm>
              <a:off x="4532925" y="24374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6" name="Oval 75"/>
            <p:cNvSpPr/>
            <p:nvPr/>
          </p:nvSpPr>
          <p:spPr>
            <a:xfrm>
              <a:off x="4532925" y="14268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7" name="Oval 76"/>
            <p:cNvSpPr/>
            <p:nvPr/>
          </p:nvSpPr>
          <p:spPr>
            <a:xfrm>
              <a:off x="4532925" y="3695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78" name="Straight Arrow Connector 77"/>
            <p:cNvCxnSpPr>
              <a:stCxn id="58" idx="4"/>
            </p:cNvCxnSpPr>
            <p:nvPr/>
          </p:nvCxnSpPr>
          <p:spPr>
            <a:xfrm flipH="1">
              <a:off x="933450" y="893395"/>
              <a:ext cx="17100" cy="44865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79" name="Straight Arrow Connector 78"/>
            <p:cNvCxnSpPr>
              <a:stCxn id="60" idx="4"/>
              <a:endCxn id="59" idx="0"/>
            </p:cNvCxnSpPr>
            <p:nvPr/>
          </p:nvCxnSpPr>
          <p:spPr>
            <a:xfrm>
              <a:off x="942000" y="1865925"/>
              <a:ext cx="66675" cy="5143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0" name="Straight Arrow Connector 79"/>
            <p:cNvCxnSpPr>
              <a:stCxn id="59" idx="4"/>
              <a:endCxn id="72" idx="0"/>
            </p:cNvCxnSpPr>
            <p:nvPr/>
          </p:nvCxnSpPr>
          <p:spPr>
            <a:xfrm>
              <a:off x="1008675" y="2904150"/>
              <a:ext cx="0" cy="4667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1" name="Straight Arrow Connector 80"/>
            <p:cNvCxnSpPr>
              <a:stCxn id="72" idx="4"/>
              <a:endCxn id="71" idx="0"/>
            </p:cNvCxnSpPr>
            <p:nvPr/>
          </p:nvCxnSpPr>
          <p:spPr>
            <a:xfrm>
              <a:off x="1008675" y="3894750"/>
              <a:ext cx="0" cy="5915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2" name="Straight Arrow Connector 81"/>
            <p:cNvCxnSpPr>
              <a:stCxn id="70" idx="4"/>
              <a:endCxn id="67" idx="0"/>
            </p:cNvCxnSpPr>
            <p:nvPr/>
          </p:nvCxnSpPr>
          <p:spPr>
            <a:xfrm>
              <a:off x="2293575" y="893395"/>
              <a:ext cx="58125" cy="50580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3" name="Straight Arrow Connector 82"/>
            <p:cNvCxnSpPr>
              <a:stCxn id="67" idx="4"/>
              <a:endCxn id="64" idx="0"/>
            </p:cNvCxnSpPr>
            <p:nvPr/>
          </p:nvCxnSpPr>
          <p:spPr>
            <a:xfrm>
              <a:off x="2351700" y="1923075"/>
              <a:ext cx="0" cy="457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4" name="Straight Arrow Connector 83"/>
            <p:cNvCxnSpPr>
              <a:stCxn id="64" idx="4"/>
              <a:endCxn id="63" idx="0"/>
            </p:cNvCxnSpPr>
            <p:nvPr/>
          </p:nvCxnSpPr>
          <p:spPr>
            <a:xfrm flipH="1">
              <a:off x="2293575" y="2904150"/>
              <a:ext cx="58125" cy="5419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5" name="Straight Arrow Connector 84"/>
            <p:cNvCxnSpPr>
              <a:stCxn id="63" idx="4"/>
              <a:endCxn id="61" idx="0"/>
            </p:cNvCxnSpPr>
            <p:nvPr/>
          </p:nvCxnSpPr>
          <p:spPr>
            <a:xfrm>
              <a:off x="2293575"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6" name="Straight Arrow Connector 85"/>
            <p:cNvCxnSpPr>
              <a:stCxn id="60" idx="5"/>
              <a:endCxn id="64" idx="1"/>
            </p:cNvCxnSpPr>
            <p:nvPr/>
          </p:nvCxnSpPr>
          <p:spPr>
            <a:xfrm>
              <a:off x="1137321" y="1789205"/>
              <a:ext cx="1019058" cy="66779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7" name="Straight Arrow Connector 86"/>
            <p:cNvCxnSpPr>
              <a:stCxn id="59" idx="5"/>
              <a:endCxn id="63" idx="1"/>
            </p:cNvCxnSpPr>
            <p:nvPr/>
          </p:nvCxnSpPr>
          <p:spPr>
            <a:xfrm>
              <a:off x="1203996" y="2827430"/>
              <a:ext cx="894258" cy="69539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8" name="Straight Arrow Connector 87"/>
            <p:cNvCxnSpPr>
              <a:stCxn id="69" idx="4"/>
              <a:endCxn id="68" idx="0"/>
            </p:cNvCxnSpPr>
            <p:nvPr/>
          </p:nvCxnSpPr>
          <p:spPr>
            <a:xfrm>
              <a:off x="3570900" y="893400"/>
              <a:ext cx="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9" name="Straight Arrow Connector 88"/>
            <p:cNvCxnSpPr>
              <a:stCxn id="68" idx="4"/>
              <a:endCxn id="66" idx="0"/>
            </p:cNvCxnSpPr>
            <p:nvPr/>
          </p:nvCxnSpPr>
          <p:spPr>
            <a:xfrm>
              <a:off x="3570900" y="1950675"/>
              <a:ext cx="0" cy="4867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0" name="Straight Arrow Connector 89"/>
            <p:cNvCxnSpPr>
              <a:stCxn id="66" idx="4"/>
              <a:endCxn id="65" idx="0"/>
            </p:cNvCxnSpPr>
            <p:nvPr/>
          </p:nvCxnSpPr>
          <p:spPr>
            <a:xfrm>
              <a:off x="3570900" y="2961300"/>
              <a:ext cx="0" cy="48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1" name="Straight Arrow Connector 90"/>
            <p:cNvCxnSpPr>
              <a:stCxn id="65" idx="4"/>
              <a:endCxn id="62" idx="0"/>
            </p:cNvCxnSpPr>
            <p:nvPr/>
          </p:nvCxnSpPr>
          <p:spPr>
            <a:xfrm>
              <a:off x="3570900"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2" name="Straight Arrow Connector 91"/>
            <p:cNvCxnSpPr>
              <a:stCxn id="63" idx="6"/>
            </p:cNvCxnSpPr>
            <p:nvPr/>
          </p:nvCxnSpPr>
          <p:spPr>
            <a:xfrm>
              <a:off x="2569800" y="3708038"/>
              <a:ext cx="724875" cy="162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3" name="Straight Arrow Connector 92"/>
            <p:cNvCxnSpPr>
              <a:stCxn id="68" idx="3"/>
              <a:endCxn id="64" idx="7"/>
            </p:cNvCxnSpPr>
            <p:nvPr/>
          </p:nvCxnSpPr>
          <p:spPr>
            <a:xfrm flipH="1">
              <a:off x="2547021" y="1873955"/>
              <a:ext cx="828558" cy="5830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4" name="Straight Arrow Connector 93"/>
            <p:cNvCxnSpPr>
              <a:stCxn id="77" idx="4"/>
              <a:endCxn id="76" idx="0"/>
            </p:cNvCxnSpPr>
            <p:nvPr/>
          </p:nvCxnSpPr>
          <p:spPr>
            <a:xfrm>
              <a:off x="4809150" y="893400"/>
              <a:ext cx="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5" name="Straight Arrow Connector 94"/>
            <p:cNvCxnSpPr>
              <a:stCxn id="76" idx="4"/>
              <a:endCxn id="75" idx="0"/>
            </p:cNvCxnSpPr>
            <p:nvPr/>
          </p:nvCxnSpPr>
          <p:spPr>
            <a:xfrm>
              <a:off x="4809150" y="1950675"/>
              <a:ext cx="0" cy="4867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6" name="Straight Arrow Connector 95"/>
            <p:cNvCxnSpPr>
              <a:stCxn id="75" idx="4"/>
              <a:endCxn id="74" idx="0"/>
            </p:cNvCxnSpPr>
            <p:nvPr/>
          </p:nvCxnSpPr>
          <p:spPr>
            <a:xfrm>
              <a:off x="4809150" y="2961300"/>
              <a:ext cx="0" cy="48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7" name="Straight Arrow Connector 96"/>
            <p:cNvCxnSpPr>
              <a:stCxn id="74" idx="4"/>
              <a:endCxn id="73" idx="0"/>
            </p:cNvCxnSpPr>
            <p:nvPr/>
          </p:nvCxnSpPr>
          <p:spPr>
            <a:xfrm>
              <a:off x="4809150"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8" name="Straight Arrow Connector 97"/>
            <p:cNvCxnSpPr>
              <a:stCxn id="76" idx="2"/>
              <a:endCxn id="68" idx="6"/>
            </p:cNvCxnSpPr>
            <p:nvPr/>
          </p:nvCxnSpPr>
          <p:spPr>
            <a:xfrm flipH="1">
              <a:off x="3847125" y="1688738"/>
              <a:ext cx="6858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9" name="Straight Arrow Connector 98"/>
            <p:cNvCxnSpPr>
              <a:stCxn id="66" idx="5"/>
              <a:endCxn id="74" idx="1"/>
            </p:cNvCxnSpPr>
            <p:nvPr/>
          </p:nvCxnSpPr>
          <p:spPr>
            <a:xfrm>
              <a:off x="3766221" y="2884580"/>
              <a:ext cx="847608" cy="6382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0" name="Straight Arrow Connector 99"/>
            <p:cNvCxnSpPr>
              <a:stCxn id="74" idx="3"/>
              <a:endCxn id="62" idx="7"/>
            </p:cNvCxnSpPr>
            <p:nvPr/>
          </p:nvCxnSpPr>
          <p:spPr>
            <a:xfrm flipH="1">
              <a:off x="3766221" y="3893255"/>
              <a:ext cx="847608" cy="6697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grpSp>
        <p:nvGrpSpPr>
          <p:cNvPr id="101" name="Canvas 253"/>
          <p:cNvGrpSpPr/>
          <p:nvPr/>
        </p:nvGrpSpPr>
        <p:grpSpPr>
          <a:xfrm>
            <a:off x="3690224" y="2550055"/>
            <a:ext cx="1406709" cy="1174823"/>
            <a:chOff x="0" y="0"/>
            <a:chExt cx="5486400" cy="5305425"/>
          </a:xfrm>
        </p:grpSpPr>
        <p:sp>
          <p:nvSpPr>
            <p:cNvPr id="102" name="Rectangle 101"/>
            <p:cNvSpPr/>
            <p:nvPr/>
          </p:nvSpPr>
          <p:spPr>
            <a:xfrm>
              <a:off x="0" y="0"/>
              <a:ext cx="5486400" cy="5305425"/>
            </a:xfrm>
            <a:prstGeom prst="rect">
              <a:avLst/>
            </a:prstGeom>
          </p:spPr>
        </p:sp>
        <p:sp>
          <p:nvSpPr>
            <p:cNvPr id="103" name="Oval 102"/>
            <p:cNvSpPr/>
            <p:nvPr/>
          </p:nvSpPr>
          <p:spPr>
            <a:xfrm>
              <a:off x="674325" y="369520"/>
              <a:ext cx="552450" cy="523875"/>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4" name="Oval 103"/>
            <p:cNvSpPr/>
            <p:nvPr/>
          </p:nvSpPr>
          <p:spPr>
            <a:xfrm>
              <a:off x="732450" y="23802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5" name="Oval 104"/>
            <p:cNvSpPr/>
            <p:nvPr/>
          </p:nvSpPr>
          <p:spPr>
            <a:xfrm>
              <a:off x="665775" y="1342050"/>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6" name="Oval 105"/>
            <p:cNvSpPr/>
            <p:nvPr/>
          </p:nvSpPr>
          <p:spPr>
            <a:xfrm>
              <a:off x="2017350"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7" name="Oval 106"/>
            <p:cNvSpPr/>
            <p:nvPr/>
          </p:nvSpPr>
          <p:spPr>
            <a:xfrm>
              <a:off x="3294675"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8" name="Oval 107"/>
            <p:cNvSpPr/>
            <p:nvPr/>
          </p:nvSpPr>
          <p:spPr>
            <a:xfrm>
              <a:off x="2017350" y="34461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9" name="Oval 108"/>
            <p:cNvSpPr/>
            <p:nvPr/>
          </p:nvSpPr>
          <p:spPr>
            <a:xfrm>
              <a:off x="2075475" y="23802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0" name="Oval 109"/>
            <p:cNvSpPr/>
            <p:nvPr/>
          </p:nvSpPr>
          <p:spPr>
            <a:xfrm>
              <a:off x="3294675" y="34461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1" name="Oval 110"/>
            <p:cNvSpPr/>
            <p:nvPr/>
          </p:nvSpPr>
          <p:spPr>
            <a:xfrm>
              <a:off x="3294675" y="24374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2" name="Oval 111"/>
            <p:cNvSpPr/>
            <p:nvPr/>
          </p:nvSpPr>
          <p:spPr>
            <a:xfrm>
              <a:off x="2075475" y="13992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3" name="Oval 112"/>
            <p:cNvSpPr/>
            <p:nvPr/>
          </p:nvSpPr>
          <p:spPr>
            <a:xfrm>
              <a:off x="3294675" y="14268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4" name="Oval 113"/>
            <p:cNvSpPr/>
            <p:nvPr/>
          </p:nvSpPr>
          <p:spPr>
            <a:xfrm>
              <a:off x="3294675" y="3695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5" name="Oval 114"/>
            <p:cNvSpPr/>
            <p:nvPr/>
          </p:nvSpPr>
          <p:spPr>
            <a:xfrm>
              <a:off x="2017350" y="36952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6" name="Oval 115"/>
            <p:cNvSpPr/>
            <p:nvPr/>
          </p:nvSpPr>
          <p:spPr>
            <a:xfrm>
              <a:off x="732450"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7" name="Oval 116"/>
            <p:cNvSpPr/>
            <p:nvPr/>
          </p:nvSpPr>
          <p:spPr>
            <a:xfrm>
              <a:off x="732450" y="33708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8" name="Oval 117"/>
            <p:cNvSpPr/>
            <p:nvPr/>
          </p:nvSpPr>
          <p:spPr>
            <a:xfrm>
              <a:off x="4532925"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9" name="Oval 118"/>
            <p:cNvSpPr/>
            <p:nvPr/>
          </p:nvSpPr>
          <p:spPr>
            <a:xfrm>
              <a:off x="4532925" y="34461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0" name="Oval 119"/>
            <p:cNvSpPr/>
            <p:nvPr/>
          </p:nvSpPr>
          <p:spPr>
            <a:xfrm>
              <a:off x="4532925" y="24374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1" name="Oval 120"/>
            <p:cNvSpPr/>
            <p:nvPr/>
          </p:nvSpPr>
          <p:spPr>
            <a:xfrm>
              <a:off x="4532925" y="14268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2" name="Oval 121"/>
            <p:cNvSpPr/>
            <p:nvPr/>
          </p:nvSpPr>
          <p:spPr>
            <a:xfrm>
              <a:off x="4532925" y="3695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123" name="Straight Arrow Connector 122"/>
            <p:cNvCxnSpPr>
              <a:stCxn id="103" idx="4"/>
            </p:cNvCxnSpPr>
            <p:nvPr/>
          </p:nvCxnSpPr>
          <p:spPr>
            <a:xfrm flipH="1">
              <a:off x="933450" y="893395"/>
              <a:ext cx="17100" cy="44865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4" name="Straight Arrow Connector 123"/>
            <p:cNvCxnSpPr>
              <a:stCxn id="105" idx="4"/>
              <a:endCxn id="104" idx="0"/>
            </p:cNvCxnSpPr>
            <p:nvPr/>
          </p:nvCxnSpPr>
          <p:spPr>
            <a:xfrm>
              <a:off x="942000" y="1865925"/>
              <a:ext cx="66675" cy="5143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5" name="Straight Arrow Connector 124"/>
            <p:cNvCxnSpPr>
              <a:stCxn id="104" idx="4"/>
              <a:endCxn id="117" idx="0"/>
            </p:cNvCxnSpPr>
            <p:nvPr/>
          </p:nvCxnSpPr>
          <p:spPr>
            <a:xfrm>
              <a:off x="1008675" y="2904150"/>
              <a:ext cx="0" cy="4667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6" name="Straight Arrow Connector 125"/>
            <p:cNvCxnSpPr>
              <a:stCxn id="117" idx="4"/>
              <a:endCxn id="116" idx="0"/>
            </p:cNvCxnSpPr>
            <p:nvPr/>
          </p:nvCxnSpPr>
          <p:spPr>
            <a:xfrm>
              <a:off x="1008675" y="3894750"/>
              <a:ext cx="0" cy="5915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7" name="Straight Arrow Connector 126"/>
            <p:cNvCxnSpPr>
              <a:stCxn id="115" idx="4"/>
              <a:endCxn id="112" idx="0"/>
            </p:cNvCxnSpPr>
            <p:nvPr/>
          </p:nvCxnSpPr>
          <p:spPr>
            <a:xfrm>
              <a:off x="2293575" y="893395"/>
              <a:ext cx="58125" cy="50580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8" name="Straight Arrow Connector 127"/>
            <p:cNvCxnSpPr>
              <a:stCxn id="112" idx="4"/>
              <a:endCxn id="109" idx="0"/>
            </p:cNvCxnSpPr>
            <p:nvPr/>
          </p:nvCxnSpPr>
          <p:spPr>
            <a:xfrm>
              <a:off x="2351700" y="1923075"/>
              <a:ext cx="0" cy="457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9" name="Straight Arrow Connector 128"/>
            <p:cNvCxnSpPr>
              <a:stCxn id="109" idx="4"/>
              <a:endCxn id="108" idx="0"/>
            </p:cNvCxnSpPr>
            <p:nvPr/>
          </p:nvCxnSpPr>
          <p:spPr>
            <a:xfrm flipH="1">
              <a:off x="2293575" y="2904150"/>
              <a:ext cx="58125" cy="5419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0" name="Straight Arrow Connector 129"/>
            <p:cNvCxnSpPr>
              <a:stCxn id="108" idx="4"/>
              <a:endCxn id="106" idx="0"/>
            </p:cNvCxnSpPr>
            <p:nvPr/>
          </p:nvCxnSpPr>
          <p:spPr>
            <a:xfrm>
              <a:off x="2293575"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1" name="Straight Arrow Connector 130"/>
            <p:cNvCxnSpPr>
              <a:stCxn id="105" idx="5"/>
              <a:endCxn id="109" idx="1"/>
            </p:cNvCxnSpPr>
            <p:nvPr/>
          </p:nvCxnSpPr>
          <p:spPr>
            <a:xfrm>
              <a:off x="1137321" y="1789205"/>
              <a:ext cx="1019058" cy="66779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2" name="Straight Arrow Connector 131"/>
            <p:cNvCxnSpPr>
              <a:stCxn id="104" idx="5"/>
              <a:endCxn id="108" idx="1"/>
            </p:cNvCxnSpPr>
            <p:nvPr/>
          </p:nvCxnSpPr>
          <p:spPr>
            <a:xfrm>
              <a:off x="1203996" y="2827430"/>
              <a:ext cx="894258" cy="69539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3" name="Straight Arrow Connector 132"/>
            <p:cNvCxnSpPr>
              <a:stCxn id="114" idx="4"/>
              <a:endCxn id="113" idx="0"/>
            </p:cNvCxnSpPr>
            <p:nvPr/>
          </p:nvCxnSpPr>
          <p:spPr>
            <a:xfrm>
              <a:off x="3570900" y="893400"/>
              <a:ext cx="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4" name="Straight Arrow Connector 133"/>
            <p:cNvCxnSpPr>
              <a:stCxn id="113" idx="4"/>
              <a:endCxn id="111" idx="0"/>
            </p:cNvCxnSpPr>
            <p:nvPr/>
          </p:nvCxnSpPr>
          <p:spPr>
            <a:xfrm>
              <a:off x="3570900" y="1950675"/>
              <a:ext cx="0" cy="4867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5" name="Straight Arrow Connector 134"/>
            <p:cNvCxnSpPr>
              <a:stCxn id="111" idx="4"/>
              <a:endCxn id="110" idx="0"/>
            </p:cNvCxnSpPr>
            <p:nvPr/>
          </p:nvCxnSpPr>
          <p:spPr>
            <a:xfrm>
              <a:off x="3570900" y="2961300"/>
              <a:ext cx="0" cy="48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6" name="Straight Arrow Connector 135"/>
            <p:cNvCxnSpPr>
              <a:stCxn id="110" idx="4"/>
              <a:endCxn id="107" idx="0"/>
            </p:cNvCxnSpPr>
            <p:nvPr/>
          </p:nvCxnSpPr>
          <p:spPr>
            <a:xfrm>
              <a:off x="3570900"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7" name="Straight Arrow Connector 136"/>
            <p:cNvCxnSpPr>
              <a:stCxn id="108" idx="6"/>
            </p:cNvCxnSpPr>
            <p:nvPr/>
          </p:nvCxnSpPr>
          <p:spPr>
            <a:xfrm>
              <a:off x="2569800" y="3708038"/>
              <a:ext cx="724875" cy="162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8" name="Straight Arrow Connector 137"/>
            <p:cNvCxnSpPr>
              <a:stCxn id="113" idx="3"/>
              <a:endCxn id="109" idx="7"/>
            </p:cNvCxnSpPr>
            <p:nvPr/>
          </p:nvCxnSpPr>
          <p:spPr>
            <a:xfrm flipH="1">
              <a:off x="2547021" y="1873955"/>
              <a:ext cx="828558" cy="5830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9" name="Straight Arrow Connector 138"/>
            <p:cNvCxnSpPr>
              <a:stCxn id="122" idx="4"/>
              <a:endCxn id="121" idx="0"/>
            </p:cNvCxnSpPr>
            <p:nvPr/>
          </p:nvCxnSpPr>
          <p:spPr>
            <a:xfrm>
              <a:off x="4809150" y="893400"/>
              <a:ext cx="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40" name="Straight Arrow Connector 139"/>
            <p:cNvCxnSpPr>
              <a:stCxn id="121" idx="4"/>
              <a:endCxn id="120" idx="0"/>
            </p:cNvCxnSpPr>
            <p:nvPr/>
          </p:nvCxnSpPr>
          <p:spPr>
            <a:xfrm>
              <a:off x="4809150" y="1950675"/>
              <a:ext cx="0" cy="4867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41" name="Straight Arrow Connector 140"/>
            <p:cNvCxnSpPr>
              <a:stCxn id="120" idx="4"/>
              <a:endCxn id="119" idx="0"/>
            </p:cNvCxnSpPr>
            <p:nvPr/>
          </p:nvCxnSpPr>
          <p:spPr>
            <a:xfrm>
              <a:off x="4809150" y="2961300"/>
              <a:ext cx="0" cy="48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42" name="Straight Arrow Connector 141"/>
            <p:cNvCxnSpPr>
              <a:stCxn id="119" idx="4"/>
              <a:endCxn id="118" idx="0"/>
            </p:cNvCxnSpPr>
            <p:nvPr/>
          </p:nvCxnSpPr>
          <p:spPr>
            <a:xfrm>
              <a:off x="4809150"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43" name="Straight Arrow Connector 142"/>
            <p:cNvCxnSpPr>
              <a:stCxn id="121" idx="2"/>
              <a:endCxn id="113" idx="6"/>
            </p:cNvCxnSpPr>
            <p:nvPr/>
          </p:nvCxnSpPr>
          <p:spPr>
            <a:xfrm flipH="1">
              <a:off x="3847125" y="1688738"/>
              <a:ext cx="6858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44" name="Straight Arrow Connector 143"/>
            <p:cNvCxnSpPr>
              <a:stCxn id="111" idx="5"/>
              <a:endCxn id="119" idx="1"/>
            </p:cNvCxnSpPr>
            <p:nvPr/>
          </p:nvCxnSpPr>
          <p:spPr>
            <a:xfrm>
              <a:off x="3766221" y="2884580"/>
              <a:ext cx="847608" cy="6382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45" name="Straight Arrow Connector 144"/>
            <p:cNvCxnSpPr>
              <a:stCxn id="119" idx="3"/>
              <a:endCxn id="107" idx="7"/>
            </p:cNvCxnSpPr>
            <p:nvPr/>
          </p:nvCxnSpPr>
          <p:spPr>
            <a:xfrm flipH="1">
              <a:off x="3766221" y="3893255"/>
              <a:ext cx="847608" cy="6697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grpSp>
        <p:nvGrpSpPr>
          <p:cNvPr id="146" name="Canvas 297"/>
          <p:cNvGrpSpPr/>
          <p:nvPr/>
        </p:nvGrpSpPr>
        <p:grpSpPr>
          <a:xfrm>
            <a:off x="5141599" y="2530283"/>
            <a:ext cx="1338990" cy="1194595"/>
            <a:chOff x="0" y="0"/>
            <a:chExt cx="5486400" cy="5305425"/>
          </a:xfrm>
        </p:grpSpPr>
        <p:sp>
          <p:nvSpPr>
            <p:cNvPr id="147" name="Rectangle 146"/>
            <p:cNvSpPr/>
            <p:nvPr/>
          </p:nvSpPr>
          <p:spPr>
            <a:xfrm>
              <a:off x="0" y="0"/>
              <a:ext cx="5486400" cy="5305425"/>
            </a:xfrm>
            <a:prstGeom prst="rect">
              <a:avLst/>
            </a:prstGeom>
          </p:spPr>
        </p:sp>
        <p:sp>
          <p:nvSpPr>
            <p:cNvPr id="148" name="Oval 147"/>
            <p:cNvSpPr/>
            <p:nvPr/>
          </p:nvSpPr>
          <p:spPr>
            <a:xfrm>
              <a:off x="674325" y="369520"/>
              <a:ext cx="552450" cy="523875"/>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9" name="Oval 148"/>
            <p:cNvSpPr/>
            <p:nvPr/>
          </p:nvSpPr>
          <p:spPr>
            <a:xfrm>
              <a:off x="732450" y="23802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0" name="Oval 149"/>
            <p:cNvSpPr/>
            <p:nvPr/>
          </p:nvSpPr>
          <p:spPr>
            <a:xfrm>
              <a:off x="665775" y="1342050"/>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1" name="Oval 150"/>
            <p:cNvSpPr/>
            <p:nvPr/>
          </p:nvSpPr>
          <p:spPr>
            <a:xfrm>
              <a:off x="2017350"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2" name="Oval 151"/>
            <p:cNvSpPr/>
            <p:nvPr/>
          </p:nvSpPr>
          <p:spPr>
            <a:xfrm>
              <a:off x="3294675"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3" name="Oval 152"/>
            <p:cNvSpPr/>
            <p:nvPr/>
          </p:nvSpPr>
          <p:spPr>
            <a:xfrm>
              <a:off x="2017350" y="3446100"/>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4" name="Oval 153"/>
            <p:cNvSpPr/>
            <p:nvPr/>
          </p:nvSpPr>
          <p:spPr>
            <a:xfrm>
              <a:off x="2075475" y="23802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5" name="Oval 154"/>
            <p:cNvSpPr/>
            <p:nvPr/>
          </p:nvSpPr>
          <p:spPr>
            <a:xfrm>
              <a:off x="3294675" y="34461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6" name="Oval 155"/>
            <p:cNvSpPr/>
            <p:nvPr/>
          </p:nvSpPr>
          <p:spPr>
            <a:xfrm>
              <a:off x="3294675" y="24374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7" name="Oval 156"/>
            <p:cNvSpPr/>
            <p:nvPr/>
          </p:nvSpPr>
          <p:spPr>
            <a:xfrm>
              <a:off x="2075475" y="13992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8" name="Oval 157"/>
            <p:cNvSpPr/>
            <p:nvPr/>
          </p:nvSpPr>
          <p:spPr>
            <a:xfrm>
              <a:off x="3294675" y="14268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9" name="Oval 158"/>
            <p:cNvSpPr/>
            <p:nvPr/>
          </p:nvSpPr>
          <p:spPr>
            <a:xfrm>
              <a:off x="3294675" y="3695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0" name="Oval 159"/>
            <p:cNvSpPr/>
            <p:nvPr/>
          </p:nvSpPr>
          <p:spPr>
            <a:xfrm>
              <a:off x="2017350" y="36952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1" name="Oval 160"/>
            <p:cNvSpPr/>
            <p:nvPr/>
          </p:nvSpPr>
          <p:spPr>
            <a:xfrm>
              <a:off x="732450"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2" name="Oval 161"/>
            <p:cNvSpPr/>
            <p:nvPr/>
          </p:nvSpPr>
          <p:spPr>
            <a:xfrm>
              <a:off x="732450" y="33708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3" name="Oval 162"/>
            <p:cNvSpPr/>
            <p:nvPr/>
          </p:nvSpPr>
          <p:spPr>
            <a:xfrm>
              <a:off x="4532925"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4" name="Oval 163"/>
            <p:cNvSpPr/>
            <p:nvPr/>
          </p:nvSpPr>
          <p:spPr>
            <a:xfrm>
              <a:off x="4532925" y="34461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5" name="Oval 164"/>
            <p:cNvSpPr/>
            <p:nvPr/>
          </p:nvSpPr>
          <p:spPr>
            <a:xfrm>
              <a:off x="4532925" y="24374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6" name="Oval 165"/>
            <p:cNvSpPr/>
            <p:nvPr/>
          </p:nvSpPr>
          <p:spPr>
            <a:xfrm>
              <a:off x="4532925" y="14268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7" name="Oval 166"/>
            <p:cNvSpPr/>
            <p:nvPr/>
          </p:nvSpPr>
          <p:spPr>
            <a:xfrm>
              <a:off x="4532925" y="3695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168" name="Straight Arrow Connector 167"/>
            <p:cNvCxnSpPr>
              <a:stCxn id="148" idx="4"/>
            </p:cNvCxnSpPr>
            <p:nvPr/>
          </p:nvCxnSpPr>
          <p:spPr>
            <a:xfrm flipH="1">
              <a:off x="933450" y="893395"/>
              <a:ext cx="17100" cy="44865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69" name="Straight Arrow Connector 168"/>
            <p:cNvCxnSpPr>
              <a:stCxn id="150" idx="4"/>
              <a:endCxn id="149" idx="0"/>
            </p:cNvCxnSpPr>
            <p:nvPr/>
          </p:nvCxnSpPr>
          <p:spPr>
            <a:xfrm>
              <a:off x="942000" y="1865925"/>
              <a:ext cx="66675" cy="5143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0" name="Straight Arrow Connector 169"/>
            <p:cNvCxnSpPr>
              <a:stCxn id="149" idx="4"/>
              <a:endCxn id="162" idx="0"/>
            </p:cNvCxnSpPr>
            <p:nvPr/>
          </p:nvCxnSpPr>
          <p:spPr>
            <a:xfrm>
              <a:off x="1008675" y="2904150"/>
              <a:ext cx="0" cy="4667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1" name="Straight Arrow Connector 170"/>
            <p:cNvCxnSpPr>
              <a:stCxn id="162" idx="4"/>
              <a:endCxn id="161" idx="0"/>
            </p:cNvCxnSpPr>
            <p:nvPr/>
          </p:nvCxnSpPr>
          <p:spPr>
            <a:xfrm>
              <a:off x="1008675" y="3894750"/>
              <a:ext cx="0" cy="5915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2" name="Straight Arrow Connector 171"/>
            <p:cNvCxnSpPr>
              <a:stCxn id="160" idx="4"/>
              <a:endCxn id="157" idx="0"/>
            </p:cNvCxnSpPr>
            <p:nvPr/>
          </p:nvCxnSpPr>
          <p:spPr>
            <a:xfrm>
              <a:off x="2293575" y="893395"/>
              <a:ext cx="58125" cy="50580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3" name="Straight Arrow Connector 172"/>
            <p:cNvCxnSpPr>
              <a:stCxn id="157" idx="4"/>
              <a:endCxn id="154" idx="0"/>
            </p:cNvCxnSpPr>
            <p:nvPr/>
          </p:nvCxnSpPr>
          <p:spPr>
            <a:xfrm>
              <a:off x="2351700" y="1923075"/>
              <a:ext cx="0" cy="457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4" name="Straight Arrow Connector 173"/>
            <p:cNvCxnSpPr>
              <a:stCxn id="154" idx="4"/>
              <a:endCxn id="153" idx="0"/>
            </p:cNvCxnSpPr>
            <p:nvPr/>
          </p:nvCxnSpPr>
          <p:spPr>
            <a:xfrm flipH="1">
              <a:off x="2293575" y="2904150"/>
              <a:ext cx="58125" cy="5419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5" name="Straight Arrow Connector 174"/>
            <p:cNvCxnSpPr>
              <a:stCxn id="153" idx="4"/>
              <a:endCxn id="151" idx="0"/>
            </p:cNvCxnSpPr>
            <p:nvPr/>
          </p:nvCxnSpPr>
          <p:spPr>
            <a:xfrm>
              <a:off x="2293575"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6" name="Straight Arrow Connector 175"/>
            <p:cNvCxnSpPr>
              <a:stCxn id="150" idx="5"/>
              <a:endCxn id="154" idx="1"/>
            </p:cNvCxnSpPr>
            <p:nvPr/>
          </p:nvCxnSpPr>
          <p:spPr>
            <a:xfrm>
              <a:off x="1137321" y="1789205"/>
              <a:ext cx="1019058" cy="66779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7" name="Straight Arrow Connector 176"/>
            <p:cNvCxnSpPr>
              <a:stCxn id="149" idx="5"/>
              <a:endCxn id="153" idx="1"/>
            </p:cNvCxnSpPr>
            <p:nvPr/>
          </p:nvCxnSpPr>
          <p:spPr>
            <a:xfrm>
              <a:off x="1203996" y="2827430"/>
              <a:ext cx="894258" cy="69539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8" name="Straight Arrow Connector 177"/>
            <p:cNvCxnSpPr>
              <a:stCxn id="159" idx="4"/>
              <a:endCxn id="158" idx="0"/>
            </p:cNvCxnSpPr>
            <p:nvPr/>
          </p:nvCxnSpPr>
          <p:spPr>
            <a:xfrm>
              <a:off x="3570900" y="893400"/>
              <a:ext cx="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9" name="Straight Arrow Connector 178"/>
            <p:cNvCxnSpPr>
              <a:stCxn id="158" idx="4"/>
              <a:endCxn id="156" idx="0"/>
            </p:cNvCxnSpPr>
            <p:nvPr/>
          </p:nvCxnSpPr>
          <p:spPr>
            <a:xfrm>
              <a:off x="3570900" y="1950675"/>
              <a:ext cx="0" cy="4867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80" name="Straight Arrow Connector 179"/>
            <p:cNvCxnSpPr>
              <a:stCxn id="156" idx="4"/>
              <a:endCxn id="155" idx="0"/>
            </p:cNvCxnSpPr>
            <p:nvPr/>
          </p:nvCxnSpPr>
          <p:spPr>
            <a:xfrm>
              <a:off x="3570900" y="2961300"/>
              <a:ext cx="0" cy="48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81" name="Straight Arrow Connector 180"/>
            <p:cNvCxnSpPr>
              <a:stCxn id="155" idx="4"/>
              <a:endCxn id="152" idx="0"/>
            </p:cNvCxnSpPr>
            <p:nvPr/>
          </p:nvCxnSpPr>
          <p:spPr>
            <a:xfrm>
              <a:off x="3570900"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82" name="Straight Arrow Connector 181"/>
            <p:cNvCxnSpPr>
              <a:stCxn id="153" idx="6"/>
            </p:cNvCxnSpPr>
            <p:nvPr/>
          </p:nvCxnSpPr>
          <p:spPr>
            <a:xfrm>
              <a:off x="2569800" y="3708038"/>
              <a:ext cx="724875" cy="162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83" name="Straight Arrow Connector 182"/>
            <p:cNvCxnSpPr>
              <a:stCxn id="158" idx="3"/>
              <a:endCxn id="154" idx="7"/>
            </p:cNvCxnSpPr>
            <p:nvPr/>
          </p:nvCxnSpPr>
          <p:spPr>
            <a:xfrm flipH="1">
              <a:off x="2547021" y="1873955"/>
              <a:ext cx="828558" cy="5830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84" name="Straight Arrow Connector 183"/>
            <p:cNvCxnSpPr>
              <a:stCxn id="167" idx="4"/>
              <a:endCxn id="166" idx="0"/>
            </p:cNvCxnSpPr>
            <p:nvPr/>
          </p:nvCxnSpPr>
          <p:spPr>
            <a:xfrm>
              <a:off x="4809150" y="893400"/>
              <a:ext cx="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85" name="Straight Arrow Connector 184"/>
            <p:cNvCxnSpPr>
              <a:stCxn id="166" idx="4"/>
              <a:endCxn id="165" idx="0"/>
            </p:cNvCxnSpPr>
            <p:nvPr/>
          </p:nvCxnSpPr>
          <p:spPr>
            <a:xfrm>
              <a:off x="4809150" y="1950675"/>
              <a:ext cx="0" cy="4867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86" name="Straight Arrow Connector 185"/>
            <p:cNvCxnSpPr>
              <a:stCxn id="165" idx="4"/>
              <a:endCxn id="164" idx="0"/>
            </p:cNvCxnSpPr>
            <p:nvPr/>
          </p:nvCxnSpPr>
          <p:spPr>
            <a:xfrm>
              <a:off x="4809150" y="2961300"/>
              <a:ext cx="0" cy="48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87" name="Straight Arrow Connector 186"/>
            <p:cNvCxnSpPr>
              <a:stCxn id="164" idx="4"/>
              <a:endCxn id="163" idx="0"/>
            </p:cNvCxnSpPr>
            <p:nvPr/>
          </p:nvCxnSpPr>
          <p:spPr>
            <a:xfrm>
              <a:off x="4809150"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88" name="Straight Arrow Connector 187"/>
            <p:cNvCxnSpPr>
              <a:stCxn id="166" idx="2"/>
              <a:endCxn id="158" idx="6"/>
            </p:cNvCxnSpPr>
            <p:nvPr/>
          </p:nvCxnSpPr>
          <p:spPr>
            <a:xfrm flipH="1">
              <a:off x="3847125" y="1688738"/>
              <a:ext cx="6858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89" name="Straight Arrow Connector 188"/>
            <p:cNvCxnSpPr>
              <a:stCxn id="156" idx="5"/>
              <a:endCxn id="164" idx="1"/>
            </p:cNvCxnSpPr>
            <p:nvPr/>
          </p:nvCxnSpPr>
          <p:spPr>
            <a:xfrm>
              <a:off x="3766221" y="2884580"/>
              <a:ext cx="847608" cy="6382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90" name="Straight Arrow Connector 189"/>
            <p:cNvCxnSpPr>
              <a:stCxn id="164" idx="3"/>
              <a:endCxn id="152" idx="7"/>
            </p:cNvCxnSpPr>
            <p:nvPr/>
          </p:nvCxnSpPr>
          <p:spPr>
            <a:xfrm flipH="1">
              <a:off x="3766221" y="3893255"/>
              <a:ext cx="847608" cy="6697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grpSp>
        <p:nvGrpSpPr>
          <p:cNvPr id="191" name="Canvas 341"/>
          <p:cNvGrpSpPr/>
          <p:nvPr/>
        </p:nvGrpSpPr>
        <p:grpSpPr>
          <a:xfrm>
            <a:off x="6482094" y="2530283"/>
            <a:ext cx="1244380" cy="1209450"/>
            <a:chOff x="0" y="0"/>
            <a:chExt cx="5486400" cy="5305425"/>
          </a:xfrm>
        </p:grpSpPr>
        <p:sp>
          <p:nvSpPr>
            <p:cNvPr id="192" name="Rectangle 191"/>
            <p:cNvSpPr/>
            <p:nvPr/>
          </p:nvSpPr>
          <p:spPr>
            <a:xfrm>
              <a:off x="0" y="0"/>
              <a:ext cx="5486400" cy="5305425"/>
            </a:xfrm>
            <a:prstGeom prst="rect">
              <a:avLst/>
            </a:prstGeom>
          </p:spPr>
        </p:sp>
        <p:sp>
          <p:nvSpPr>
            <p:cNvPr id="193" name="Oval 192"/>
            <p:cNvSpPr/>
            <p:nvPr/>
          </p:nvSpPr>
          <p:spPr>
            <a:xfrm>
              <a:off x="674325" y="369520"/>
              <a:ext cx="552450" cy="523875"/>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4" name="Oval 193"/>
            <p:cNvSpPr/>
            <p:nvPr/>
          </p:nvSpPr>
          <p:spPr>
            <a:xfrm>
              <a:off x="732450" y="23802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5" name="Oval 194"/>
            <p:cNvSpPr/>
            <p:nvPr/>
          </p:nvSpPr>
          <p:spPr>
            <a:xfrm>
              <a:off x="665775" y="1342050"/>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6" name="Oval 195"/>
            <p:cNvSpPr/>
            <p:nvPr/>
          </p:nvSpPr>
          <p:spPr>
            <a:xfrm>
              <a:off x="2017350" y="44862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7" name="Oval 196"/>
            <p:cNvSpPr/>
            <p:nvPr/>
          </p:nvSpPr>
          <p:spPr>
            <a:xfrm>
              <a:off x="3294675"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8" name="Oval 197"/>
            <p:cNvSpPr/>
            <p:nvPr/>
          </p:nvSpPr>
          <p:spPr>
            <a:xfrm>
              <a:off x="2017350" y="3446100"/>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9" name="Oval 198"/>
            <p:cNvSpPr/>
            <p:nvPr/>
          </p:nvSpPr>
          <p:spPr>
            <a:xfrm>
              <a:off x="2075475" y="23802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0" name="Oval 199"/>
            <p:cNvSpPr/>
            <p:nvPr/>
          </p:nvSpPr>
          <p:spPr>
            <a:xfrm>
              <a:off x="3294675" y="3446100"/>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1" name="Oval 200"/>
            <p:cNvSpPr/>
            <p:nvPr/>
          </p:nvSpPr>
          <p:spPr>
            <a:xfrm>
              <a:off x="3294675" y="24374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2" name="Oval 201"/>
            <p:cNvSpPr/>
            <p:nvPr/>
          </p:nvSpPr>
          <p:spPr>
            <a:xfrm>
              <a:off x="2075475" y="13992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3" name="Oval 202"/>
            <p:cNvSpPr/>
            <p:nvPr/>
          </p:nvSpPr>
          <p:spPr>
            <a:xfrm>
              <a:off x="3294675" y="14268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4" name="Oval 203"/>
            <p:cNvSpPr/>
            <p:nvPr/>
          </p:nvSpPr>
          <p:spPr>
            <a:xfrm>
              <a:off x="3294675" y="3695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5" name="Oval 204"/>
            <p:cNvSpPr/>
            <p:nvPr/>
          </p:nvSpPr>
          <p:spPr>
            <a:xfrm>
              <a:off x="2017350" y="36952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6" name="Oval 205"/>
            <p:cNvSpPr/>
            <p:nvPr/>
          </p:nvSpPr>
          <p:spPr>
            <a:xfrm>
              <a:off x="732450" y="44862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7" name="Oval 206"/>
            <p:cNvSpPr/>
            <p:nvPr/>
          </p:nvSpPr>
          <p:spPr>
            <a:xfrm>
              <a:off x="732450" y="33708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8" name="Oval 207"/>
            <p:cNvSpPr/>
            <p:nvPr/>
          </p:nvSpPr>
          <p:spPr>
            <a:xfrm>
              <a:off x="4532925"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9" name="Oval 208"/>
            <p:cNvSpPr/>
            <p:nvPr/>
          </p:nvSpPr>
          <p:spPr>
            <a:xfrm>
              <a:off x="4532925" y="34461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0" name="Oval 209"/>
            <p:cNvSpPr/>
            <p:nvPr/>
          </p:nvSpPr>
          <p:spPr>
            <a:xfrm>
              <a:off x="4532925" y="24374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1" name="Oval 210"/>
            <p:cNvSpPr/>
            <p:nvPr/>
          </p:nvSpPr>
          <p:spPr>
            <a:xfrm>
              <a:off x="4532925" y="14268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2" name="Oval 211"/>
            <p:cNvSpPr/>
            <p:nvPr/>
          </p:nvSpPr>
          <p:spPr>
            <a:xfrm>
              <a:off x="4532925" y="3695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213" name="Straight Arrow Connector 212"/>
            <p:cNvCxnSpPr>
              <a:stCxn id="193" idx="4"/>
            </p:cNvCxnSpPr>
            <p:nvPr/>
          </p:nvCxnSpPr>
          <p:spPr>
            <a:xfrm flipH="1">
              <a:off x="933450" y="893395"/>
              <a:ext cx="17100" cy="44865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4" name="Straight Arrow Connector 213"/>
            <p:cNvCxnSpPr>
              <a:stCxn id="195" idx="4"/>
              <a:endCxn id="194" idx="0"/>
            </p:cNvCxnSpPr>
            <p:nvPr/>
          </p:nvCxnSpPr>
          <p:spPr>
            <a:xfrm>
              <a:off x="942000" y="1865925"/>
              <a:ext cx="66675" cy="5143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5" name="Straight Arrow Connector 214"/>
            <p:cNvCxnSpPr>
              <a:stCxn id="194" idx="4"/>
              <a:endCxn id="207" idx="0"/>
            </p:cNvCxnSpPr>
            <p:nvPr/>
          </p:nvCxnSpPr>
          <p:spPr>
            <a:xfrm>
              <a:off x="1008675" y="2904150"/>
              <a:ext cx="0" cy="4667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6" name="Straight Arrow Connector 215"/>
            <p:cNvCxnSpPr>
              <a:stCxn id="207" idx="4"/>
              <a:endCxn id="206" idx="0"/>
            </p:cNvCxnSpPr>
            <p:nvPr/>
          </p:nvCxnSpPr>
          <p:spPr>
            <a:xfrm>
              <a:off x="1008675" y="3894750"/>
              <a:ext cx="0" cy="5915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7" name="Straight Arrow Connector 216"/>
            <p:cNvCxnSpPr>
              <a:stCxn id="205" idx="4"/>
              <a:endCxn id="202" idx="0"/>
            </p:cNvCxnSpPr>
            <p:nvPr/>
          </p:nvCxnSpPr>
          <p:spPr>
            <a:xfrm>
              <a:off x="2293575" y="893395"/>
              <a:ext cx="58125" cy="50580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8" name="Straight Arrow Connector 217"/>
            <p:cNvCxnSpPr>
              <a:stCxn id="202" idx="4"/>
              <a:endCxn id="199" idx="0"/>
            </p:cNvCxnSpPr>
            <p:nvPr/>
          </p:nvCxnSpPr>
          <p:spPr>
            <a:xfrm>
              <a:off x="2351700" y="1923075"/>
              <a:ext cx="0" cy="457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9" name="Straight Arrow Connector 218"/>
            <p:cNvCxnSpPr>
              <a:stCxn id="199" idx="4"/>
              <a:endCxn id="198" idx="0"/>
            </p:cNvCxnSpPr>
            <p:nvPr/>
          </p:nvCxnSpPr>
          <p:spPr>
            <a:xfrm flipH="1">
              <a:off x="2293575" y="2904150"/>
              <a:ext cx="58125" cy="5419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20" name="Straight Arrow Connector 219"/>
            <p:cNvCxnSpPr>
              <a:stCxn id="198" idx="4"/>
              <a:endCxn id="196" idx="0"/>
            </p:cNvCxnSpPr>
            <p:nvPr/>
          </p:nvCxnSpPr>
          <p:spPr>
            <a:xfrm>
              <a:off x="2293575"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21" name="Straight Arrow Connector 220"/>
            <p:cNvCxnSpPr>
              <a:stCxn id="195" idx="5"/>
              <a:endCxn id="199" idx="1"/>
            </p:cNvCxnSpPr>
            <p:nvPr/>
          </p:nvCxnSpPr>
          <p:spPr>
            <a:xfrm>
              <a:off x="1137321" y="1789205"/>
              <a:ext cx="1019058" cy="66779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22" name="Straight Arrow Connector 221"/>
            <p:cNvCxnSpPr>
              <a:stCxn id="194" idx="5"/>
              <a:endCxn id="198" idx="1"/>
            </p:cNvCxnSpPr>
            <p:nvPr/>
          </p:nvCxnSpPr>
          <p:spPr>
            <a:xfrm>
              <a:off x="1203996" y="2827430"/>
              <a:ext cx="894258" cy="69539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23" name="Straight Arrow Connector 222"/>
            <p:cNvCxnSpPr>
              <a:stCxn id="204" idx="4"/>
              <a:endCxn id="203" idx="0"/>
            </p:cNvCxnSpPr>
            <p:nvPr/>
          </p:nvCxnSpPr>
          <p:spPr>
            <a:xfrm>
              <a:off x="3570900" y="893400"/>
              <a:ext cx="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24" name="Straight Arrow Connector 223"/>
            <p:cNvCxnSpPr>
              <a:stCxn id="203" idx="4"/>
              <a:endCxn id="201" idx="0"/>
            </p:cNvCxnSpPr>
            <p:nvPr/>
          </p:nvCxnSpPr>
          <p:spPr>
            <a:xfrm>
              <a:off x="3570900" y="1950675"/>
              <a:ext cx="0" cy="4867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25" name="Straight Arrow Connector 224"/>
            <p:cNvCxnSpPr>
              <a:stCxn id="201" idx="4"/>
              <a:endCxn id="200" idx="0"/>
            </p:cNvCxnSpPr>
            <p:nvPr/>
          </p:nvCxnSpPr>
          <p:spPr>
            <a:xfrm>
              <a:off x="3570900" y="2961300"/>
              <a:ext cx="0" cy="48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26" name="Straight Arrow Connector 225"/>
            <p:cNvCxnSpPr>
              <a:stCxn id="200" idx="4"/>
              <a:endCxn id="197" idx="0"/>
            </p:cNvCxnSpPr>
            <p:nvPr/>
          </p:nvCxnSpPr>
          <p:spPr>
            <a:xfrm>
              <a:off x="3570900"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27" name="Straight Arrow Connector 226"/>
            <p:cNvCxnSpPr>
              <a:stCxn id="198" idx="6"/>
            </p:cNvCxnSpPr>
            <p:nvPr/>
          </p:nvCxnSpPr>
          <p:spPr>
            <a:xfrm>
              <a:off x="2569800" y="3708038"/>
              <a:ext cx="724875" cy="162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28" name="Straight Arrow Connector 227"/>
            <p:cNvCxnSpPr>
              <a:stCxn id="203" idx="3"/>
              <a:endCxn id="199" idx="7"/>
            </p:cNvCxnSpPr>
            <p:nvPr/>
          </p:nvCxnSpPr>
          <p:spPr>
            <a:xfrm flipH="1">
              <a:off x="2547021" y="1873955"/>
              <a:ext cx="828558" cy="5830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29" name="Straight Arrow Connector 228"/>
            <p:cNvCxnSpPr>
              <a:stCxn id="212" idx="4"/>
              <a:endCxn id="211" idx="0"/>
            </p:cNvCxnSpPr>
            <p:nvPr/>
          </p:nvCxnSpPr>
          <p:spPr>
            <a:xfrm>
              <a:off x="4809150" y="893400"/>
              <a:ext cx="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30" name="Straight Arrow Connector 229"/>
            <p:cNvCxnSpPr>
              <a:stCxn id="211" idx="4"/>
              <a:endCxn id="210" idx="0"/>
            </p:cNvCxnSpPr>
            <p:nvPr/>
          </p:nvCxnSpPr>
          <p:spPr>
            <a:xfrm>
              <a:off x="4809150" y="1950675"/>
              <a:ext cx="0" cy="4867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31" name="Straight Arrow Connector 230"/>
            <p:cNvCxnSpPr>
              <a:stCxn id="210" idx="4"/>
              <a:endCxn id="209" idx="0"/>
            </p:cNvCxnSpPr>
            <p:nvPr/>
          </p:nvCxnSpPr>
          <p:spPr>
            <a:xfrm>
              <a:off x="4809150" y="2961300"/>
              <a:ext cx="0" cy="48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32" name="Straight Arrow Connector 231"/>
            <p:cNvCxnSpPr>
              <a:stCxn id="209" idx="4"/>
              <a:endCxn id="208" idx="0"/>
            </p:cNvCxnSpPr>
            <p:nvPr/>
          </p:nvCxnSpPr>
          <p:spPr>
            <a:xfrm>
              <a:off x="4809150"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33" name="Straight Arrow Connector 232"/>
            <p:cNvCxnSpPr>
              <a:stCxn id="211" idx="2"/>
              <a:endCxn id="203" idx="6"/>
            </p:cNvCxnSpPr>
            <p:nvPr/>
          </p:nvCxnSpPr>
          <p:spPr>
            <a:xfrm flipH="1">
              <a:off x="3847125" y="1688738"/>
              <a:ext cx="6858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34" name="Straight Arrow Connector 233"/>
            <p:cNvCxnSpPr>
              <a:stCxn id="201" idx="5"/>
              <a:endCxn id="209" idx="1"/>
            </p:cNvCxnSpPr>
            <p:nvPr/>
          </p:nvCxnSpPr>
          <p:spPr>
            <a:xfrm>
              <a:off x="3766221" y="2884580"/>
              <a:ext cx="847608" cy="6382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35" name="Straight Arrow Connector 234"/>
            <p:cNvCxnSpPr>
              <a:stCxn id="209" idx="3"/>
              <a:endCxn id="197" idx="7"/>
            </p:cNvCxnSpPr>
            <p:nvPr/>
          </p:nvCxnSpPr>
          <p:spPr>
            <a:xfrm flipH="1">
              <a:off x="3766221" y="3893255"/>
              <a:ext cx="847608" cy="6697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grpSp>
        <p:nvGrpSpPr>
          <p:cNvPr id="236" name="Canvas 385"/>
          <p:cNvGrpSpPr/>
          <p:nvPr/>
        </p:nvGrpSpPr>
        <p:grpSpPr>
          <a:xfrm>
            <a:off x="7818685" y="2584247"/>
            <a:ext cx="1325315" cy="1140631"/>
            <a:chOff x="0" y="0"/>
            <a:chExt cx="5486400" cy="5305425"/>
          </a:xfrm>
        </p:grpSpPr>
        <p:sp>
          <p:nvSpPr>
            <p:cNvPr id="237" name="Rectangle 236"/>
            <p:cNvSpPr/>
            <p:nvPr/>
          </p:nvSpPr>
          <p:spPr>
            <a:xfrm>
              <a:off x="0" y="0"/>
              <a:ext cx="5486400" cy="5305425"/>
            </a:xfrm>
            <a:prstGeom prst="rect">
              <a:avLst/>
            </a:prstGeom>
          </p:spPr>
        </p:sp>
        <p:sp>
          <p:nvSpPr>
            <p:cNvPr id="238" name="Oval 237"/>
            <p:cNvSpPr/>
            <p:nvPr/>
          </p:nvSpPr>
          <p:spPr>
            <a:xfrm>
              <a:off x="674325" y="369520"/>
              <a:ext cx="552450" cy="523875"/>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9" name="Oval 238"/>
            <p:cNvSpPr/>
            <p:nvPr/>
          </p:nvSpPr>
          <p:spPr>
            <a:xfrm>
              <a:off x="732450" y="23802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0" name="Oval 239"/>
            <p:cNvSpPr/>
            <p:nvPr/>
          </p:nvSpPr>
          <p:spPr>
            <a:xfrm>
              <a:off x="665775" y="1342050"/>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1" name="Oval 240"/>
            <p:cNvSpPr/>
            <p:nvPr/>
          </p:nvSpPr>
          <p:spPr>
            <a:xfrm>
              <a:off x="2017350" y="44862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2" name="Oval 241"/>
            <p:cNvSpPr/>
            <p:nvPr/>
          </p:nvSpPr>
          <p:spPr>
            <a:xfrm>
              <a:off x="3294675" y="44862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3" name="Oval 242"/>
            <p:cNvSpPr/>
            <p:nvPr/>
          </p:nvSpPr>
          <p:spPr>
            <a:xfrm>
              <a:off x="2017350" y="3446100"/>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4" name="Oval 243"/>
            <p:cNvSpPr/>
            <p:nvPr/>
          </p:nvSpPr>
          <p:spPr>
            <a:xfrm>
              <a:off x="2075475" y="23802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5" name="Oval 244"/>
            <p:cNvSpPr/>
            <p:nvPr/>
          </p:nvSpPr>
          <p:spPr>
            <a:xfrm>
              <a:off x="3294675" y="3446100"/>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6" name="Oval 245"/>
            <p:cNvSpPr/>
            <p:nvPr/>
          </p:nvSpPr>
          <p:spPr>
            <a:xfrm>
              <a:off x="3294675" y="24374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7" name="Oval 246"/>
            <p:cNvSpPr/>
            <p:nvPr/>
          </p:nvSpPr>
          <p:spPr>
            <a:xfrm>
              <a:off x="2075475" y="13992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8" name="Oval 247"/>
            <p:cNvSpPr/>
            <p:nvPr/>
          </p:nvSpPr>
          <p:spPr>
            <a:xfrm>
              <a:off x="3294675" y="14268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9" name="Oval 248"/>
            <p:cNvSpPr/>
            <p:nvPr/>
          </p:nvSpPr>
          <p:spPr>
            <a:xfrm>
              <a:off x="3294675" y="3695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0" name="Oval 249"/>
            <p:cNvSpPr/>
            <p:nvPr/>
          </p:nvSpPr>
          <p:spPr>
            <a:xfrm>
              <a:off x="2017350" y="36952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1" name="Oval 250"/>
            <p:cNvSpPr/>
            <p:nvPr/>
          </p:nvSpPr>
          <p:spPr>
            <a:xfrm>
              <a:off x="732450" y="44862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2" name="Oval 251"/>
            <p:cNvSpPr/>
            <p:nvPr/>
          </p:nvSpPr>
          <p:spPr>
            <a:xfrm>
              <a:off x="732450" y="33708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3" name="Oval 252"/>
            <p:cNvSpPr/>
            <p:nvPr/>
          </p:nvSpPr>
          <p:spPr>
            <a:xfrm>
              <a:off x="4532925"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4" name="Oval 253"/>
            <p:cNvSpPr/>
            <p:nvPr/>
          </p:nvSpPr>
          <p:spPr>
            <a:xfrm>
              <a:off x="4532925" y="34461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5" name="Oval 254"/>
            <p:cNvSpPr/>
            <p:nvPr/>
          </p:nvSpPr>
          <p:spPr>
            <a:xfrm>
              <a:off x="4532925" y="24374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6" name="Oval 255"/>
            <p:cNvSpPr/>
            <p:nvPr/>
          </p:nvSpPr>
          <p:spPr>
            <a:xfrm>
              <a:off x="4532925" y="14268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7" name="Oval 256"/>
            <p:cNvSpPr/>
            <p:nvPr/>
          </p:nvSpPr>
          <p:spPr>
            <a:xfrm>
              <a:off x="4532925" y="3695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258" name="Straight Arrow Connector 257"/>
            <p:cNvCxnSpPr>
              <a:stCxn id="238" idx="4"/>
            </p:cNvCxnSpPr>
            <p:nvPr/>
          </p:nvCxnSpPr>
          <p:spPr>
            <a:xfrm flipH="1">
              <a:off x="933450" y="893395"/>
              <a:ext cx="17100" cy="44865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59" name="Straight Arrow Connector 258"/>
            <p:cNvCxnSpPr>
              <a:stCxn id="240" idx="4"/>
              <a:endCxn id="239" idx="0"/>
            </p:cNvCxnSpPr>
            <p:nvPr/>
          </p:nvCxnSpPr>
          <p:spPr>
            <a:xfrm>
              <a:off x="942000" y="1865925"/>
              <a:ext cx="66675" cy="5143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0" name="Straight Arrow Connector 259"/>
            <p:cNvCxnSpPr>
              <a:stCxn id="239" idx="4"/>
              <a:endCxn id="252" idx="0"/>
            </p:cNvCxnSpPr>
            <p:nvPr/>
          </p:nvCxnSpPr>
          <p:spPr>
            <a:xfrm>
              <a:off x="1008675" y="2904150"/>
              <a:ext cx="0" cy="4667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1" name="Straight Arrow Connector 260"/>
            <p:cNvCxnSpPr>
              <a:stCxn id="252" idx="4"/>
              <a:endCxn id="251" idx="0"/>
            </p:cNvCxnSpPr>
            <p:nvPr/>
          </p:nvCxnSpPr>
          <p:spPr>
            <a:xfrm>
              <a:off x="1008675" y="3894750"/>
              <a:ext cx="0" cy="5915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2" name="Straight Arrow Connector 261"/>
            <p:cNvCxnSpPr>
              <a:stCxn id="250" idx="4"/>
              <a:endCxn id="247" idx="0"/>
            </p:cNvCxnSpPr>
            <p:nvPr/>
          </p:nvCxnSpPr>
          <p:spPr>
            <a:xfrm>
              <a:off x="2293575" y="893395"/>
              <a:ext cx="58125" cy="50580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3" name="Straight Arrow Connector 262"/>
            <p:cNvCxnSpPr>
              <a:stCxn id="247" idx="4"/>
              <a:endCxn id="244" idx="0"/>
            </p:cNvCxnSpPr>
            <p:nvPr/>
          </p:nvCxnSpPr>
          <p:spPr>
            <a:xfrm>
              <a:off x="2351700" y="1923075"/>
              <a:ext cx="0" cy="457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4" name="Straight Arrow Connector 263"/>
            <p:cNvCxnSpPr>
              <a:stCxn id="244" idx="4"/>
              <a:endCxn id="243" idx="0"/>
            </p:cNvCxnSpPr>
            <p:nvPr/>
          </p:nvCxnSpPr>
          <p:spPr>
            <a:xfrm flipH="1">
              <a:off x="2293575" y="2904150"/>
              <a:ext cx="58125" cy="5419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5" name="Straight Arrow Connector 264"/>
            <p:cNvCxnSpPr>
              <a:stCxn id="243" idx="4"/>
              <a:endCxn id="241" idx="0"/>
            </p:cNvCxnSpPr>
            <p:nvPr/>
          </p:nvCxnSpPr>
          <p:spPr>
            <a:xfrm>
              <a:off x="2293575"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6" name="Straight Arrow Connector 265"/>
            <p:cNvCxnSpPr>
              <a:stCxn id="240" idx="5"/>
              <a:endCxn id="244" idx="1"/>
            </p:cNvCxnSpPr>
            <p:nvPr/>
          </p:nvCxnSpPr>
          <p:spPr>
            <a:xfrm>
              <a:off x="1137321" y="1789205"/>
              <a:ext cx="1019058" cy="66779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7" name="Straight Arrow Connector 266"/>
            <p:cNvCxnSpPr>
              <a:stCxn id="239" idx="5"/>
              <a:endCxn id="243" idx="1"/>
            </p:cNvCxnSpPr>
            <p:nvPr/>
          </p:nvCxnSpPr>
          <p:spPr>
            <a:xfrm>
              <a:off x="1203996" y="2827430"/>
              <a:ext cx="894258" cy="69539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8" name="Straight Arrow Connector 267"/>
            <p:cNvCxnSpPr>
              <a:stCxn id="249" idx="4"/>
              <a:endCxn id="248" idx="0"/>
            </p:cNvCxnSpPr>
            <p:nvPr/>
          </p:nvCxnSpPr>
          <p:spPr>
            <a:xfrm>
              <a:off x="3570900" y="893400"/>
              <a:ext cx="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9" name="Straight Arrow Connector 268"/>
            <p:cNvCxnSpPr>
              <a:stCxn id="248" idx="4"/>
              <a:endCxn id="246" idx="0"/>
            </p:cNvCxnSpPr>
            <p:nvPr/>
          </p:nvCxnSpPr>
          <p:spPr>
            <a:xfrm>
              <a:off x="3570900" y="1950675"/>
              <a:ext cx="0" cy="4867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70" name="Straight Arrow Connector 269"/>
            <p:cNvCxnSpPr>
              <a:stCxn id="246" idx="4"/>
              <a:endCxn id="245" idx="0"/>
            </p:cNvCxnSpPr>
            <p:nvPr/>
          </p:nvCxnSpPr>
          <p:spPr>
            <a:xfrm>
              <a:off x="3570900" y="2961300"/>
              <a:ext cx="0" cy="48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71" name="Straight Arrow Connector 270"/>
            <p:cNvCxnSpPr>
              <a:stCxn id="245" idx="4"/>
              <a:endCxn id="242" idx="0"/>
            </p:cNvCxnSpPr>
            <p:nvPr/>
          </p:nvCxnSpPr>
          <p:spPr>
            <a:xfrm>
              <a:off x="3570900"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72" name="Straight Arrow Connector 271"/>
            <p:cNvCxnSpPr>
              <a:stCxn id="243" idx="6"/>
            </p:cNvCxnSpPr>
            <p:nvPr/>
          </p:nvCxnSpPr>
          <p:spPr>
            <a:xfrm>
              <a:off x="2569800" y="3708038"/>
              <a:ext cx="724875" cy="162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73" name="Straight Arrow Connector 272"/>
            <p:cNvCxnSpPr>
              <a:stCxn id="248" idx="3"/>
              <a:endCxn id="244" idx="7"/>
            </p:cNvCxnSpPr>
            <p:nvPr/>
          </p:nvCxnSpPr>
          <p:spPr>
            <a:xfrm flipH="1">
              <a:off x="2547021" y="1873955"/>
              <a:ext cx="828558" cy="5830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74" name="Straight Arrow Connector 273"/>
            <p:cNvCxnSpPr>
              <a:stCxn id="257" idx="4"/>
              <a:endCxn id="256" idx="0"/>
            </p:cNvCxnSpPr>
            <p:nvPr/>
          </p:nvCxnSpPr>
          <p:spPr>
            <a:xfrm>
              <a:off x="4809150" y="893400"/>
              <a:ext cx="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75" name="Straight Arrow Connector 274"/>
            <p:cNvCxnSpPr>
              <a:stCxn id="256" idx="4"/>
              <a:endCxn id="255" idx="0"/>
            </p:cNvCxnSpPr>
            <p:nvPr/>
          </p:nvCxnSpPr>
          <p:spPr>
            <a:xfrm>
              <a:off x="4809150" y="1950675"/>
              <a:ext cx="0" cy="4867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76" name="Straight Arrow Connector 275"/>
            <p:cNvCxnSpPr>
              <a:stCxn id="255" idx="4"/>
              <a:endCxn id="254" idx="0"/>
            </p:cNvCxnSpPr>
            <p:nvPr/>
          </p:nvCxnSpPr>
          <p:spPr>
            <a:xfrm>
              <a:off x="4809150" y="2961300"/>
              <a:ext cx="0" cy="48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77" name="Straight Arrow Connector 276"/>
            <p:cNvCxnSpPr>
              <a:stCxn id="254" idx="4"/>
              <a:endCxn id="253" idx="0"/>
            </p:cNvCxnSpPr>
            <p:nvPr/>
          </p:nvCxnSpPr>
          <p:spPr>
            <a:xfrm>
              <a:off x="4809150"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78" name="Straight Arrow Connector 277"/>
            <p:cNvCxnSpPr>
              <a:stCxn id="256" idx="2"/>
              <a:endCxn id="248" idx="6"/>
            </p:cNvCxnSpPr>
            <p:nvPr/>
          </p:nvCxnSpPr>
          <p:spPr>
            <a:xfrm flipH="1">
              <a:off x="3847125" y="1688738"/>
              <a:ext cx="6858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79" name="Straight Arrow Connector 278"/>
            <p:cNvCxnSpPr>
              <a:stCxn id="246" idx="5"/>
              <a:endCxn id="254" idx="1"/>
            </p:cNvCxnSpPr>
            <p:nvPr/>
          </p:nvCxnSpPr>
          <p:spPr>
            <a:xfrm>
              <a:off x="3766221" y="2884580"/>
              <a:ext cx="847608" cy="6382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80" name="Straight Arrow Connector 279"/>
            <p:cNvCxnSpPr>
              <a:stCxn id="254" idx="3"/>
              <a:endCxn id="242" idx="7"/>
            </p:cNvCxnSpPr>
            <p:nvPr/>
          </p:nvCxnSpPr>
          <p:spPr>
            <a:xfrm flipH="1">
              <a:off x="3766221" y="3893255"/>
              <a:ext cx="847608" cy="6697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grpSp>
        <p:nvGrpSpPr>
          <p:cNvPr id="281" name="Canvas 649"/>
          <p:cNvGrpSpPr/>
          <p:nvPr/>
        </p:nvGrpSpPr>
        <p:grpSpPr>
          <a:xfrm>
            <a:off x="580308" y="4341784"/>
            <a:ext cx="1255006" cy="1228386"/>
            <a:chOff x="0" y="0"/>
            <a:chExt cx="5486400" cy="5305425"/>
          </a:xfrm>
        </p:grpSpPr>
        <p:sp>
          <p:nvSpPr>
            <p:cNvPr id="282" name="Rectangle 281"/>
            <p:cNvSpPr/>
            <p:nvPr/>
          </p:nvSpPr>
          <p:spPr>
            <a:xfrm>
              <a:off x="0" y="0"/>
              <a:ext cx="5486400" cy="5305425"/>
            </a:xfrm>
            <a:prstGeom prst="rect">
              <a:avLst/>
            </a:prstGeom>
          </p:spPr>
        </p:sp>
        <p:sp>
          <p:nvSpPr>
            <p:cNvPr id="283" name="Oval 282"/>
            <p:cNvSpPr/>
            <p:nvPr/>
          </p:nvSpPr>
          <p:spPr>
            <a:xfrm>
              <a:off x="674325" y="369520"/>
              <a:ext cx="552450" cy="523875"/>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4" name="Oval 283"/>
            <p:cNvSpPr/>
            <p:nvPr/>
          </p:nvSpPr>
          <p:spPr>
            <a:xfrm>
              <a:off x="732450" y="2380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5" name="Oval 284"/>
            <p:cNvSpPr/>
            <p:nvPr/>
          </p:nvSpPr>
          <p:spPr>
            <a:xfrm>
              <a:off x="665775" y="134205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6" name="Oval 285"/>
            <p:cNvSpPr/>
            <p:nvPr/>
          </p:nvSpPr>
          <p:spPr>
            <a:xfrm>
              <a:off x="2017350"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7" name="Oval 286"/>
            <p:cNvSpPr/>
            <p:nvPr/>
          </p:nvSpPr>
          <p:spPr>
            <a:xfrm>
              <a:off x="3294675"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8" name="Oval 287"/>
            <p:cNvSpPr/>
            <p:nvPr/>
          </p:nvSpPr>
          <p:spPr>
            <a:xfrm>
              <a:off x="2017350" y="34461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9" name="Oval 288"/>
            <p:cNvSpPr/>
            <p:nvPr/>
          </p:nvSpPr>
          <p:spPr>
            <a:xfrm>
              <a:off x="2075475" y="2380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0" name="Oval 289"/>
            <p:cNvSpPr/>
            <p:nvPr/>
          </p:nvSpPr>
          <p:spPr>
            <a:xfrm>
              <a:off x="3294675" y="34461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1" name="Oval 290"/>
            <p:cNvSpPr/>
            <p:nvPr/>
          </p:nvSpPr>
          <p:spPr>
            <a:xfrm>
              <a:off x="3294675" y="24374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2" name="Oval 291"/>
            <p:cNvSpPr/>
            <p:nvPr/>
          </p:nvSpPr>
          <p:spPr>
            <a:xfrm>
              <a:off x="2075475" y="13992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3" name="Oval 292"/>
            <p:cNvSpPr/>
            <p:nvPr/>
          </p:nvSpPr>
          <p:spPr>
            <a:xfrm>
              <a:off x="3294675" y="14268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4" name="Oval 293"/>
            <p:cNvSpPr/>
            <p:nvPr/>
          </p:nvSpPr>
          <p:spPr>
            <a:xfrm>
              <a:off x="3294675" y="3695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5" name="Oval 294"/>
            <p:cNvSpPr/>
            <p:nvPr/>
          </p:nvSpPr>
          <p:spPr>
            <a:xfrm>
              <a:off x="2017350" y="36952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6" name="Oval 295"/>
            <p:cNvSpPr/>
            <p:nvPr/>
          </p:nvSpPr>
          <p:spPr>
            <a:xfrm>
              <a:off x="732450"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7" name="Oval 296"/>
            <p:cNvSpPr/>
            <p:nvPr/>
          </p:nvSpPr>
          <p:spPr>
            <a:xfrm>
              <a:off x="732450" y="33708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8" name="Oval 297"/>
            <p:cNvSpPr/>
            <p:nvPr/>
          </p:nvSpPr>
          <p:spPr>
            <a:xfrm>
              <a:off x="4532925"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9" name="Oval 298"/>
            <p:cNvSpPr/>
            <p:nvPr/>
          </p:nvSpPr>
          <p:spPr>
            <a:xfrm>
              <a:off x="4532925" y="34461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0" name="Oval 299"/>
            <p:cNvSpPr/>
            <p:nvPr/>
          </p:nvSpPr>
          <p:spPr>
            <a:xfrm>
              <a:off x="4532925" y="24374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1" name="Oval 300"/>
            <p:cNvSpPr/>
            <p:nvPr/>
          </p:nvSpPr>
          <p:spPr>
            <a:xfrm>
              <a:off x="4532925" y="1426800"/>
              <a:ext cx="552450" cy="523875"/>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2" name="Oval 301"/>
            <p:cNvSpPr/>
            <p:nvPr/>
          </p:nvSpPr>
          <p:spPr>
            <a:xfrm>
              <a:off x="4532925" y="3695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303" name="Straight Arrow Connector 302"/>
            <p:cNvCxnSpPr>
              <a:stCxn id="283" idx="4"/>
            </p:cNvCxnSpPr>
            <p:nvPr/>
          </p:nvCxnSpPr>
          <p:spPr>
            <a:xfrm flipH="1">
              <a:off x="933450" y="893395"/>
              <a:ext cx="17100" cy="44865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04" name="Straight Arrow Connector 303"/>
            <p:cNvCxnSpPr>
              <a:stCxn id="285" idx="4"/>
              <a:endCxn id="284" idx="0"/>
            </p:cNvCxnSpPr>
            <p:nvPr/>
          </p:nvCxnSpPr>
          <p:spPr>
            <a:xfrm>
              <a:off x="942000" y="1865925"/>
              <a:ext cx="66675" cy="5143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05" name="Straight Arrow Connector 304"/>
            <p:cNvCxnSpPr>
              <a:stCxn id="284" idx="4"/>
              <a:endCxn id="297" idx="0"/>
            </p:cNvCxnSpPr>
            <p:nvPr/>
          </p:nvCxnSpPr>
          <p:spPr>
            <a:xfrm>
              <a:off x="1008675" y="2904150"/>
              <a:ext cx="0" cy="4667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06" name="Straight Arrow Connector 305"/>
            <p:cNvCxnSpPr>
              <a:stCxn id="297" idx="4"/>
              <a:endCxn id="296" idx="0"/>
            </p:cNvCxnSpPr>
            <p:nvPr/>
          </p:nvCxnSpPr>
          <p:spPr>
            <a:xfrm>
              <a:off x="1008675" y="3894750"/>
              <a:ext cx="0" cy="5915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07" name="Straight Arrow Connector 306"/>
            <p:cNvCxnSpPr>
              <a:stCxn id="295" idx="4"/>
              <a:endCxn id="292" idx="0"/>
            </p:cNvCxnSpPr>
            <p:nvPr/>
          </p:nvCxnSpPr>
          <p:spPr>
            <a:xfrm>
              <a:off x="2293575" y="893395"/>
              <a:ext cx="58125" cy="50580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08" name="Straight Arrow Connector 307"/>
            <p:cNvCxnSpPr>
              <a:stCxn id="292" idx="4"/>
              <a:endCxn id="289" idx="0"/>
            </p:cNvCxnSpPr>
            <p:nvPr/>
          </p:nvCxnSpPr>
          <p:spPr>
            <a:xfrm>
              <a:off x="2351700" y="1923075"/>
              <a:ext cx="0" cy="457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09" name="Straight Arrow Connector 308"/>
            <p:cNvCxnSpPr>
              <a:stCxn id="289" idx="4"/>
              <a:endCxn id="288" idx="0"/>
            </p:cNvCxnSpPr>
            <p:nvPr/>
          </p:nvCxnSpPr>
          <p:spPr>
            <a:xfrm flipH="1">
              <a:off x="2293575" y="2904150"/>
              <a:ext cx="58125" cy="5419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10" name="Straight Arrow Connector 309"/>
            <p:cNvCxnSpPr>
              <a:stCxn id="288" idx="4"/>
              <a:endCxn id="286" idx="0"/>
            </p:cNvCxnSpPr>
            <p:nvPr/>
          </p:nvCxnSpPr>
          <p:spPr>
            <a:xfrm>
              <a:off x="2293575"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11" name="Straight Arrow Connector 310"/>
            <p:cNvCxnSpPr>
              <a:stCxn id="285" idx="5"/>
              <a:endCxn id="289" idx="1"/>
            </p:cNvCxnSpPr>
            <p:nvPr/>
          </p:nvCxnSpPr>
          <p:spPr>
            <a:xfrm>
              <a:off x="1137321" y="1789205"/>
              <a:ext cx="1019058" cy="66779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12" name="Straight Arrow Connector 311"/>
            <p:cNvCxnSpPr>
              <a:stCxn id="284" idx="5"/>
              <a:endCxn id="288" idx="1"/>
            </p:cNvCxnSpPr>
            <p:nvPr/>
          </p:nvCxnSpPr>
          <p:spPr>
            <a:xfrm>
              <a:off x="1203996" y="2827430"/>
              <a:ext cx="894258" cy="69539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13" name="Straight Arrow Connector 312"/>
            <p:cNvCxnSpPr>
              <a:stCxn id="294" idx="4"/>
              <a:endCxn id="293" idx="0"/>
            </p:cNvCxnSpPr>
            <p:nvPr/>
          </p:nvCxnSpPr>
          <p:spPr>
            <a:xfrm>
              <a:off x="3570900" y="893400"/>
              <a:ext cx="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14" name="Straight Arrow Connector 313"/>
            <p:cNvCxnSpPr>
              <a:stCxn id="293" idx="4"/>
              <a:endCxn id="291" idx="0"/>
            </p:cNvCxnSpPr>
            <p:nvPr/>
          </p:nvCxnSpPr>
          <p:spPr>
            <a:xfrm>
              <a:off x="3570900" y="1950675"/>
              <a:ext cx="0" cy="4867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15" name="Straight Arrow Connector 314"/>
            <p:cNvCxnSpPr>
              <a:stCxn id="291" idx="4"/>
              <a:endCxn id="290" idx="0"/>
            </p:cNvCxnSpPr>
            <p:nvPr/>
          </p:nvCxnSpPr>
          <p:spPr>
            <a:xfrm>
              <a:off x="3570900" y="2961300"/>
              <a:ext cx="0" cy="48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16" name="Straight Arrow Connector 315"/>
            <p:cNvCxnSpPr>
              <a:stCxn id="290" idx="4"/>
              <a:endCxn id="287" idx="0"/>
            </p:cNvCxnSpPr>
            <p:nvPr/>
          </p:nvCxnSpPr>
          <p:spPr>
            <a:xfrm>
              <a:off x="3570900"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17" name="Straight Arrow Connector 316"/>
            <p:cNvCxnSpPr>
              <a:stCxn id="288" idx="6"/>
            </p:cNvCxnSpPr>
            <p:nvPr/>
          </p:nvCxnSpPr>
          <p:spPr>
            <a:xfrm>
              <a:off x="2569800" y="3708038"/>
              <a:ext cx="724875" cy="162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18" name="Straight Arrow Connector 317"/>
            <p:cNvCxnSpPr>
              <a:stCxn id="293" idx="3"/>
              <a:endCxn id="289" idx="7"/>
            </p:cNvCxnSpPr>
            <p:nvPr/>
          </p:nvCxnSpPr>
          <p:spPr>
            <a:xfrm flipH="1">
              <a:off x="2547021" y="1873955"/>
              <a:ext cx="828558" cy="5830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19" name="Straight Arrow Connector 318"/>
            <p:cNvCxnSpPr>
              <a:stCxn id="302" idx="4"/>
              <a:endCxn id="301" idx="0"/>
            </p:cNvCxnSpPr>
            <p:nvPr/>
          </p:nvCxnSpPr>
          <p:spPr>
            <a:xfrm>
              <a:off x="4809150" y="893400"/>
              <a:ext cx="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20" name="Straight Arrow Connector 319"/>
            <p:cNvCxnSpPr>
              <a:stCxn id="301" idx="4"/>
              <a:endCxn id="300" idx="0"/>
            </p:cNvCxnSpPr>
            <p:nvPr/>
          </p:nvCxnSpPr>
          <p:spPr>
            <a:xfrm>
              <a:off x="4809150" y="1950675"/>
              <a:ext cx="0" cy="4867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21" name="Straight Arrow Connector 320"/>
            <p:cNvCxnSpPr>
              <a:stCxn id="300" idx="4"/>
              <a:endCxn id="299" idx="0"/>
            </p:cNvCxnSpPr>
            <p:nvPr/>
          </p:nvCxnSpPr>
          <p:spPr>
            <a:xfrm>
              <a:off x="4809150" y="2961300"/>
              <a:ext cx="0" cy="48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22" name="Straight Arrow Connector 321"/>
            <p:cNvCxnSpPr>
              <a:stCxn id="299" idx="4"/>
              <a:endCxn id="298" idx="0"/>
            </p:cNvCxnSpPr>
            <p:nvPr/>
          </p:nvCxnSpPr>
          <p:spPr>
            <a:xfrm>
              <a:off x="4809150"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23" name="Straight Arrow Connector 322"/>
            <p:cNvCxnSpPr>
              <a:stCxn id="301" idx="2"/>
              <a:endCxn id="293" idx="6"/>
            </p:cNvCxnSpPr>
            <p:nvPr/>
          </p:nvCxnSpPr>
          <p:spPr>
            <a:xfrm flipH="1">
              <a:off x="3847125" y="1688738"/>
              <a:ext cx="6858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24" name="Straight Arrow Connector 323"/>
            <p:cNvCxnSpPr>
              <a:stCxn id="291" idx="5"/>
              <a:endCxn id="299" idx="1"/>
            </p:cNvCxnSpPr>
            <p:nvPr/>
          </p:nvCxnSpPr>
          <p:spPr>
            <a:xfrm>
              <a:off x="3766221" y="2884580"/>
              <a:ext cx="847608" cy="6382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25" name="Straight Arrow Connector 324"/>
            <p:cNvCxnSpPr>
              <a:stCxn id="299" idx="3"/>
              <a:endCxn id="287" idx="7"/>
            </p:cNvCxnSpPr>
            <p:nvPr/>
          </p:nvCxnSpPr>
          <p:spPr>
            <a:xfrm flipH="1">
              <a:off x="3766221" y="3893255"/>
              <a:ext cx="847608" cy="6697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grpSp>
        <p:nvGrpSpPr>
          <p:cNvPr id="326" name="Canvas 429"/>
          <p:cNvGrpSpPr/>
          <p:nvPr/>
        </p:nvGrpSpPr>
        <p:grpSpPr>
          <a:xfrm>
            <a:off x="2087724" y="4313144"/>
            <a:ext cx="1335033" cy="1304094"/>
            <a:chOff x="0" y="0"/>
            <a:chExt cx="5486400" cy="5305425"/>
          </a:xfrm>
        </p:grpSpPr>
        <p:sp>
          <p:nvSpPr>
            <p:cNvPr id="327" name="Rectangle 326"/>
            <p:cNvSpPr/>
            <p:nvPr/>
          </p:nvSpPr>
          <p:spPr>
            <a:xfrm>
              <a:off x="0" y="0"/>
              <a:ext cx="5486400" cy="5305425"/>
            </a:xfrm>
            <a:prstGeom prst="rect">
              <a:avLst/>
            </a:prstGeom>
          </p:spPr>
        </p:sp>
        <p:sp>
          <p:nvSpPr>
            <p:cNvPr id="328" name="Oval 327"/>
            <p:cNvSpPr/>
            <p:nvPr/>
          </p:nvSpPr>
          <p:spPr>
            <a:xfrm>
              <a:off x="674325" y="369520"/>
              <a:ext cx="552450" cy="523875"/>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29" name="Oval 328"/>
            <p:cNvSpPr/>
            <p:nvPr/>
          </p:nvSpPr>
          <p:spPr>
            <a:xfrm>
              <a:off x="732450" y="2380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0" name="Oval 329"/>
            <p:cNvSpPr/>
            <p:nvPr/>
          </p:nvSpPr>
          <p:spPr>
            <a:xfrm>
              <a:off x="665775" y="1342050"/>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1" name="Oval 330"/>
            <p:cNvSpPr/>
            <p:nvPr/>
          </p:nvSpPr>
          <p:spPr>
            <a:xfrm>
              <a:off x="2017350"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2" name="Oval 331"/>
            <p:cNvSpPr/>
            <p:nvPr/>
          </p:nvSpPr>
          <p:spPr>
            <a:xfrm>
              <a:off x="3294675"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3" name="Oval 332"/>
            <p:cNvSpPr/>
            <p:nvPr/>
          </p:nvSpPr>
          <p:spPr>
            <a:xfrm>
              <a:off x="2017350" y="34461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4" name="Oval 333"/>
            <p:cNvSpPr/>
            <p:nvPr/>
          </p:nvSpPr>
          <p:spPr>
            <a:xfrm>
              <a:off x="2075475" y="2380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5" name="Oval 334"/>
            <p:cNvSpPr/>
            <p:nvPr/>
          </p:nvSpPr>
          <p:spPr>
            <a:xfrm>
              <a:off x="3294675" y="34461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6" name="Oval 335"/>
            <p:cNvSpPr/>
            <p:nvPr/>
          </p:nvSpPr>
          <p:spPr>
            <a:xfrm>
              <a:off x="3294675" y="24374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7" name="Oval 336"/>
            <p:cNvSpPr/>
            <p:nvPr/>
          </p:nvSpPr>
          <p:spPr>
            <a:xfrm>
              <a:off x="2075475" y="13992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8" name="Oval 337"/>
            <p:cNvSpPr/>
            <p:nvPr/>
          </p:nvSpPr>
          <p:spPr>
            <a:xfrm>
              <a:off x="3294675" y="1426800"/>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9" name="Oval 338"/>
            <p:cNvSpPr/>
            <p:nvPr/>
          </p:nvSpPr>
          <p:spPr>
            <a:xfrm>
              <a:off x="3294675" y="3695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0" name="Oval 339"/>
            <p:cNvSpPr/>
            <p:nvPr/>
          </p:nvSpPr>
          <p:spPr>
            <a:xfrm>
              <a:off x="2017350" y="36952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1" name="Oval 340"/>
            <p:cNvSpPr/>
            <p:nvPr/>
          </p:nvSpPr>
          <p:spPr>
            <a:xfrm>
              <a:off x="732450"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2" name="Oval 341"/>
            <p:cNvSpPr/>
            <p:nvPr/>
          </p:nvSpPr>
          <p:spPr>
            <a:xfrm>
              <a:off x="732450" y="33708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3" name="Oval 342"/>
            <p:cNvSpPr/>
            <p:nvPr/>
          </p:nvSpPr>
          <p:spPr>
            <a:xfrm>
              <a:off x="4532925"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4" name="Oval 343"/>
            <p:cNvSpPr/>
            <p:nvPr/>
          </p:nvSpPr>
          <p:spPr>
            <a:xfrm>
              <a:off x="4532925" y="34461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5" name="Oval 344"/>
            <p:cNvSpPr/>
            <p:nvPr/>
          </p:nvSpPr>
          <p:spPr>
            <a:xfrm>
              <a:off x="4532925" y="243742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6" name="Oval 345"/>
            <p:cNvSpPr/>
            <p:nvPr/>
          </p:nvSpPr>
          <p:spPr>
            <a:xfrm>
              <a:off x="4532925" y="1426800"/>
              <a:ext cx="552450" cy="523875"/>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7" name="Oval 346"/>
            <p:cNvSpPr/>
            <p:nvPr/>
          </p:nvSpPr>
          <p:spPr>
            <a:xfrm>
              <a:off x="4532925" y="3695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348" name="Straight Arrow Connector 347"/>
            <p:cNvCxnSpPr>
              <a:stCxn id="328" idx="4"/>
            </p:cNvCxnSpPr>
            <p:nvPr/>
          </p:nvCxnSpPr>
          <p:spPr>
            <a:xfrm flipH="1">
              <a:off x="933450" y="893395"/>
              <a:ext cx="17100" cy="44865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49" name="Straight Arrow Connector 348"/>
            <p:cNvCxnSpPr>
              <a:stCxn id="330" idx="4"/>
              <a:endCxn id="329" idx="0"/>
            </p:cNvCxnSpPr>
            <p:nvPr/>
          </p:nvCxnSpPr>
          <p:spPr>
            <a:xfrm>
              <a:off x="942000" y="1865925"/>
              <a:ext cx="66675" cy="5143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50" name="Straight Arrow Connector 349"/>
            <p:cNvCxnSpPr>
              <a:stCxn id="329" idx="4"/>
              <a:endCxn id="342" idx="0"/>
            </p:cNvCxnSpPr>
            <p:nvPr/>
          </p:nvCxnSpPr>
          <p:spPr>
            <a:xfrm>
              <a:off x="1008675" y="2904150"/>
              <a:ext cx="0" cy="4667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51" name="Straight Arrow Connector 350"/>
            <p:cNvCxnSpPr>
              <a:stCxn id="342" idx="4"/>
              <a:endCxn id="341" idx="0"/>
            </p:cNvCxnSpPr>
            <p:nvPr/>
          </p:nvCxnSpPr>
          <p:spPr>
            <a:xfrm>
              <a:off x="1008675" y="3894750"/>
              <a:ext cx="0" cy="5915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52" name="Straight Arrow Connector 351"/>
            <p:cNvCxnSpPr>
              <a:stCxn id="340" idx="4"/>
              <a:endCxn id="337" idx="0"/>
            </p:cNvCxnSpPr>
            <p:nvPr/>
          </p:nvCxnSpPr>
          <p:spPr>
            <a:xfrm>
              <a:off x="2293575" y="893395"/>
              <a:ext cx="58125" cy="50580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53" name="Straight Arrow Connector 352"/>
            <p:cNvCxnSpPr>
              <a:stCxn id="337" idx="4"/>
              <a:endCxn id="334" idx="0"/>
            </p:cNvCxnSpPr>
            <p:nvPr/>
          </p:nvCxnSpPr>
          <p:spPr>
            <a:xfrm>
              <a:off x="2351700" y="1923075"/>
              <a:ext cx="0" cy="457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54" name="Straight Arrow Connector 353"/>
            <p:cNvCxnSpPr>
              <a:stCxn id="334" idx="4"/>
              <a:endCxn id="333" idx="0"/>
            </p:cNvCxnSpPr>
            <p:nvPr/>
          </p:nvCxnSpPr>
          <p:spPr>
            <a:xfrm flipH="1">
              <a:off x="2293575" y="2904150"/>
              <a:ext cx="58125" cy="5419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55" name="Straight Arrow Connector 354"/>
            <p:cNvCxnSpPr>
              <a:stCxn id="333" idx="4"/>
              <a:endCxn id="331" idx="0"/>
            </p:cNvCxnSpPr>
            <p:nvPr/>
          </p:nvCxnSpPr>
          <p:spPr>
            <a:xfrm>
              <a:off x="2293575"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56" name="Straight Arrow Connector 355"/>
            <p:cNvCxnSpPr>
              <a:stCxn id="330" idx="5"/>
              <a:endCxn id="334" idx="1"/>
            </p:cNvCxnSpPr>
            <p:nvPr/>
          </p:nvCxnSpPr>
          <p:spPr>
            <a:xfrm>
              <a:off x="1137321" y="1789205"/>
              <a:ext cx="1019058" cy="66779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57" name="Straight Arrow Connector 356"/>
            <p:cNvCxnSpPr>
              <a:stCxn id="329" idx="5"/>
              <a:endCxn id="333" idx="1"/>
            </p:cNvCxnSpPr>
            <p:nvPr/>
          </p:nvCxnSpPr>
          <p:spPr>
            <a:xfrm>
              <a:off x="1203996" y="2827430"/>
              <a:ext cx="894258" cy="69539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58" name="Straight Arrow Connector 357"/>
            <p:cNvCxnSpPr>
              <a:stCxn id="339" idx="4"/>
              <a:endCxn id="338" idx="0"/>
            </p:cNvCxnSpPr>
            <p:nvPr/>
          </p:nvCxnSpPr>
          <p:spPr>
            <a:xfrm>
              <a:off x="3570900" y="893400"/>
              <a:ext cx="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59" name="Straight Arrow Connector 358"/>
            <p:cNvCxnSpPr>
              <a:stCxn id="338" idx="4"/>
              <a:endCxn id="336" idx="0"/>
            </p:cNvCxnSpPr>
            <p:nvPr/>
          </p:nvCxnSpPr>
          <p:spPr>
            <a:xfrm>
              <a:off x="3570900" y="1950675"/>
              <a:ext cx="0" cy="4867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60" name="Straight Arrow Connector 359"/>
            <p:cNvCxnSpPr>
              <a:stCxn id="336" idx="4"/>
              <a:endCxn id="335" idx="0"/>
            </p:cNvCxnSpPr>
            <p:nvPr/>
          </p:nvCxnSpPr>
          <p:spPr>
            <a:xfrm>
              <a:off x="3570900" y="2961300"/>
              <a:ext cx="0" cy="48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61" name="Straight Arrow Connector 360"/>
            <p:cNvCxnSpPr>
              <a:stCxn id="335" idx="4"/>
              <a:endCxn id="332" idx="0"/>
            </p:cNvCxnSpPr>
            <p:nvPr/>
          </p:nvCxnSpPr>
          <p:spPr>
            <a:xfrm>
              <a:off x="3570900"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62" name="Straight Arrow Connector 361"/>
            <p:cNvCxnSpPr>
              <a:stCxn id="333" idx="6"/>
            </p:cNvCxnSpPr>
            <p:nvPr/>
          </p:nvCxnSpPr>
          <p:spPr>
            <a:xfrm>
              <a:off x="2569800" y="3708038"/>
              <a:ext cx="724875" cy="162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63" name="Straight Arrow Connector 362"/>
            <p:cNvCxnSpPr>
              <a:stCxn id="338" idx="3"/>
              <a:endCxn id="334" idx="7"/>
            </p:cNvCxnSpPr>
            <p:nvPr/>
          </p:nvCxnSpPr>
          <p:spPr>
            <a:xfrm flipH="1">
              <a:off x="2547021" y="1873955"/>
              <a:ext cx="828558" cy="5830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64" name="Straight Arrow Connector 363"/>
            <p:cNvCxnSpPr>
              <a:stCxn id="347" idx="4"/>
              <a:endCxn id="346" idx="0"/>
            </p:cNvCxnSpPr>
            <p:nvPr/>
          </p:nvCxnSpPr>
          <p:spPr>
            <a:xfrm>
              <a:off x="4809150" y="893400"/>
              <a:ext cx="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65" name="Straight Arrow Connector 364"/>
            <p:cNvCxnSpPr>
              <a:stCxn id="346" idx="4"/>
              <a:endCxn id="345" idx="0"/>
            </p:cNvCxnSpPr>
            <p:nvPr/>
          </p:nvCxnSpPr>
          <p:spPr>
            <a:xfrm>
              <a:off x="4809150" y="1950675"/>
              <a:ext cx="0" cy="4867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66" name="Straight Arrow Connector 365"/>
            <p:cNvCxnSpPr>
              <a:stCxn id="345" idx="4"/>
              <a:endCxn id="344" idx="0"/>
            </p:cNvCxnSpPr>
            <p:nvPr/>
          </p:nvCxnSpPr>
          <p:spPr>
            <a:xfrm>
              <a:off x="4809150" y="2961300"/>
              <a:ext cx="0" cy="48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67" name="Straight Arrow Connector 366"/>
            <p:cNvCxnSpPr>
              <a:stCxn id="344" idx="4"/>
              <a:endCxn id="343" idx="0"/>
            </p:cNvCxnSpPr>
            <p:nvPr/>
          </p:nvCxnSpPr>
          <p:spPr>
            <a:xfrm>
              <a:off x="4809150"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68" name="Straight Arrow Connector 367"/>
            <p:cNvCxnSpPr>
              <a:stCxn id="346" idx="2"/>
              <a:endCxn id="338" idx="6"/>
            </p:cNvCxnSpPr>
            <p:nvPr/>
          </p:nvCxnSpPr>
          <p:spPr>
            <a:xfrm flipH="1">
              <a:off x="3847125" y="1688738"/>
              <a:ext cx="6858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69" name="Straight Arrow Connector 368"/>
            <p:cNvCxnSpPr>
              <a:stCxn id="336" idx="5"/>
              <a:endCxn id="344" idx="1"/>
            </p:cNvCxnSpPr>
            <p:nvPr/>
          </p:nvCxnSpPr>
          <p:spPr>
            <a:xfrm>
              <a:off x="3766221" y="2884580"/>
              <a:ext cx="847608" cy="6382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70" name="Straight Arrow Connector 369"/>
            <p:cNvCxnSpPr>
              <a:stCxn id="344" idx="3"/>
              <a:endCxn id="332" idx="7"/>
            </p:cNvCxnSpPr>
            <p:nvPr/>
          </p:nvCxnSpPr>
          <p:spPr>
            <a:xfrm flipH="1">
              <a:off x="3766221" y="3893255"/>
              <a:ext cx="847608" cy="6697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grpSp>
        <p:nvGrpSpPr>
          <p:cNvPr id="371" name="Canvas 473"/>
          <p:cNvGrpSpPr/>
          <p:nvPr/>
        </p:nvGrpSpPr>
        <p:grpSpPr>
          <a:xfrm>
            <a:off x="3715270" y="4313144"/>
            <a:ext cx="1381664" cy="1304094"/>
            <a:chOff x="0" y="0"/>
            <a:chExt cx="5486400" cy="5305425"/>
          </a:xfrm>
        </p:grpSpPr>
        <p:sp>
          <p:nvSpPr>
            <p:cNvPr id="372" name="Rectangle 371"/>
            <p:cNvSpPr/>
            <p:nvPr/>
          </p:nvSpPr>
          <p:spPr>
            <a:xfrm>
              <a:off x="0" y="0"/>
              <a:ext cx="5486400" cy="5305425"/>
            </a:xfrm>
            <a:prstGeom prst="rect">
              <a:avLst/>
            </a:prstGeom>
          </p:spPr>
        </p:sp>
        <p:sp>
          <p:nvSpPr>
            <p:cNvPr id="373" name="Oval 372"/>
            <p:cNvSpPr/>
            <p:nvPr/>
          </p:nvSpPr>
          <p:spPr>
            <a:xfrm>
              <a:off x="674325" y="369520"/>
              <a:ext cx="552450" cy="523875"/>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74" name="Oval 373"/>
            <p:cNvSpPr/>
            <p:nvPr/>
          </p:nvSpPr>
          <p:spPr>
            <a:xfrm>
              <a:off x="732450" y="23802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75" name="Oval 374"/>
            <p:cNvSpPr/>
            <p:nvPr/>
          </p:nvSpPr>
          <p:spPr>
            <a:xfrm>
              <a:off x="665775" y="1342050"/>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76" name="Oval 375"/>
            <p:cNvSpPr/>
            <p:nvPr/>
          </p:nvSpPr>
          <p:spPr>
            <a:xfrm>
              <a:off x="2017350"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77" name="Oval 376"/>
            <p:cNvSpPr/>
            <p:nvPr/>
          </p:nvSpPr>
          <p:spPr>
            <a:xfrm>
              <a:off x="3294675"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78" name="Oval 377"/>
            <p:cNvSpPr/>
            <p:nvPr/>
          </p:nvSpPr>
          <p:spPr>
            <a:xfrm>
              <a:off x="2017350" y="34461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79" name="Oval 378"/>
            <p:cNvSpPr/>
            <p:nvPr/>
          </p:nvSpPr>
          <p:spPr>
            <a:xfrm>
              <a:off x="2075475" y="2380275"/>
              <a:ext cx="552450" cy="523875"/>
            </a:xfrm>
            <a:prstGeom prst="ellipse">
              <a:avLst/>
            </a:prstGeom>
            <a:ln/>
          </p:spPr>
          <p:style>
            <a:lnRef idx="1">
              <a:schemeClr val="accent4"/>
            </a:lnRef>
            <a:fillRef idx="3">
              <a:schemeClr val="accent4"/>
            </a:fillRef>
            <a:effectRef idx="2">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80" name="Oval 379"/>
            <p:cNvSpPr/>
            <p:nvPr/>
          </p:nvSpPr>
          <p:spPr>
            <a:xfrm>
              <a:off x="3294675" y="34461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81" name="Oval 380"/>
            <p:cNvSpPr/>
            <p:nvPr/>
          </p:nvSpPr>
          <p:spPr>
            <a:xfrm>
              <a:off x="3294675" y="243742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82" name="Oval 381"/>
            <p:cNvSpPr/>
            <p:nvPr/>
          </p:nvSpPr>
          <p:spPr>
            <a:xfrm>
              <a:off x="2075475" y="13992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83" name="Oval 382"/>
            <p:cNvSpPr/>
            <p:nvPr/>
          </p:nvSpPr>
          <p:spPr>
            <a:xfrm>
              <a:off x="3294675" y="1426800"/>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84" name="Oval 383"/>
            <p:cNvSpPr/>
            <p:nvPr/>
          </p:nvSpPr>
          <p:spPr>
            <a:xfrm>
              <a:off x="3294675" y="3695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85" name="Oval 384"/>
            <p:cNvSpPr/>
            <p:nvPr/>
          </p:nvSpPr>
          <p:spPr>
            <a:xfrm>
              <a:off x="2017350" y="36952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86" name="Oval 385"/>
            <p:cNvSpPr/>
            <p:nvPr/>
          </p:nvSpPr>
          <p:spPr>
            <a:xfrm>
              <a:off x="732450"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87" name="Oval 386"/>
            <p:cNvSpPr/>
            <p:nvPr/>
          </p:nvSpPr>
          <p:spPr>
            <a:xfrm>
              <a:off x="732450" y="33708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88" name="Oval 387"/>
            <p:cNvSpPr/>
            <p:nvPr/>
          </p:nvSpPr>
          <p:spPr>
            <a:xfrm>
              <a:off x="4532925"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89" name="Oval 388"/>
            <p:cNvSpPr/>
            <p:nvPr/>
          </p:nvSpPr>
          <p:spPr>
            <a:xfrm>
              <a:off x="4532925" y="3446100"/>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90" name="Oval 389"/>
            <p:cNvSpPr/>
            <p:nvPr/>
          </p:nvSpPr>
          <p:spPr>
            <a:xfrm>
              <a:off x="4532925" y="243742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91" name="Oval 390"/>
            <p:cNvSpPr/>
            <p:nvPr/>
          </p:nvSpPr>
          <p:spPr>
            <a:xfrm>
              <a:off x="4532925" y="1426800"/>
              <a:ext cx="552450" cy="523875"/>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92" name="Oval 391"/>
            <p:cNvSpPr/>
            <p:nvPr/>
          </p:nvSpPr>
          <p:spPr>
            <a:xfrm>
              <a:off x="4532925" y="3695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393" name="Straight Arrow Connector 392"/>
            <p:cNvCxnSpPr>
              <a:stCxn id="373" idx="4"/>
            </p:cNvCxnSpPr>
            <p:nvPr/>
          </p:nvCxnSpPr>
          <p:spPr>
            <a:xfrm flipH="1">
              <a:off x="933450" y="893395"/>
              <a:ext cx="17100" cy="44865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94" name="Straight Arrow Connector 393"/>
            <p:cNvCxnSpPr>
              <a:stCxn id="375" idx="4"/>
              <a:endCxn id="374" idx="0"/>
            </p:cNvCxnSpPr>
            <p:nvPr/>
          </p:nvCxnSpPr>
          <p:spPr>
            <a:xfrm>
              <a:off x="942000" y="1865925"/>
              <a:ext cx="66675" cy="5143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95" name="Straight Arrow Connector 394"/>
            <p:cNvCxnSpPr>
              <a:stCxn id="374" idx="4"/>
              <a:endCxn id="387" idx="0"/>
            </p:cNvCxnSpPr>
            <p:nvPr/>
          </p:nvCxnSpPr>
          <p:spPr>
            <a:xfrm>
              <a:off x="1008675" y="2904150"/>
              <a:ext cx="0" cy="4667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96" name="Straight Arrow Connector 395"/>
            <p:cNvCxnSpPr>
              <a:stCxn id="387" idx="4"/>
              <a:endCxn id="386" idx="0"/>
            </p:cNvCxnSpPr>
            <p:nvPr/>
          </p:nvCxnSpPr>
          <p:spPr>
            <a:xfrm>
              <a:off x="1008675" y="3894750"/>
              <a:ext cx="0" cy="5915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97" name="Straight Arrow Connector 396"/>
            <p:cNvCxnSpPr>
              <a:stCxn id="385" idx="4"/>
              <a:endCxn id="382" idx="0"/>
            </p:cNvCxnSpPr>
            <p:nvPr/>
          </p:nvCxnSpPr>
          <p:spPr>
            <a:xfrm>
              <a:off x="2293575" y="893395"/>
              <a:ext cx="58125" cy="50580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98" name="Straight Arrow Connector 397"/>
            <p:cNvCxnSpPr>
              <a:stCxn id="382" idx="4"/>
              <a:endCxn id="379" idx="0"/>
            </p:cNvCxnSpPr>
            <p:nvPr/>
          </p:nvCxnSpPr>
          <p:spPr>
            <a:xfrm>
              <a:off x="2351700" y="1923075"/>
              <a:ext cx="0" cy="457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99" name="Straight Arrow Connector 398"/>
            <p:cNvCxnSpPr>
              <a:stCxn id="379" idx="4"/>
              <a:endCxn id="378" idx="0"/>
            </p:cNvCxnSpPr>
            <p:nvPr/>
          </p:nvCxnSpPr>
          <p:spPr>
            <a:xfrm flipH="1">
              <a:off x="2293575" y="2904150"/>
              <a:ext cx="58125" cy="5419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00" name="Straight Arrow Connector 399"/>
            <p:cNvCxnSpPr>
              <a:stCxn id="378" idx="4"/>
              <a:endCxn id="376" idx="0"/>
            </p:cNvCxnSpPr>
            <p:nvPr/>
          </p:nvCxnSpPr>
          <p:spPr>
            <a:xfrm>
              <a:off x="2293575"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01" name="Straight Arrow Connector 400"/>
            <p:cNvCxnSpPr>
              <a:stCxn id="375" idx="5"/>
              <a:endCxn id="379" idx="1"/>
            </p:cNvCxnSpPr>
            <p:nvPr/>
          </p:nvCxnSpPr>
          <p:spPr>
            <a:xfrm>
              <a:off x="1137321" y="1789205"/>
              <a:ext cx="1019058" cy="66779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02" name="Straight Arrow Connector 401"/>
            <p:cNvCxnSpPr>
              <a:stCxn id="374" idx="5"/>
              <a:endCxn id="378" idx="1"/>
            </p:cNvCxnSpPr>
            <p:nvPr/>
          </p:nvCxnSpPr>
          <p:spPr>
            <a:xfrm>
              <a:off x="1203996" y="2827430"/>
              <a:ext cx="894258" cy="69539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03" name="Straight Arrow Connector 402"/>
            <p:cNvCxnSpPr>
              <a:stCxn id="384" idx="4"/>
              <a:endCxn id="383" idx="0"/>
            </p:cNvCxnSpPr>
            <p:nvPr/>
          </p:nvCxnSpPr>
          <p:spPr>
            <a:xfrm>
              <a:off x="3570900" y="893400"/>
              <a:ext cx="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04" name="Straight Arrow Connector 403"/>
            <p:cNvCxnSpPr>
              <a:stCxn id="383" idx="4"/>
              <a:endCxn id="381" idx="0"/>
            </p:cNvCxnSpPr>
            <p:nvPr/>
          </p:nvCxnSpPr>
          <p:spPr>
            <a:xfrm>
              <a:off x="3570900" y="1950675"/>
              <a:ext cx="0" cy="4867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05" name="Straight Arrow Connector 404"/>
            <p:cNvCxnSpPr>
              <a:stCxn id="381" idx="4"/>
              <a:endCxn id="380" idx="0"/>
            </p:cNvCxnSpPr>
            <p:nvPr/>
          </p:nvCxnSpPr>
          <p:spPr>
            <a:xfrm>
              <a:off x="3570900" y="2961300"/>
              <a:ext cx="0" cy="48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06" name="Straight Arrow Connector 405"/>
            <p:cNvCxnSpPr>
              <a:stCxn id="380" idx="4"/>
              <a:endCxn id="377" idx="0"/>
            </p:cNvCxnSpPr>
            <p:nvPr/>
          </p:nvCxnSpPr>
          <p:spPr>
            <a:xfrm>
              <a:off x="3570900"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07" name="Straight Arrow Connector 406"/>
            <p:cNvCxnSpPr>
              <a:stCxn id="378" idx="6"/>
            </p:cNvCxnSpPr>
            <p:nvPr/>
          </p:nvCxnSpPr>
          <p:spPr>
            <a:xfrm>
              <a:off x="2569800" y="3708038"/>
              <a:ext cx="724875" cy="162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08" name="Straight Arrow Connector 407"/>
            <p:cNvCxnSpPr>
              <a:stCxn id="383" idx="3"/>
              <a:endCxn id="379" idx="7"/>
            </p:cNvCxnSpPr>
            <p:nvPr/>
          </p:nvCxnSpPr>
          <p:spPr>
            <a:xfrm flipH="1">
              <a:off x="2547021" y="1873955"/>
              <a:ext cx="828558" cy="5830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09" name="Straight Arrow Connector 408"/>
            <p:cNvCxnSpPr>
              <a:stCxn id="392" idx="4"/>
              <a:endCxn id="391" idx="0"/>
            </p:cNvCxnSpPr>
            <p:nvPr/>
          </p:nvCxnSpPr>
          <p:spPr>
            <a:xfrm>
              <a:off x="4809150" y="893400"/>
              <a:ext cx="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10" name="Straight Arrow Connector 409"/>
            <p:cNvCxnSpPr>
              <a:stCxn id="391" idx="4"/>
              <a:endCxn id="390" idx="0"/>
            </p:cNvCxnSpPr>
            <p:nvPr/>
          </p:nvCxnSpPr>
          <p:spPr>
            <a:xfrm>
              <a:off x="4809150" y="1950675"/>
              <a:ext cx="0" cy="4867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11" name="Straight Arrow Connector 410"/>
            <p:cNvCxnSpPr>
              <a:stCxn id="390" idx="4"/>
              <a:endCxn id="389" idx="0"/>
            </p:cNvCxnSpPr>
            <p:nvPr/>
          </p:nvCxnSpPr>
          <p:spPr>
            <a:xfrm>
              <a:off x="4809150" y="2961300"/>
              <a:ext cx="0" cy="48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12" name="Straight Arrow Connector 411"/>
            <p:cNvCxnSpPr>
              <a:stCxn id="389" idx="4"/>
              <a:endCxn id="388" idx="0"/>
            </p:cNvCxnSpPr>
            <p:nvPr/>
          </p:nvCxnSpPr>
          <p:spPr>
            <a:xfrm>
              <a:off x="4809150"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13" name="Straight Arrow Connector 412"/>
            <p:cNvCxnSpPr>
              <a:stCxn id="391" idx="2"/>
              <a:endCxn id="383" idx="6"/>
            </p:cNvCxnSpPr>
            <p:nvPr/>
          </p:nvCxnSpPr>
          <p:spPr>
            <a:xfrm flipH="1">
              <a:off x="3847125" y="1688738"/>
              <a:ext cx="6858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14" name="Straight Arrow Connector 413"/>
            <p:cNvCxnSpPr>
              <a:stCxn id="381" idx="5"/>
              <a:endCxn id="389" idx="1"/>
            </p:cNvCxnSpPr>
            <p:nvPr/>
          </p:nvCxnSpPr>
          <p:spPr>
            <a:xfrm>
              <a:off x="3766221" y="2884580"/>
              <a:ext cx="847608" cy="6382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15" name="Straight Arrow Connector 414"/>
            <p:cNvCxnSpPr>
              <a:stCxn id="389" idx="3"/>
              <a:endCxn id="377" idx="7"/>
            </p:cNvCxnSpPr>
            <p:nvPr/>
          </p:nvCxnSpPr>
          <p:spPr>
            <a:xfrm flipH="1">
              <a:off x="3766221" y="3893255"/>
              <a:ext cx="847608" cy="6697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grpSp>
        <p:nvGrpSpPr>
          <p:cNvPr id="416" name="Canvas 517"/>
          <p:cNvGrpSpPr/>
          <p:nvPr/>
        </p:nvGrpSpPr>
        <p:grpSpPr>
          <a:xfrm>
            <a:off x="5127285" y="4336848"/>
            <a:ext cx="1354810" cy="1280390"/>
            <a:chOff x="0" y="0"/>
            <a:chExt cx="5486400" cy="5305425"/>
          </a:xfrm>
        </p:grpSpPr>
        <p:sp>
          <p:nvSpPr>
            <p:cNvPr id="417" name="Rectangle 416"/>
            <p:cNvSpPr/>
            <p:nvPr/>
          </p:nvSpPr>
          <p:spPr>
            <a:xfrm>
              <a:off x="0" y="0"/>
              <a:ext cx="5486400" cy="5305425"/>
            </a:xfrm>
            <a:prstGeom prst="rect">
              <a:avLst/>
            </a:prstGeom>
          </p:spPr>
        </p:sp>
        <p:sp>
          <p:nvSpPr>
            <p:cNvPr id="418" name="Oval 417"/>
            <p:cNvSpPr/>
            <p:nvPr/>
          </p:nvSpPr>
          <p:spPr>
            <a:xfrm>
              <a:off x="674325" y="369520"/>
              <a:ext cx="552450" cy="523875"/>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19" name="Oval 418"/>
            <p:cNvSpPr/>
            <p:nvPr/>
          </p:nvSpPr>
          <p:spPr>
            <a:xfrm>
              <a:off x="732450" y="23802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20" name="Oval 419"/>
            <p:cNvSpPr/>
            <p:nvPr/>
          </p:nvSpPr>
          <p:spPr>
            <a:xfrm>
              <a:off x="665775" y="1342050"/>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21" name="Oval 420"/>
            <p:cNvSpPr/>
            <p:nvPr/>
          </p:nvSpPr>
          <p:spPr>
            <a:xfrm>
              <a:off x="2017350"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22" name="Oval 421"/>
            <p:cNvSpPr/>
            <p:nvPr/>
          </p:nvSpPr>
          <p:spPr>
            <a:xfrm>
              <a:off x="3294675" y="44862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23" name="Oval 422"/>
            <p:cNvSpPr/>
            <p:nvPr/>
          </p:nvSpPr>
          <p:spPr>
            <a:xfrm>
              <a:off x="2017350" y="3446100"/>
              <a:ext cx="552450" cy="523875"/>
            </a:xfrm>
            <a:prstGeom prst="ellipse">
              <a:avLst/>
            </a:prstGeom>
            <a:ln/>
          </p:spPr>
          <p:style>
            <a:lnRef idx="1">
              <a:schemeClr val="accent4"/>
            </a:lnRef>
            <a:fillRef idx="3">
              <a:schemeClr val="accent4"/>
            </a:fillRef>
            <a:effectRef idx="2">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24" name="Oval 423"/>
            <p:cNvSpPr/>
            <p:nvPr/>
          </p:nvSpPr>
          <p:spPr>
            <a:xfrm>
              <a:off x="2075475" y="2380275"/>
              <a:ext cx="552450" cy="523875"/>
            </a:xfrm>
            <a:prstGeom prst="ellipse">
              <a:avLst/>
            </a:prstGeom>
            <a:ln/>
          </p:spPr>
          <p:style>
            <a:lnRef idx="1">
              <a:schemeClr val="accent4"/>
            </a:lnRef>
            <a:fillRef idx="3">
              <a:schemeClr val="accent4"/>
            </a:fillRef>
            <a:effectRef idx="2">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25" name="Oval 424"/>
            <p:cNvSpPr/>
            <p:nvPr/>
          </p:nvSpPr>
          <p:spPr>
            <a:xfrm>
              <a:off x="3294675" y="3446100"/>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26" name="Oval 425"/>
            <p:cNvSpPr/>
            <p:nvPr/>
          </p:nvSpPr>
          <p:spPr>
            <a:xfrm>
              <a:off x="3294675" y="243742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27" name="Oval 426"/>
            <p:cNvSpPr/>
            <p:nvPr/>
          </p:nvSpPr>
          <p:spPr>
            <a:xfrm>
              <a:off x="2075475" y="13992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28" name="Oval 427"/>
            <p:cNvSpPr/>
            <p:nvPr/>
          </p:nvSpPr>
          <p:spPr>
            <a:xfrm>
              <a:off x="3294675" y="1426800"/>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29" name="Oval 428"/>
            <p:cNvSpPr/>
            <p:nvPr/>
          </p:nvSpPr>
          <p:spPr>
            <a:xfrm>
              <a:off x="3294675" y="3695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30" name="Oval 429"/>
            <p:cNvSpPr/>
            <p:nvPr/>
          </p:nvSpPr>
          <p:spPr>
            <a:xfrm>
              <a:off x="2017350" y="36952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31" name="Oval 430"/>
            <p:cNvSpPr/>
            <p:nvPr/>
          </p:nvSpPr>
          <p:spPr>
            <a:xfrm>
              <a:off x="732450"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32" name="Oval 431"/>
            <p:cNvSpPr/>
            <p:nvPr/>
          </p:nvSpPr>
          <p:spPr>
            <a:xfrm>
              <a:off x="732450" y="33708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33" name="Oval 432"/>
            <p:cNvSpPr/>
            <p:nvPr/>
          </p:nvSpPr>
          <p:spPr>
            <a:xfrm>
              <a:off x="4532925" y="44862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34" name="Oval 433"/>
            <p:cNvSpPr/>
            <p:nvPr/>
          </p:nvSpPr>
          <p:spPr>
            <a:xfrm>
              <a:off x="4532925" y="3446100"/>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35" name="Oval 434"/>
            <p:cNvSpPr/>
            <p:nvPr/>
          </p:nvSpPr>
          <p:spPr>
            <a:xfrm>
              <a:off x="4532925" y="243742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36" name="Oval 435"/>
            <p:cNvSpPr/>
            <p:nvPr/>
          </p:nvSpPr>
          <p:spPr>
            <a:xfrm>
              <a:off x="4532925" y="1426800"/>
              <a:ext cx="552450" cy="523875"/>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37" name="Oval 436"/>
            <p:cNvSpPr/>
            <p:nvPr/>
          </p:nvSpPr>
          <p:spPr>
            <a:xfrm>
              <a:off x="4532925" y="3695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438" name="Straight Arrow Connector 437"/>
            <p:cNvCxnSpPr>
              <a:stCxn id="418" idx="4"/>
            </p:cNvCxnSpPr>
            <p:nvPr/>
          </p:nvCxnSpPr>
          <p:spPr>
            <a:xfrm flipH="1">
              <a:off x="933450" y="893395"/>
              <a:ext cx="17100" cy="44865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39" name="Straight Arrow Connector 438"/>
            <p:cNvCxnSpPr>
              <a:stCxn id="420" idx="4"/>
              <a:endCxn id="419" idx="0"/>
            </p:cNvCxnSpPr>
            <p:nvPr/>
          </p:nvCxnSpPr>
          <p:spPr>
            <a:xfrm>
              <a:off x="942000" y="1865925"/>
              <a:ext cx="66675" cy="5143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40" name="Straight Arrow Connector 439"/>
            <p:cNvCxnSpPr>
              <a:stCxn id="419" idx="4"/>
              <a:endCxn id="432" idx="0"/>
            </p:cNvCxnSpPr>
            <p:nvPr/>
          </p:nvCxnSpPr>
          <p:spPr>
            <a:xfrm>
              <a:off x="1008675" y="2904150"/>
              <a:ext cx="0" cy="4667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41" name="Straight Arrow Connector 440"/>
            <p:cNvCxnSpPr>
              <a:stCxn id="432" idx="4"/>
              <a:endCxn id="431" idx="0"/>
            </p:cNvCxnSpPr>
            <p:nvPr/>
          </p:nvCxnSpPr>
          <p:spPr>
            <a:xfrm>
              <a:off x="1008675" y="3894750"/>
              <a:ext cx="0" cy="5915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42" name="Straight Arrow Connector 441"/>
            <p:cNvCxnSpPr>
              <a:stCxn id="430" idx="4"/>
              <a:endCxn id="427" idx="0"/>
            </p:cNvCxnSpPr>
            <p:nvPr/>
          </p:nvCxnSpPr>
          <p:spPr>
            <a:xfrm>
              <a:off x="2293575" y="893395"/>
              <a:ext cx="58125" cy="50580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43" name="Straight Arrow Connector 442"/>
            <p:cNvCxnSpPr>
              <a:stCxn id="427" idx="4"/>
              <a:endCxn id="424" idx="0"/>
            </p:cNvCxnSpPr>
            <p:nvPr/>
          </p:nvCxnSpPr>
          <p:spPr>
            <a:xfrm>
              <a:off x="2351700" y="1923075"/>
              <a:ext cx="0" cy="457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44" name="Straight Arrow Connector 443"/>
            <p:cNvCxnSpPr>
              <a:stCxn id="424" idx="4"/>
              <a:endCxn id="423" idx="0"/>
            </p:cNvCxnSpPr>
            <p:nvPr/>
          </p:nvCxnSpPr>
          <p:spPr>
            <a:xfrm flipH="1">
              <a:off x="2293575" y="2904150"/>
              <a:ext cx="58125" cy="5419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45" name="Straight Arrow Connector 444"/>
            <p:cNvCxnSpPr>
              <a:stCxn id="423" idx="4"/>
              <a:endCxn id="421" idx="0"/>
            </p:cNvCxnSpPr>
            <p:nvPr/>
          </p:nvCxnSpPr>
          <p:spPr>
            <a:xfrm>
              <a:off x="2293575"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46" name="Straight Arrow Connector 445"/>
            <p:cNvCxnSpPr>
              <a:stCxn id="420" idx="5"/>
              <a:endCxn id="424" idx="1"/>
            </p:cNvCxnSpPr>
            <p:nvPr/>
          </p:nvCxnSpPr>
          <p:spPr>
            <a:xfrm>
              <a:off x="1137321" y="1789205"/>
              <a:ext cx="1019058" cy="66779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47" name="Straight Arrow Connector 446"/>
            <p:cNvCxnSpPr>
              <a:stCxn id="419" idx="5"/>
              <a:endCxn id="423" idx="1"/>
            </p:cNvCxnSpPr>
            <p:nvPr/>
          </p:nvCxnSpPr>
          <p:spPr>
            <a:xfrm>
              <a:off x="1203996" y="2827430"/>
              <a:ext cx="894258" cy="69539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48" name="Straight Arrow Connector 447"/>
            <p:cNvCxnSpPr>
              <a:stCxn id="429" idx="4"/>
              <a:endCxn id="428" idx="0"/>
            </p:cNvCxnSpPr>
            <p:nvPr/>
          </p:nvCxnSpPr>
          <p:spPr>
            <a:xfrm>
              <a:off x="3570900" y="893400"/>
              <a:ext cx="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49" name="Straight Arrow Connector 448"/>
            <p:cNvCxnSpPr>
              <a:stCxn id="428" idx="4"/>
              <a:endCxn id="426" idx="0"/>
            </p:cNvCxnSpPr>
            <p:nvPr/>
          </p:nvCxnSpPr>
          <p:spPr>
            <a:xfrm>
              <a:off x="3570900" y="1950675"/>
              <a:ext cx="0" cy="4867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50" name="Straight Arrow Connector 449"/>
            <p:cNvCxnSpPr>
              <a:stCxn id="426" idx="4"/>
              <a:endCxn id="425" idx="0"/>
            </p:cNvCxnSpPr>
            <p:nvPr/>
          </p:nvCxnSpPr>
          <p:spPr>
            <a:xfrm>
              <a:off x="3570900" y="2961300"/>
              <a:ext cx="0" cy="48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51" name="Straight Arrow Connector 450"/>
            <p:cNvCxnSpPr>
              <a:stCxn id="425" idx="4"/>
              <a:endCxn id="422" idx="0"/>
            </p:cNvCxnSpPr>
            <p:nvPr/>
          </p:nvCxnSpPr>
          <p:spPr>
            <a:xfrm>
              <a:off x="3570900"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52" name="Straight Arrow Connector 451"/>
            <p:cNvCxnSpPr>
              <a:stCxn id="423" idx="6"/>
            </p:cNvCxnSpPr>
            <p:nvPr/>
          </p:nvCxnSpPr>
          <p:spPr>
            <a:xfrm>
              <a:off x="2569800" y="3708038"/>
              <a:ext cx="724875" cy="162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53" name="Straight Arrow Connector 452"/>
            <p:cNvCxnSpPr>
              <a:stCxn id="428" idx="3"/>
              <a:endCxn id="424" idx="7"/>
            </p:cNvCxnSpPr>
            <p:nvPr/>
          </p:nvCxnSpPr>
          <p:spPr>
            <a:xfrm flipH="1">
              <a:off x="2547021" y="1873955"/>
              <a:ext cx="828558" cy="5830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54" name="Straight Arrow Connector 453"/>
            <p:cNvCxnSpPr>
              <a:stCxn id="437" idx="4"/>
              <a:endCxn id="436" idx="0"/>
            </p:cNvCxnSpPr>
            <p:nvPr/>
          </p:nvCxnSpPr>
          <p:spPr>
            <a:xfrm>
              <a:off x="4809150" y="893400"/>
              <a:ext cx="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55" name="Straight Arrow Connector 454"/>
            <p:cNvCxnSpPr>
              <a:stCxn id="436" idx="4"/>
              <a:endCxn id="435" idx="0"/>
            </p:cNvCxnSpPr>
            <p:nvPr/>
          </p:nvCxnSpPr>
          <p:spPr>
            <a:xfrm>
              <a:off x="4809150" y="1950675"/>
              <a:ext cx="0" cy="4867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56" name="Straight Arrow Connector 455"/>
            <p:cNvCxnSpPr>
              <a:stCxn id="435" idx="4"/>
              <a:endCxn id="434" idx="0"/>
            </p:cNvCxnSpPr>
            <p:nvPr/>
          </p:nvCxnSpPr>
          <p:spPr>
            <a:xfrm>
              <a:off x="4809150" y="2961300"/>
              <a:ext cx="0" cy="48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57" name="Straight Arrow Connector 456"/>
            <p:cNvCxnSpPr>
              <a:stCxn id="434" idx="4"/>
              <a:endCxn id="433" idx="0"/>
            </p:cNvCxnSpPr>
            <p:nvPr/>
          </p:nvCxnSpPr>
          <p:spPr>
            <a:xfrm>
              <a:off x="4809150"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58" name="Straight Arrow Connector 457"/>
            <p:cNvCxnSpPr>
              <a:stCxn id="436" idx="2"/>
              <a:endCxn id="428" idx="6"/>
            </p:cNvCxnSpPr>
            <p:nvPr/>
          </p:nvCxnSpPr>
          <p:spPr>
            <a:xfrm flipH="1">
              <a:off x="3847125" y="1688738"/>
              <a:ext cx="6858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59" name="Straight Arrow Connector 458"/>
            <p:cNvCxnSpPr>
              <a:stCxn id="426" idx="5"/>
              <a:endCxn id="434" idx="1"/>
            </p:cNvCxnSpPr>
            <p:nvPr/>
          </p:nvCxnSpPr>
          <p:spPr>
            <a:xfrm>
              <a:off x="3766221" y="2884580"/>
              <a:ext cx="847608" cy="6382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60" name="Straight Arrow Connector 459"/>
            <p:cNvCxnSpPr>
              <a:stCxn id="434" idx="3"/>
              <a:endCxn id="422" idx="7"/>
            </p:cNvCxnSpPr>
            <p:nvPr/>
          </p:nvCxnSpPr>
          <p:spPr>
            <a:xfrm flipH="1">
              <a:off x="3766221" y="3893255"/>
              <a:ext cx="847608" cy="6697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grpSp>
        <p:nvGrpSpPr>
          <p:cNvPr id="461" name="Canvas 561"/>
          <p:cNvGrpSpPr/>
          <p:nvPr/>
        </p:nvGrpSpPr>
        <p:grpSpPr>
          <a:xfrm>
            <a:off x="6506955" y="4403975"/>
            <a:ext cx="1311730" cy="1213263"/>
            <a:chOff x="0" y="0"/>
            <a:chExt cx="5486400" cy="5305425"/>
          </a:xfrm>
        </p:grpSpPr>
        <p:sp>
          <p:nvSpPr>
            <p:cNvPr id="462" name="Rectangle 461"/>
            <p:cNvSpPr/>
            <p:nvPr/>
          </p:nvSpPr>
          <p:spPr>
            <a:xfrm>
              <a:off x="0" y="0"/>
              <a:ext cx="5486400" cy="5305425"/>
            </a:xfrm>
            <a:prstGeom prst="rect">
              <a:avLst/>
            </a:prstGeom>
          </p:spPr>
        </p:sp>
        <p:sp>
          <p:nvSpPr>
            <p:cNvPr id="463" name="Oval 462"/>
            <p:cNvSpPr/>
            <p:nvPr/>
          </p:nvSpPr>
          <p:spPr>
            <a:xfrm>
              <a:off x="674325" y="369520"/>
              <a:ext cx="552450" cy="523875"/>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64" name="Oval 463"/>
            <p:cNvSpPr/>
            <p:nvPr/>
          </p:nvSpPr>
          <p:spPr>
            <a:xfrm>
              <a:off x="732450" y="23802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65" name="Oval 464"/>
            <p:cNvSpPr/>
            <p:nvPr/>
          </p:nvSpPr>
          <p:spPr>
            <a:xfrm>
              <a:off x="665775" y="1342050"/>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66" name="Oval 465"/>
            <p:cNvSpPr/>
            <p:nvPr/>
          </p:nvSpPr>
          <p:spPr>
            <a:xfrm>
              <a:off x="2017350" y="4486275"/>
              <a:ext cx="552450" cy="523875"/>
            </a:xfrm>
            <a:prstGeom prst="ellipse">
              <a:avLst/>
            </a:prstGeom>
            <a:ln/>
          </p:spPr>
          <p:style>
            <a:lnRef idx="1">
              <a:schemeClr val="accent4"/>
            </a:lnRef>
            <a:fillRef idx="3">
              <a:schemeClr val="accent4"/>
            </a:fillRef>
            <a:effectRef idx="2">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67" name="Oval 466"/>
            <p:cNvSpPr/>
            <p:nvPr/>
          </p:nvSpPr>
          <p:spPr>
            <a:xfrm>
              <a:off x="3294675" y="44862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68" name="Oval 467"/>
            <p:cNvSpPr/>
            <p:nvPr/>
          </p:nvSpPr>
          <p:spPr>
            <a:xfrm>
              <a:off x="2017350" y="3446100"/>
              <a:ext cx="552450" cy="523875"/>
            </a:xfrm>
            <a:prstGeom prst="ellipse">
              <a:avLst/>
            </a:prstGeom>
            <a:ln/>
          </p:spPr>
          <p:style>
            <a:lnRef idx="1">
              <a:schemeClr val="accent4"/>
            </a:lnRef>
            <a:fillRef idx="3">
              <a:schemeClr val="accent4"/>
            </a:fillRef>
            <a:effectRef idx="2">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69" name="Oval 468"/>
            <p:cNvSpPr/>
            <p:nvPr/>
          </p:nvSpPr>
          <p:spPr>
            <a:xfrm>
              <a:off x="2075475" y="2380275"/>
              <a:ext cx="552450" cy="523875"/>
            </a:xfrm>
            <a:prstGeom prst="ellipse">
              <a:avLst/>
            </a:prstGeom>
            <a:ln/>
          </p:spPr>
          <p:style>
            <a:lnRef idx="1">
              <a:schemeClr val="accent4"/>
            </a:lnRef>
            <a:fillRef idx="3">
              <a:schemeClr val="accent4"/>
            </a:fillRef>
            <a:effectRef idx="2">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70" name="Oval 469"/>
            <p:cNvSpPr/>
            <p:nvPr/>
          </p:nvSpPr>
          <p:spPr>
            <a:xfrm>
              <a:off x="3294675" y="3446100"/>
              <a:ext cx="552450" cy="523875"/>
            </a:xfrm>
            <a:prstGeom prst="ellipse">
              <a:avLst/>
            </a:prstGeom>
            <a:ln/>
          </p:spPr>
          <p:style>
            <a:lnRef idx="1">
              <a:schemeClr val="accent4"/>
            </a:lnRef>
            <a:fillRef idx="3">
              <a:schemeClr val="accent4"/>
            </a:fillRef>
            <a:effectRef idx="2">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71" name="Oval 470"/>
            <p:cNvSpPr/>
            <p:nvPr/>
          </p:nvSpPr>
          <p:spPr>
            <a:xfrm>
              <a:off x="3294675" y="243742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72" name="Oval 471"/>
            <p:cNvSpPr/>
            <p:nvPr/>
          </p:nvSpPr>
          <p:spPr>
            <a:xfrm>
              <a:off x="2075475" y="13992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73" name="Oval 472"/>
            <p:cNvSpPr/>
            <p:nvPr/>
          </p:nvSpPr>
          <p:spPr>
            <a:xfrm>
              <a:off x="3294675" y="1426800"/>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74" name="Oval 473"/>
            <p:cNvSpPr/>
            <p:nvPr/>
          </p:nvSpPr>
          <p:spPr>
            <a:xfrm>
              <a:off x="3294675" y="3695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75" name="Oval 474"/>
            <p:cNvSpPr/>
            <p:nvPr/>
          </p:nvSpPr>
          <p:spPr>
            <a:xfrm>
              <a:off x="2017350" y="36952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76" name="Oval 475"/>
            <p:cNvSpPr/>
            <p:nvPr/>
          </p:nvSpPr>
          <p:spPr>
            <a:xfrm>
              <a:off x="732450" y="44862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77" name="Oval 476"/>
            <p:cNvSpPr/>
            <p:nvPr/>
          </p:nvSpPr>
          <p:spPr>
            <a:xfrm>
              <a:off x="732450" y="33708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78" name="Oval 477"/>
            <p:cNvSpPr/>
            <p:nvPr/>
          </p:nvSpPr>
          <p:spPr>
            <a:xfrm>
              <a:off x="4532925" y="44862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79" name="Oval 478"/>
            <p:cNvSpPr/>
            <p:nvPr/>
          </p:nvSpPr>
          <p:spPr>
            <a:xfrm>
              <a:off x="4532925" y="3446100"/>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80" name="Oval 479"/>
            <p:cNvSpPr/>
            <p:nvPr/>
          </p:nvSpPr>
          <p:spPr>
            <a:xfrm>
              <a:off x="4532925" y="243742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81" name="Oval 480"/>
            <p:cNvSpPr/>
            <p:nvPr/>
          </p:nvSpPr>
          <p:spPr>
            <a:xfrm>
              <a:off x="4532925" y="1426800"/>
              <a:ext cx="552450" cy="523875"/>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82" name="Oval 481"/>
            <p:cNvSpPr/>
            <p:nvPr/>
          </p:nvSpPr>
          <p:spPr>
            <a:xfrm>
              <a:off x="4532925" y="3695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483" name="Straight Arrow Connector 482"/>
            <p:cNvCxnSpPr>
              <a:stCxn id="463" idx="4"/>
            </p:cNvCxnSpPr>
            <p:nvPr/>
          </p:nvCxnSpPr>
          <p:spPr>
            <a:xfrm flipH="1">
              <a:off x="933450" y="893395"/>
              <a:ext cx="17100" cy="44865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84" name="Straight Arrow Connector 483"/>
            <p:cNvCxnSpPr>
              <a:stCxn id="465" idx="4"/>
              <a:endCxn id="464" idx="0"/>
            </p:cNvCxnSpPr>
            <p:nvPr/>
          </p:nvCxnSpPr>
          <p:spPr>
            <a:xfrm>
              <a:off x="942000" y="1865925"/>
              <a:ext cx="66675" cy="5143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85" name="Straight Arrow Connector 484"/>
            <p:cNvCxnSpPr>
              <a:stCxn id="464" idx="4"/>
              <a:endCxn id="477" idx="0"/>
            </p:cNvCxnSpPr>
            <p:nvPr/>
          </p:nvCxnSpPr>
          <p:spPr>
            <a:xfrm>
              <a:off x="1008675" y="2904150"/>
              <a:ext cx="0" cy="4667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86" name="Straight Arrow Connector 485"/>
            <p:cNvCxnSpPr>
              <a:stCxn id="477" idx="4"/>
              <a:endCxn id="476" idx="0"/>
            </p:cNvCxnSpPr>
            <p:nvPr/>
          </p:nvCxnSpPr>
          <p:spPr>
            <a:xfrm>
              <a:off x="1008675" y="3894750"/>
              <a:ext cx="0" cy="5915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87" name="Straight Arrow Connector 486"/>
            <p:cNvCxnSpPr>
              <a:stCxn id="475" idx="4"/>
              <a:endCxn id="472" idx="0"/>
            </p:cNvCxnSpPr>
            <p:nvPr/>
          </p:nvCxnSpPr>
          <p:spPr>
            <a:xfrm>
              <a:off x="2293575" y="893395"/>
              <a:ext cx="58125" cy="50580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88" name="Straight Arrow Connector 487"/>
            <p:cNvCxnSpPr>
              <a:stCxn id="472" idx="4"/>
              <a:endCxn id="469" idx="0"/>
            </p:cNvCxnSpPr>
            <p:nvPr/>
          </p:nvCxnSpPr>
          <p:spPr>
            <a:xfrm>
              <a:off x="2351700" y="1923075"/>
              <a:ext cx="0" cy="457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89" name="Straight Arrow Connector 488"/>
            <p:cNvCxnSpPr>
              <a:stCxn id="469" idx="4"/>
              <a:endCxn id="468" idx="0"/>
            </p:cNvCxnSpPr>
            <p:nvPr/>
          </p:nvCxnSpPr>
          <p:spPr>
            <a:xfrm flipH="1">
              <a:off x="2293575" y="2904150"/>
              <a:ext cx="58125" cy="5419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90" name="Straight Arrow Connector 489"/>
            <p:cNvCxnSpPr>
              <a:stCxn id="468" idx="4"/>
              <a:endCxn id="466" idx="0"/>
            </p:cNvCxnSpPr>
            <p:nvPr/>
          </p:nvCxnSpPr>
          <p:spPr>
            <a:xfrm>
              <a:off x="2293575"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91" name="Straight Arrow Connector 490"/>
            <p:cNvCxnSpPr>
              <a:stCxn id="465" idx="5"/>
              <a:endCxn id="469" idx="1"/>
            </p:cNvCxnSpPr>
            <p:nvPr/>
          </p:nvCxnSpPr>
          <p:spPr>
            <a:xfrm>
              <a:off x="1137321" y="1789205"/>
              <a:ext cx="1019058" cy="66779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92" name="Straight Arrow Connector 491"/>
            <p:cNvCxnSpPr>
              <a:stCxn id="464" idx="5"/>
              <a:endCxn id="468" idx="1"/>
            </p:cNvCxnSpPr>
            <p:nvPr/>
          </p:nvCxnSpPr>
          <p:spPr>
            <a:xfrm>
              <a:off x="1203996" y="2827430"/>
              <a:ext cx="894258" cy="69539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93" name="Straight Arrow Connector 492"/>
            <p:cNvCxnSpPr>
              <a:stCxn id="474" idx="4"/>
              <a:endCxn id="473" idx="0"/>
            </p:cNvCxnSpPr>
            <p:nvPr/>
          </p:nvCxnSpPr>
          <p:spPr>
            <a:xfrm>
              <a:off x="3570900" y="893400"/>
              <a:ext cx="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94" name="Straight Arrow Connector 493"/>
            <p:cNvCxnSpPr>
              <a:stCxn id="473" idx="4"/>
              <a:endCxn id="471" idx="0"/>
            </p:cNvCxnSpPr>
            <p:nvPr/>
          </p:nvCxnSpPr>
          <p:spPr>
            <a:xfrm>
              <a:off x="3570900" y="1950675"/>
              <a:ext cx="0" cy="4867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95" name="Straight Arrow Connector 494"/>
            <p:cNvCxnSpPr>
              <a:stCxn id="471" idx="4"/>
              <a:endCxn id="470" idx="0"/>
            </p:cNvCxnSpPr>
            <p:nvPr/>
          </p:nvCxnSpPr>
          <p:spPr>
            <a:xfrm>
              <a:off x="3570900" y="2961300"/>
              <a:ext cx="0" cy="48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96" name="Straight Arrow Connector 495"/>
            <p:cNvCxnSpPr>
              <a:stCxn id="470" idx="4"/>
              <a:endCxn id="467" idx="0"/>
            </p:cNvCxnSpPr>
            <p:nvPr/>
          </p:nvCxnSpPr>
          <p:spPr>
            <a:xfrm>
              <a:off x="3570900"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97" name="Straight Arrow Connector 496"/>
            <p:cNvCxnSpPr>
              <a:stCxn id="468" idx="6"/>
            </p:cNvCxnSpPr>
            <p:nvPr/>
          </p:nvCxnSpPr>
          <p:spPr>
            <a:xfrm>
              <a:off x="2569800" y="3708038"/>
              <a:ext cx="724875" cy="162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98" name="Straight Arrow Connector 497"/>
            <p:cNvCxnSpPr>
              <a:stCxn id="473" idx="3"/>
              <a:endCxn id="469" idx="7"/>
            </p:cNvCxnSpPr>
            <p:nvPr/>
          </p:nvCxnSpPr>
          <p:spPr>
            <a:xfrm flipH="1">
              <a:off x="2547021" y="1873955"/>
              <a:ext cx="828558" cy="5830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99" name="Straight Arrow Connector 498"/>
            <p:cNvCxnSpPr>
              <a:stCxn id="482" idx="4"/>
              <a:endCxn id="481" idx="0"/>
            </p:cNvCxnSpPr>
            <p:nvPr/>
          </p:nvCxnSpPr>
          <p:spPr>
            <a:xfrm>
              <a:off x="4809150" y="893400"/>
              <a:ext cx="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00" name="Straight Arrow Connector 499"/>
            <p:cNvCxnSpPr>
              <a:stCxn id="481" idx="4"/>
              <a:endCxn id="480" idx="0"/>
            </p:cNvCxnSpPr>
            <p:nvPr/>
          </p:nvCxnSpPr>
          <p:spPr>
            <a:xfrm>
              <a:off x="4809150" y="1950675"/>
              <a:ext cx="0" cy="4867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01" name="Straight Arrow Connector 500"/>
            <p:cNvCxnSpPr>
              <a:stCxn id="480" idx="4"/>
              <a:endCxn id="479" idx="0"/>
            </p:cNvCxnSpPr>
            <p:nvPr/>
          </p:nvCxnSpPr>
          <p:spPr>
            <a:xfrm>
              <a:off x="4809150" y="2961300"/>
              <a:ext cx="0" cy="48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02" name="Straight Arrow Connector 501"/>
            <p:cNvCxnSpPr>
              <a:stCxn id="479" idx="4"/>
              <a:endCxn id="478" idx="0"/>
            </p:cNvCxnSpPr>
            <p:nvPr/>
          </p:nvCxnSpPr>
          <p:spPr>
            <a:xfrm>
              <a:off x="4809150"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03" name="Straight Arrow Connector 502"/>
            <p:cNvCxnSpPr>
              <a:stCxn id="481" idx="2"/>
              <a:endCxn id="473" idx="6"/>
            </p:cNvCxnSpPr>
            <p:nvPr/>
          </p:nvCxnSpPr>
          <p:spPr>
            <a:xfrm flipH="1">
              <a:off x="3847125" y="1688738"/>
              <a:ext cx="6858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04" name="Straight Arrow Connector 503"/>
            <p:cNvCxnSpPr>
              <a:stCxn id="471" idx="5"/>
              <a:endCxn id="479" idx="1"/>
            </p:cNvCxnSpPr>
            <p:nvPr/>
          </p:nvCxnSpPr>
          <p:spPr>
            <a:xfrm>
              <a:off x="3766221" y="2884580"/>
              <a:ext cx="847608" cy="6382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05" name="Straight Arrow Connector 504"/>
            <p:cNvCxnSpPr>
              <a:stCxn id="479" idx="3"/>
              <a:endCxn id="467" idx="7"/>
            </p:cNvCxnSpPr>
            <p:nvPr/>
          </p:nvCxnSpPr>
          <p:spPr>
            <a:xfrm flipH="1">
              <a:off x="3766221" y="3893255"/>
              <a:ext cx="847608" cy="6697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grpSp>
        <p:nvGrpSpPr>
          <p:cNvPr id="506" name="Canvas 605"/>
          <p:cNvGrpSpPr/>
          <p:nvPr/>
        </p:nvGrpSpPr>
        <p:grpSpPr>
          <a:xfrm>
            <a:off x="7886978" y="4425736"/>
            <a:ext cx="1223156" cy="1191502"/>
            <a:chOff x="0" y="0"/>
            <a:chExt cx="5486400" cy="5305425"/>
          </a:xfrm>
        </p:grpSpPr>
        <p:sp>
          <p:nvSpPr>
            <p:cNvPr id="507" name="Rectangle 506"/>
            <p:cNvSpPr/>
            <p:nvPr/>
          </p:nvSpPr>
          <p:spPr>
            <a:xfrm>
              <a:off x="0" y="0"/>
              <a:ext cx="5486400" cy="5305425"/>
            </a:xfrm>
            <a:prstGeom prst="rect">
              <a:avLst/>
            </a:prstGeom>
          </p:spPr>
        </p:sp>
        <p:sp>
          <p:nvSpPr>
            <p:cNvPr id="508" name="Oval 507"/>
            <p:cNvSpPr/>
            <p:nvPr/>
          </p:nvSpPr>
          <p:spPr>
            <a:xfrm>
              <a:off x="674325" y="369520"/>
              <a:ext cx="552450" cy="523875"/>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09" name="Oval 508"/>
            <p:cNvSpPr/>
            <p:nvPr/>
          </p:nvSpPr>
          <p:spPr>
            <a:xfrm>
              <a:off x="732450" y="23802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10" name="Oval 509"/>
            <p:cNvSpPr/>
            <p:nvPr/>
          </p:nvSpPr>
          <p:spPr>
            <a:xfrm>
              <a:off x="665775" y="1342050"/>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11" name="Oval 510"/>
            <p:cNvSpPr/>
            <p:nvPr/>
          </p:nvSpPr>
          <p:spPr>
            <a:xfrm>
              <a:off x="2017350" y="4486275"/>
              <a:ext cx="552450" cy="523875"/>
            </a:xfrm>
            <a:prstGeom prst="ellipse">
              <a:avLst/>
            </a:prstGeom>
            <a:ln/>
          </p:spPr>
          <p:style>
            <a:lnRef idx="1">
              <a:schemeClr val="accent4"/>
            </a:lnRef>
            <a:fillRef idx="3">
              <a:schemeClr val="accent4"/>
            </a:fillRef>
            <a:effectRef idx="2">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12" name="Oval 511"/>
            <p:cNvSpPr/>
            <p:nvPr/>
          </p:nvSpPr>
          <p:spPr>
            <a:xfrm>
              <a:off x="3294675" y="4486275"/>
              <a:ext cx="552450" cy="523875"/>
            </a:xfrm>
            <a:prstGeom prst="ellipse">
              <a:avLst/>
            </a:prstGeom>
            <a:ln/>
          </p:spPr>
          <p:style>
            <a:lnRef idx="1">
              <a:schemeClr val="accent4"/>
            </a:lnRef>
            <a:fillRef idx="3">
              <a:schemeClr val="accent4"/>
            </a:fillRef>
            <a:effectRef idx="2">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13" name="Oval 512"/>
            <p:cNvSpPr/>
            <p:nvPr/>
          </p:nvSpPr>
          <p:spPr>
            <a:xfrm>
              <a:off x="2017350" y="3446100"/>
              <a:ext cx="552450" cy="523875"/>
            </a:xfrm>
            <a:prstGeom prst="ellipse">
              <a:avLst/>
            </a:prstGeom>
            <a:ln/>
          </p:spPr>
          <p:style>
            <a:lnRef idx="1">
              <a:schemeClr val="accent4"/>
            </a:lnRef>
            <a:fillRef idx="3">
              <a:schemeClr val="accent4"/>
            </a:fillRef>
            <a:effectRef idx="2">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14" name="Oval 513"/>
            <p:cNvSpPr/>
            <p:nvPr/>
          </p:nvSpPr>
          <p:spPr>
            <a:xfrm>
              <a:off x="2075475" y="2380275"/>
              <a:ext cx="552450" cy="523875"/>
            </a:xfrm>
            <a:prstGeom prst="ellipse">
              <a:avLst/>
            </a:prstGeom>
            <a:ln/>
          </p:spPr>
          <p:style>
            <a:lnRef idx="1">
              <a:schemeClr val="accent4"/>
            </a:lnRef>
            <a:fillRef idx="3">
              <a:schemeClr val="accent4"/>
            </a:fillRef>
            <a:effectRef idx="2">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15" name="Oval 514"/>
            <p:cNvSpPr/>
            <p:nvPr/>
          </p:nvSpPr>
          <p:spPr>
            <a:xfrm>
              <a:off x="3294675" y="3446100"/>
              <a:ext cx="552450" cy="523875"/>
            </a:xfrm>
            <a:prstGeom prst="ellipse">
              <a:avLst/>
            </a:prstGeom>
            <a:ln/>
          </p:spPr>
          <p:style>
            <a:lnRef idx="1">
              <a:schemeClr val="accent4"/>
            </a:lnRef>
            <a:fillRef idx="3">
              <a:schemeClr val="accent4"/>
            </a:fillRef>
            <a:effectRef idx="2">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16" name="Oval 515"/>
            <p:cNvSpPr/>
            <p:nvPr/>
          </p:nvSpPr>
          <p:spPr>
            <a:xfrm>
              <a:off x="3294675" y="243742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17" name="Oval 516"/>
            <p:cNvSpPr/>
            <p:nvPr/>
          </p:nvSpPr>
          <p:spPr>
            <a:xfrm>
              <a:off x="2075475" y="13992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18" name="Oval 517"/>
            <p:cNvSpPr/>
            <p:nvPr/>
          </p:nvSpPr>
          <p:spPr>
            <a:xfrm>
              <a:off x="3294675" y="1426800"/>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19" name="Oval 518"/>
            <p:cNvSpPr/>
            <p:nvPr/>
          </p:nvSpPr>
          <p:spPr>
            <a:xfrm>
              <a:off x="3294675" y="3695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20" name="Oval 519"/>
            <p:cNvSpPr/>
            <p:nvPr/>
          </p:nvSpPr>
          <p:spPr>
            <a:xfrm>
              <a:off x="2017350" y="36952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21" name="Oval 520"/>
            <p:cNvSpPr/>
            <p:nvPr/>
          </p:nvSpPr>
          <p:spPr>
            <a:xfrm>
              <a:off x="732450" y="44862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22" name="Oval 521"/>
            <p:cNvSpPr/>
            <p:nvPr/>
          </p:nvSpPr>
          <p:spPr>
            <a:xfrm>
              <a:off x="732450" y="33708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23" name="Oval 522"/>
            <p:cNvSpPr/>
            <p:nvPr/>
          </p:nvSpPr>
          <p:spPr>
            <a:xfrm>
              <a:off x="4532925" y="44862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24" name="Oval 523"/>
            <p:cNvSpPr/>
            <p:nvPr/>
          </p:nvSpPr>
          <p:spPr>
            <a:xfrm>
              <a:off x="4532925" y="3446100"/>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25" name="Oval 524"/>
            <p:cNvSpPr/>
            <p:nvPr/>
          </p:nvSpPr>
          <p:spPr>
            <a:xfrm>
              <a:off x="4532925" y="243742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26" name="Oval 525"/>
            <p:cNvSpPr/>
            <p:nvPr/>
          </p:nvSpPr>
          <p:spPr>
            <a:xfrm>
              <a:off x="4532925" y="1426800"/>
              <a:ext cx="552450" cy="523875"/>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27" name="Oval 526"/>
            <p:cNvSpPr/>
            <p:nvPr/>
          </p:nvSpPr>
          <p:spPr>
            <a:xfrm>
              <a:off x="4532925" y="3695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528" name="Straight Arrow Connector 527"/>
            <p:cNvCxnSpPr>
              <a:stCxn id="508" idx="4"/>
            </p:cNvCxnSpPr>
            <p:nvPr/>
          </p:nvCxnSpPr>
          <p:spPr>
            <a:xfrm flipH="1">
              <a:off x="933450" y="893395"/>
              <a:ext cx="17100" cy="44865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29" name="Straight Arrow Connector 528"/>
            <p:cNvCxnSpPr>
              <a:stCxn id="510" idx="4"/>
              <a:endCxn id="509" idx="0"/>
            </p:cNvCxnSpPr>
            <p:nvPr/>
          </p:nvCxnSpPr>
          <p:spPr>
            <a:xfrm>
              <a:off x="942000" y="1865925"/>
              <a:ext cx="66675" cy="5143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30" name="Straight Arrow Connector 529"/>
            <p:cNvCxnSpPr>
              <a:stCxn id="509" idx="4"/>
              <a:endCxn id="522" idx="0"/>
            </p:cNvCxnSpPr>
            <p:nvPr/>
          </p:nvCxnSpPr>
          <p:spPr>
            <a:xfrm>
              <a:off x="1008675" y="2904150"/>
              <a:ext cx="0" cy="4667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31" name="Straight Arrow Connector 530"/>
            <p:cNvCxnSpPr>
              <a:stCxn id="522" idx="4"/>
              <a:endCxn id="521" idx="0"/>
            </p:cNvCxnSpPr>
            <p:nvPr/>
          </p:nvCxnSpPr>
          <p:spPr>
            <a:xfrm>
              <a:off x="1008675" y="3894750"/>
              <a:ext cx="0" cy="5915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32" name="Straight Arrow Connector 531"/>
            <p:cNvCxnSpPr>
              <a:stCxn id="520" idx="4"/>
              <a:endCxn id="517" idx="0"/>
            </p:cNvCxnSpPr>
            <p:nvPr/>
          </p:nvCxnSpPr>
          <p:spPr>
            <a:xfrm>
              <a:off x="2293575" y="893395"/>
              <a:ext cx="58125" cy="50580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33" name="Straight Arrow Connector 532"/>
            <p:cNvCxnSpPr>
              <a:stCxn id="517" idx="4"/>
              <a:endCxn id="514" idx="0"/>
            </p:cNvCxnSpPr>
            <p:nvPr/>
          </p:nvCxnSpPr>
          <p:spPr>
            <a:xfrm>
              <a:off x="2351700" y="1923075"/>
              <a:ext cx="0" cy="457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34" name="Straight Arrow Connector 533"/>
            <p:cNvCxnSpPr>
              <a:stCxn id="514" idx="4"/>
              <a:endCxn id="513" idx="0"/>
            </p:cNvCxnSpPr>
            <p:nvPr/>
          </p:nvCxnSpPr>
          <p:spPr>
            <a:xfrm flipH="1">
              <a:off x="2293575" y="2904150"/>
              <a:ext cx="58125" cy="5419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35" name="Straight Arrow Connector 534"/>
            <p:cNvCxnSpPr>
              <a:stCxn id="513" idx="4"/>
              <a:endCxn id="511" idx="0"/>
            </p:cNvCxnSpPr>
            <p:nvPr/>
          </p:nvCxnSpPr>
          <p:spPr>
            <a:xfrm>
              <a:off x="2293575"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36" name="Straight Arrow Connector 535"/>
            <p:cNvCxnSpPr>
              <a:stCxn id="510" idx="5"/>
              <a:endCxn id="514" idx="1"/>
            </p:cNvCxnSpPr>
            <p:nvPr/>
          </p:nvCxnSpPr>
          <p:spPr>
            <a:xfrm>
              <a:off x="1137321" y="1789205"/>
              <a:ext cx="1019058" cy="66779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37" name="Straight Arrow Connector 536"/>
            <p:cNvCxnSpPr>
              <a:stCxn id="509" idx="5"/>
              <a:endCxn id="513" idx="1"/>
            </p:cNvCxnSpPr>
            <p:nvPr/>
          </p:nvCxnSpPr>
          <p:spPr>
            <a:xfrm>
              <a:off x="1203996" y="2827430"/>
              <a:ext cx="894258" cy="69539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38" name="Straight Arrow Connector 537"/>
            <p:cNvCxnSpPr>
              <a:stCxn id="519" idx="4"/>
              <a:endCxn id="518" idx="0"/>
            </p:cNvCxnSpPr>
            <p:nvPr/>
          </p:nvCxnSpPr>
          <p:spPr>
            <a:xfrm>
              <a:off x="3570900" y="893400"/>
              <a:ext cx="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39" name="Straight Arrow Connector 538"/>
            <p:cNvCxnSpPr>
              <a:stCxn id="518" idx="4"/>
              <a:endCxn id="516" idx="0"/>
            </p:cNvCxnSpPr>
            <p:nvPr/>
          </p:nvCxnSpPr>
          <p:spPr>
            <a:xfrm>
              <a:off x="3570900" y="1950675"/>
              <a:ext cx="0" cy="4867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40" name="Straight Arrow Connector 539"/>
            <p:cNvCxnSpPr>
              <a:stCxn id="516" idx="4"/>
              <a:endCxn id="515" idx="0"/>
            </p:cNvCxnSpPr>
            <p:nvPr/>
          </p:nvCxnSpPr>
          <p:spPr>
            <a:xfrm>
              <a:off x="3570900" y="2961300"/>
              <a:ext cx="0" cy="48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41" name="Straight Arrow Connector 540"/>
            <p:cNvCxnSpPr>
              <a:stCxn id="515" idx="4"/>
              <a:endCxn id="512" idx="0"/>
            </p:cNvCxnSpPr>
            <p:nvPr/>
          </p:nvCxnSpPr>
          <p:spPr>
            <a:xfrm>
              <a:off x="3570900"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42" name="Straight Arrow Connector 541"/>
            <p:cNvCxnSpPr>
              <a:stCxn id="513" idx="6"/>
            </p:cNvCxnSpPr>
            <p:nvPr/>
          </p:nvCxnSpPr>
          <p:spPr>
            <a:xfrm>
              <a:off x="2569800" y="3708038"/>
              <a:ext cx="724875" cy="162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43" name="Straight Arrow Connector 542"/>
            <p:cNvCxnSpPr>
              <a:stCxn id="518" idx="3"/>
              <a:endCxn id="514" idx="7"/>
            </p:cNvCxnSpPr>
            <p:nvPr/>
          </p:nvCxnSpPr>
          <p:spPr>
            <a:xfrm flipH="1">
              <a:off x="2547021" y="1873955"/>
              <a:ext cx="828558" cy="5830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44" name="Straight Arrow Connector 543"/>
            <p:cNvCxnSpPr>
              <a:stCxn id="527" idx="4"/>
              <a:endCxn id="526" idx="0"/>
            </p:cNvCxnSpPr>
            <p:nvPr/>
          </p:nvCxnSpPr>
          <p:spPr>
            <a:xfrm>
              <a:off x="4809150" y="893400"/>
              <a:ext cx="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45" name="Straight Arrow Connector 544"/>
            <p:cNvCxnSpPr>
              <a:stCxn id="526" idx="4"/>
              <a:endCxn id="525" idx="0"/>
            </p:cNvCxnSpPr>
            <p:nvPr/>
          </p:nvCxnSpPr>
          <p:spPr>
            <a:xfrm>
              <a:off x="4809150" y="1950675"/>
              <a:ext cx="0" cy="4867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46" name="Straight Arrow Connector 545"/>
            <p:cNvCxnSpPr>
              <a:stCxn id="525" idx="4"/>
              <a:endCxn id="524" idx="0"/>
            </p:cNvCxnSpPr>
            <p:nvPr/>
          </p:nvCxnSpPr>
          <p:spPr>
            <a:xfrm>
              <a:off x="4809150" y="2961300"/>
              <a:ext cx="0" cy="48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47" name="Straight Arrow Connector 546"/>
            <p:cNvCxnSpPr>
              <a:stCxn id="524" idx="4"/>
              <a:endCxn id="523" idx="0"/>
            </p:cNvCxnSpPr>
            <p:nvPr/>
          </p:nvCxnSpPr>
          <p:spPr>
            <a:xfrm>
              <a:off x="4809150"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48" name="Straight Arrow Connector 547"/>
            <p:cNvCxnSpPr>
              <a:stCxn id="526" idx="2"/>
              <a:endCxn id="518" idx="6"/>
            </p:cNvCxnSpPr>
            <p:nvPr/>
          </p:nvCxnSpPr>
          <p:spPr>
            <a:xfrm flipH="1">
              <a:off x="3847125" y="1688738"/>
              <a:ext cx="6858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49" name="Straight Arrow Connector 548"/>
            <p:cNvCxnSpPr>
              <a:stCxn id="516" idx="5"/>
              <a:endCxn id="524" idx="1"/>
            </p:cNvCxnSpPr>
            <p:nvPr/>
          </p:nvCxnSpPr>
          <p:spPr>
            <a:xfrm>
              <a:off x="3766221" y="2884580"/>
              <a:ext cx="847608" cy="6382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50" name="Straight Arrow Connector 549"/>
            <p:cNvCxnSpPr>
              <a:stCxn id="524" idx="3"/>
              <a:endCxn id="512" idx="7"/>
            </p:cNvCxnSpPr>
            <p:nvPr/>
          </p:nvCxnSpPr>
          <p:spPr>
            <a:xfrm flipH="1">
              <a:off x="3766221" y="3893255"/>
              <a:ext cx="847608" cy="6697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sp>
        <p:nvSpPr>
          <p:cNvPr id="552"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26720041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7034543" y="72433"/>
            <a:ext cx="2109457" cy="732825"/>
          </a:xfrm>
          <a:prstGeom prst="rect">
            <a:avLst/>
          </a:prstGeom>
        </p:spPr>
      </p:pic>
      <p:sp>
        <p:nvSpPr>
          <p:cNvPr id="9" name="Title 1"/>
          <p:cNvSpPr txBox="1">
            <a:spLocks/>
          </p:cNvSpPr>
          <p:nvPr/>
        </p:nvSpPr>
        <p:spPr bwMode="auto">
          <a:xfrm>
            <a:off x="457200" y="274638"/>
            <a:ext cx="858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US" sz="3600" dirty="0" smtClean="0"/>
              <a:t>Risk Based Decision Making Framework</a:t>
            </a:r>
            <a:endParaRPr lang="en-US" sz="3600" dirty="0"/>
          </a:p>
        </p:txBody>
      </p:sp>
      <p:pic>
        <p:nvPicPr>
          <p:cNvPr id="7" name="Picture 6"/>
          <p:cNvPicPr>
            <a:picLocks noChangeAspect="1"/>
          </p:cNvPicPr>
          <p:nvPr/>
        </p:nvPicPr>
        <p:blipFill>
          <a:blip r:embed="rId4"/>
          <a:stretch>
            <a:fillRect/>
          </a:stretch>
        </p:blipFill>
        <p:spPr>
          <a:xfrm>
            <a:off x="67732" y="1045634"/>
            <a:ext cx="4195078" cy="3966633"/>
          </a:xfrm>
          <a:prstGeom prst="rect">
            <a:avLst/>
          </a:prstGeom>
        </p:spPr>
      </p:pic>
      <p:pic>
        <p:nvPicPr>
          <p:cNvPr id="10" name="Picture 9"/>
          <p:cNvPicPr>
            <a:picLocks noChangeAspect="1"/>
          </p:cNvPicPr>
          <p:nvPr/>
        </p:nvPicPr>
        <p:blipFill>
          <a:blip r:embed="rId5"/>
          <a:stretch>
            <a:fillRect/>
          </a:stretch>
        </p:blipFill>
        <p:spPr>
          <a:xfrm>
            <a:off x="5588005" y="1075081"/>
            <a:ext cx="3302467" cy="3530786"/>
          </a:xfrm>
          <a:prstGeom prst="rect">
            <a:avLst/>
          </a:prstGeom>
        </p:spPr>
      </p:pic>
      <p:pic>
        <p:nvPicPr>
          <p:cNvPr id="11" name="Picture 10"/>
          <p:cNvPicPr>
            <a:picLocks noChangeAspect="1"/>
          </p:cNvPicPr>
          <p:nvPr/>
        </p:nvPicPr>
        <p:blipFill>
          <a:blip r:embed="rId6"/>
          <a:stretch>
            <a:fillRect/>
          </a:stretch>
        </p:blipFill>
        <p:spPr>
          <a:xfrm>
            <a:off x="2764363" y="4383590"/>
            <a:ext cx="3534833" cy="2412003"/>
          </a:xfrm>
          <a:prstGeom prst="rect">
            <a:avLst/>
          </a:prstGeom>
        </p:spPr>
      </p:pic>
      <p:pic>
        <p:nvPicPr>
          <p:cNvPr id="12" name="Picture 11" descr="Screen Shot 2014-05-08 at 09.11.1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13" name="Picture 12"/>
          <p:cNvPicPr>
            <a:picLocks noChangeAspect="1"/>
          </p:cNvPicPr>
          <p:nvPr/>
        </p:nvPicPr>
        <p:blipFill>
          <a:blip r:embed="rId8"/>
          <a:stretch>
            <a:fillRect/>
          </a:stretch>
        </p:blipFill>
        <p:spPr>
          <a:xfrm>
            <a:off x="8374363" y="6173635"/>
            <a:ext cx="514959" cy="611514"/>
          </a:xfrm>
          <a:prstGeom prst="rect">
            <a:avLst/>
          </a:prstGeom>
        </p:spPr>
      </p:pic>
    </p:spTree>
    <p:extLst>
      <p:ext uri="{BB962C8B-B14F-4D97-AF65-F5344CB8AC3E}">
        <p14:creationId xmlns:p14="http://schemas.microsoft.com/office/powerpoint/2010/main" val="26220462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7034543" y="72433"/>
            <a:ext cx="2109457" cy="732825"/>
          </a:xfrm>
          <a:prstGeom prst="rect">
            <a:avLst/>
          </a:prstGeom>
        </p:spPr>
      </p:pic>
      <p:sp>
        <p:nvSpPr>
          <p:cNvPr id="9" name="Title 1"/>
          <p:cNvSpPr txBox="1">
            <a:spLocks/>
          </p:cNvSpPr>
          <p:nvPr/>
        </p:nvSpPr>
        <p:spPr bwMode="auto">
          <a:xfrm>
            <a:off x="457200" y="274638"/>
            <a:ext cx="858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US" sz="3600" dirty="0" smtClean="0"/>
              <a:t>Consideration of Mitigation Measures</a:t>
            </a:r>
            <a:endParaRPr lang="en-US" sz="3600" dirty="0"/>
          </a:p>
        </p:txBody>
      </p:sp>
      <p:pic>
        <p:nvPicPr>
          <p:cNvPr id="12" name="Picture 11" descr="Screen Shot 2014-05-08 at 09.11.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13" name="Picture 12"/>
          <p:cNvPicPr>
            <a:picLocks noChangeAspect="1"/>
          </p:cNvPicPr>
          <p:nvPr/>
        </p:nvPicPr>
        <p:blipFill>
          <a:blip r:embed="rId5"/>
          <a:stretch>
            <a:fillRect/>
          </a:stretch>
        </p:blipFill>
        <p:spPr>
          <a:xfrm>
            <a:off x="8374363" y="6173635"/>
            <a:ext cx="514959" cy="611514"/>
          </a:xfrm>
          <a:prstGeom prst="rect">
            <a:avLst/>
          </a:prstGeom>
        </p:spPr>
      </p:pic>
      <p:sp>
        <p:nvSpPr>
          <p:cNvPr id="14" name="Content Placeholder 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ctr" defTabSz="457200" rtl="0" fontAlgn="base">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defTabSz="457200" rtl="0" fontAlgn="base">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defTabSz="457200" rtl="0" fontAlgn="base">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defTabSz="457200" rtl="0" fontAlgn="base">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defTabSz="457200" rtl="0" fontAlgn="base">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a:r>
              <a:rPr lang="en-IE" sz="2000" dirty="0" smtClean="0">
                <a:solidFill>
                  <a:srgbClr val="000000"/>
                </a:solidFill>
                <a:cs typeface="Arial"/>
              </a:rPr>
              <a:t>The project considers mitigation strategies (for land based transport and E&amp;TC infrastructures) with a focus on measures that can be adopted to improve the risk profile of the existing infrastructure network. The objectives were to:</a:t>
            </a:r>
          </a:p>
          <a:p>
            <a:pPr marL="457200" indent="-457200" algn="just">
              <a:buFont typeface="+mj-lt"/>
              <a:buAutoNum type="arabicPeriod"/>
            </a:pPr>
            <a:r>
              <a:rPr lang="en-IE" sz="2000" i="1" dirty="0" smtClean="0">
                <a:solidFill>
                  <a:srgbClr val="000000"/>
                </a:solidFill>
                <a:cs typeface="Arial"/>
              </a:rPr>
              <a:t>Develop technical, logistical and response strategies for EWE’s</a:t>
            </a:r>
          </a:p>
          <a:p>
            <a:pPr marL="457200" indent="-457200" algn="just">
              <a:buFont typeface="+mj-lt"/>
              <a:buAutoNum type="arabicPeriod"/>
            </a:pPr>
            <a:r>
              <a:rPr lang="en-IE" sz="2000" i="1" dirty="0" smtClean="0">
                <a:solidFill>
                  <a:srgbClr val="000000"/>
                </a:solidFill>
                <a:cs typeface="Arial"/>
              </a:rPr>
              <a:t>Demonstrate how mitigation strategies could be incorporated into the Risk Based Decision Making Framework and</a:t>
            </a:r>
          </a:p>
          <a:p>
            <a:pPr marL="457200" indent="-457200" algn="just">
              <a:buFont typeface="+mj-lt"/>
              <a:buAutoNum type="arabicPeriod"/>
            </a:pPr>
            <a:r>
              <a:rPr lang="en-IE" sz="2000" i="1" dirty="0" smtClean="0">
                <a:solidFill>
                  <a:srgbClr val="000000"/>
                </a:solidFill>
                <a:cs typeface="Arial"/>
              </a:rPr>
              <a:t>Produce recommendations on:</a:t>
            </a:r>
          </a:p>
          <a:p>
            <a:pPr lvl="1" algn="just"/>
            <a:r>
              <a:rPr lang="en-IE" sz="1600" i="1" dirty="0" smtClean="0">
                <a:solidFill>
                  <a:srgbClr val="000000"/>
                </a:solidFill>
                <a:cs typeface="Arial"/>
              </a:rPr>
              <a:t>Mitigation measures</a:t>
            </a:r>
          </a:p>
          <a:p>
            <a:pPr lvl="1" algn="just"/>
            <a:r>
              <a:rPr lang="en-IE" sz="1600" i="1" dirty="0" smtClean="0">
                <a:solidFill>
                  <a:srgbClr val="000000"/>
                </a:solidFill>
                <a:cs typeface="Arial"/>
              </a:rPr>
              <a:t>Adaption measures</a:t>
            </a:r>
          </a:p>
          <a:p>
            <a:pPr lvl="1" algn="just"/>
            <a:r>
              <a:rPr lang="en-IE" sz="1600" i="1" dirty="0" smtClean="0">
                <a:solidFill>
                  <a:srgbClr val="000000"/>
                </a:solidFill>
                <a:cs typeface="Arial"/>
              </a:rPr>
              <a:t>Technical Impact Matrices</a:t>
            </a:r>
          </a:p>
          <a:p>
            <a:pPr lvl="1" algn="just"/>
            <a:r>
              <a:rPr lang="en-IE" sz="1600" i="1" dirty="0" smtClean="0">
                <a:solidFill>
                  <a:srgbClr val="000000"/>
                </a:solidFill>
                <a:cs typeface="Arial"/>
              </a:rPr>
              <a:t>Early Warning Systems</a:t>
            </a:r>
          </a:p>
          <a:p>
            <a:pPr lvl="1" algn="just"/>
            <a:r>
              <a:rPr lang="en-IE" sz="1600" i="1" dirty="0" smtClean="0">
                <a:solidFill>
                  <a:srgbClr val="000000"/>
                </a:solidFill>
                <a:cs typeface="Arial"/>
              </a:rPr>
              <a:t>Policy implementation strategies</a:t>
            </a:r>
          </a:p>
          <a:p>
            <a:pPr lvl="1" algn="just"/>
            <a:endParaRPr lang="en-GB" sz="1600" i="1" dirty="0" smtClean="0">
              <a:solidFill>
                <a:srgbClr val="000000"/>
              </a:solidFill>
              <a:cs typeface="Arial"/>
            </a:endParaRPr>
          </a:p>
        </p:txBody>
      </p:sp>
      <p:pic>
        <p:nvPicPr>
          <p:cNvPr id="15" name="Picture 14" descr="article-1229466-074C156C000005DC-662_634x39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92320" y="3709022"/>
            <a:ext cx="2520000" cy="1809128"/>
          </a:xfrm>
          <a:prstGeom prst="rect">
            <a:avLst/>
          </a:prstGeom>
          <a:noFill/>
          <a:ln>
            <a:noFill/>
          </a:ln>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43866" y="4716039"/>
            <a:ext cx="2835200" cy="1890000"/>
          </a:xfrm>
          <a:prstGeom prst="rect">
            <a:avLst/>
          </a:prstGeom>
          <a:noFill/>
          <a:ln>
            <a:noFill/>
          </a:ln>
        </p:spPr>
      </p:pic>
      <p:sp>
        <p:nvSpPr>
          <p:cNvPr id="11" name="Footer Placeholder 5"/>
          <p:cNvSpPr>
            <a:spLocks noGrp="1"/>
          </p:cNvSpPr>
          <p:nvPr>
            <p:ph type="ftr" sz="quarter" idx="11"/>
          </p:nvPr>
        </p:nvSpPr>
        <p:spPr>
          <a:xfrm>
            <a:off x="2121157" y="6559546"/>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619926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4554"/>
            <a:ext cx="8229600" cy="1143000"/>
          </a:xfrm>
        </p:spPr>
        <p:txBody>
          <a:bodyPr/>
          <a:lstStyle/>
          <a:p>
            <a:r>
              <a:rPr lang="en-US" sz="3200" dirty="0" smtClean="0"/>
              <a:t>Application of Risk-Based Decision Making Framework</a:t>
            </a:r>
            <a:endParaRPr lang="en-US" sz="3200" dirty="0"/>
          </a:p>
        </p:txBody>
      </p:sp>
      <p:pic>
        <p:nvPicPr>
          <p:cNvPr id="9" name="Picture 8" descr="Screen Shot 2014-05-08 at 09.11.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8" name="Picture 3"/>
          <p:cNvPicPr>
            <a:picLocks noChangeAspect="1" noChangeArrowheads="1"/>
          </p:cNvPicPr>
          <p:nvPr/>
        </p:nvPicPr>
        <p:blipFill>
          <a:blip r:embed="rId4"/>
          <a:srcRect/>
          <a:stretch>
            <a:fillRect/>
          </a:stretch>
        </p:blipFill>
        <p:spPr bwMode="auto">
          <a:xfrm>
            <a:off x="7034213" y="86982"/>
            <a:ext cx="2109787" cy="731838"/>
          </a:xfrm>
          <a:prstGeom prst="rect">
            <a:avLst/>
          </a:prstGeom>
          <a:noFill/>
          <a:ln w="9525">
            <a:noFill/>
            <a:miter lim="800000"/>
            <a:headEnd/>
            <a:tailEnd/>
          </a:ln>
        </p:spPr>
      </p:pic>
      <p:pic>
        <p:nvPicPr>
          <p:cNvPr id="5" name="Picture 4"/>
          <p:cNvPicPr>
            <a:picLocks noChangeAspect="1"/>
          </p:cNvPicPr>
          <p:nvPr/>
        </p:nvPicPr>
        <p:blipFill>
          <a:blip r:embed="rId5"/>
          <a:stretch>
            <a:fillRect/>
          </a:stretch>
        </p:blipFill>
        <p:spPr>
          <a:xfrm>
            <a:off x="8374363" y="6173635"/>
            <a:ext cx="514959" cy="611514"/>
          </a:xfrm>
          <a:prstGeom prst="rect">
            <a:avLst/>
          </a:prstGeom>
        </p:spPr>
      </p:pic>
      <p:sp>
        <p:nvSpPr>
          <p:cNvPr id="10" name="Content Placeholder 9"/>
          <p:cNvSpPr>
            <a:spLocks noGrp="1"/>
          </p:cNvSpPr>
          <p:nvPr>
            <p:ph idx="1"/>
          </p:nvPr>
        </p:nvSpPr>
        <p:spPr>
          <a:xfrm>
            <a:off x="4076700" y="2260600"/>
            <a:ext cx="4483100" cy="3703358"/>
          </a:xfrm>
        </p:spPr>
        <p:txBody>
          <a:bodyPr/>
          <a:lstStyle/>
          <a:p>
            <a:pPr>
              <a:buNone/>
            </a:pPr>
            <a:r>
              <a:rPr lang="en-IE" sz="2400" dirty="0" smtClean="0"/>
              <a:t>Bayesian Network (BN) modelling</a:t>
            </a:r>
          </a:p>
        </p:txBody>
      </p:sp>
      <p:sp>
        <p:nvSpPr>
          <p:cNvPr id="12" name="Rectangle 11"/>
          <p:cNvSpPr/>
          <p:nvPr/>
        </p:nvSpPr>
        <p:spPr>
          <a:xfrm>
            <a:off x="783986" y="2069130"/>
            <a:ext cx="2235800" cy="923330"/>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13" name="TextBox 12"/>
          <p:cNvSpPr txBox="1"/>
          <p:nvPr/>
        </p:nvSpPr>
        <p:spPr>
          <a:xfrm>
            <a:off x="844145" y="2069130"/>
            <a:ext cx="2175641" cy="923330"/>
          </a:xfrm>
          <a:prstGeom prst="rect">
            <a:avLst/>
          </a:prstGeom>
          <a:noFill/>
        </p:spPr>
        <p:txBody>
          <a:bodyPr wrap="square" rtlCol="0">
            <a:spAutoFit/>
          </a:bodyPr>
          <a:lstStyle/>
          <a:p>
            <a:pPr algn="ctr"/>
            <a:r>
              <a:rPr lang="en-IE" dirty="0" smtClean="0">
                <a:latin typeface="+mn-lt"/>
              </a:rPr>
              <a:t>Enumerate all possible hazard scenarios</a:t>
            </a:r>
            <a:endParaRPr lang="en-IE" dirty="0">
              <a:latin typeface="+mn-lt"/>
            </a:endParaRPr>
          </a:p>
        </p:txBody>
      </p:sp>
      <p:sp>
        <p:nvSpPr>
          <p:cNvPr id="15" name="TextBox 14"/>
          <p:cNvSpPr txBox="1"/>
          <p:nvPr/>
        </p:nvSpPr>
        <p:spPr>
          <a:xfrm>
            <a:off x="378370" y="3374319"/>
            <a:ext cx="3007891" cy="1200329"/>
          </a:xfrm>
          <a:prstGeom prst="rect">
            <a:avLst/>
          </a:prstGeom>
          <a:noFill/>
        </p:spPr>
        <p:txBody>
          <a:bodyPr wrap="square" rtlCol="0">
            <a:spAutoFit/>
          </a:bodyPr>
          <a:lstStyle/>
          <a:p>
            <a:pPr algn="ctr"/>
            <a:r>
              <a:rPr lang="en-IE" dirty="0" smtClean="0">
                <a:latin typeface="+mn-lt"/>
              </a:rPr>
              <a:t>Quantify consequences</a:t>
            </a:r>
          </a:p>
          <a:p>
            <a:pPr algn="ctr">
              <a:buFont typeface="Wingdings" pitchFamily="2" charset="2"/>
              <a:buChar char="Ø"/>
            </a:pPr>
            <a:r>
              <a:rPr lang="en-IE" dirty="0" smtClean="0">
                <a:latin typeface="+mn-lt"/>
              </a:rPr>
              <a:t> Land transport</a:t>
            </a:r>
          </a:p>
          <a:p>
            <a:pPr algn="ctr">
              <a:buFont typeface="Wingdings" pitchFamily="2" charset="2"/>
              <a:buChar char="Ø"/>
            </a:pPr>
            <a:r>
              <a:rPr lang="en-IE" dirty="0" smtClean="0">
                <a:latin typeface="+mn-lt"/>
              </a:rPr>
              <a:t> Energy </a:t>
            </a:r>
          </a:p>
          <a:p>
            <a:pPr algn="ctr">
              <a:buFont typeface="Wingdings" pitchFamily="2" charset="2"/>
              <a:buChar char="Ø"/>
            </a:pPr>
            <a:r>
              <a:rPr lang="en-IE" dirty="0" smtClean="0">
                <a:latin typeface="+mn-lt"/>
              </a:rPr>
              <a:t> Telecommunications</a:t>
            </a:r>
          </a:p>
        </p:txBody>
      </p:sp>
      <p:sp>
        <p:nvSpPr>
          <p:cNvPr id="16" name="TextBox 15"/>
          <p:cNvSpPr txBox="1"/>
          <p:nvPr/>
        </p:nvSpPr>
        <p:spPr>
          <a:xfrm>
            <a:off x="1213944" y="4965081"/>
            <a:ext cx="2301766" cy="1200329"/>
          </a:xfrm>
          <a:prstGeom prst="rect">
            <a:avLst/>
          </a:prstGeom>
          <a:noFill/>
        </p:spPr>
        <p:txBody>
          <a:bodyPr wrap="square" rtlCol="0">
            <a:spAutoFit/>
          </a:bodyPr>
          <a:lstStyle/>
          <a:p>
            <a:r>
              <a:rPr lang="en-IE" dirty="0" smtClean="0">
                <a:latin typeface="+mn-lt"/>
              </a:rPr>
              <a:t>Quantify risk</a:t>
            </a:r>
          </a:p>
          <a:p>
            <a:pPr>
              <a:buFont typeface="Wingdings" pitchFamily="2" charset="2"/>
              <a:buChar char="Ø"/>
            </a:pPr>
            <a:r>
              <a:rPr lang="en-IE" dirty="0" smtClean="0">
                <a:latin typeface="+mn-lt"/>
              </a:rPr>
              <a:t> Societal</a:t>
            </a:r>
          </a:p>
          <a:p>
            <a:pPr>
              <a:buFont typeface="Wingdings" pitchFamily="2" charset="2"/>
              <a:buChar char="Ø"/>
            </a:pPr>
            <a:r>
              <a:rPr lang="en-IE" dirty="0" smtClean="0">
                <a:latin typeface="+mn-lt"/>
              </a:rPr>
              <a:t> Security</a:t>
            </a:r>
          </a:p>
          <a:p>
            <a:pPr>
              <a:buFont typeface="Wingdings" pitchFamily="2" charset="2"/>
              <a:buChar char="Ø"/>
            </a:pPr>
            <a:r>
              <a:rPr lang="en-IE" dirty="0" smtClean="0">
                <a:latin typeface="+mn-lt"/>
              </a:rPr>
              <a:t> Economic</a:t>
            </a:r>
            <a:endParaRPr lang="en-IE" dirty="0">
              <a:latin typeface="+mn-lt"/>
            </a:endParaRPr>
          </a:p>
        </p:txBody>
      </p:sp>
      <p:sp>
        <p:nvSpPr>
          <p:cNvPr id="18" name="Rectangle 17"/>
          <p:cNvSpPr/>
          <p:nvPr/>
        </p:nvSpPr>
        <p:spPr>
          <a:xfrm>
            <a:off x="689389" y="3374318"/>
            <a:ext cx="2463711" cy="1200329"/>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19" name="Rectangle 18"/>
          <p:cNvSpPr/>
          <p:nvPr/>
        </p:nvSpPr>
        <p:spPr>
          <a:xfrm>
            <a:off x="1020476" y="4933548"/>
            <a:ext cx="1848855" cy="1279159"/>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cxnSp>
        <p:nvCxnSpPr>
          <p:cNvPr id="23" name="Straight Arrow Connector 22"/>
          <p:cNvCxnSpPr/>
          <p:nvPr/>
        </p:nvCxnSpPr>
        <p:spPr>
          <a:xfrm>
            <a:off x="1916200" y="4601497"/>
            <a:ext cx="0" cy="330814"/>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004710" y="1670302"/>
            <a:ext cx="1895187" cy="369332"/>
          </a:xfrm>
          <a:prstGeom prst="rect">
            <a:avLst/>
          </a:prstGeom>
          <a:noFill/>
        </p:spPr>
        <p:txBody>
          <a:bodyPr wrap="square" rtlCol="0">
            <a:spAutoFit/>
          </a:bodyPr>
          <a:lstStyle/>
          <a:p>
            <a:r>
              <a:rPr lang="en-IE" b="1" i="1" dirty="0" smtClean="0">
                <a:latin typeface="+mn-lt"/>
              </a:rPr>
              <a:t>Inference Phase</a:t>
            </a:r>
            <a:endParaRPr lang="en-IE" b="1" i="1" dirty="0">
              <a:latin typeface="+mn-lt"/>
            </a:endParaRPr>
          </a:p>
        </p:txBody>
      </p:sp>
      <p:pic>
        <p:nvPicPr>
          <p:cNvPr id="25" name="Picture 24"/>
          <p:cNvPicPr/>
          <p:nvPr/>
        </p:nvPicPr>
        <p:blipFill>
          <a:blip cstate="print">
            <a:clrChange>
              <a:clrFrom>
                <a:srgbClr val="FFFFFF"/>
              </a:clrFrom>
              <a:clrTo>
                <a:srgbClr val="FFFFFF">
                  <a:alpha val="0"/>
                </a:srgbClr>
              </a:clrTo>
            </a:clrChange>
          </a:blip>
          <a:srcRect r="462" b="3117"/>
          <a:stretch>
            <a:fillRect/>
          </a:stretch>
        </p:blipFill>
        <p:spPr bwMode="auto">
          <a:xfrm>
            <a:off x="4508500" y="2836012"/>
            <a:ext cx="3930087" cy="3329398"/>
          </a:xfrm>
          <a:prstGeom prst="rect">
            <a:avLst/>
          </a:prstGeom>
          <a:noFill/>
          <a:ln w="9525">
            <a:noFill/>
            <a:miter lim="800000"/>
            <a:headEnd/>
            <a:tailEnd/>
          </a:ln>
        </p:spPr>
      </p:pic>
      <p:cxnSp>
        <p:nvCxnSpPr>
          <p:cNvPr id="26" name="Straight Arrow Connector 25"/>
          <p:cNvCxnSpPr/>
          <p:nvPr/>
        </p:nvCxnSpPr>
        <p:spPr>
          <a:xfrm>
            <a:off x="1916200" y="3043505"/>
            <a:ext cx="0" cy="330814"/>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20"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15351376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4554"/>
            <a:ext cx="8229600" cy="1143000"/>
          </a:xfrm>
        </p:spPr>
        <p:txBody>
          <a:bodyPr/>
          <a:lstStyle/>
          <a:p>
            <a:r>
              <a:rPr lang="en-US" sz="3200" dirty="0" smtClean="0"/>
              <a:t>Development of a Web Based Tool for Risk-Based Decision Making</a:t>
            </a:r>
            <a:endParaRPr lang="en-US" sz="3200" dirty="0"/>
          </a:p>
        </p:txBody>
      </p:sp>
      <p:pic>
        <p:nvPicPr>
          <p:cNvPr id="9" name="Picture 8" descr="Screen Shot 2014-05-08 at 09.11.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8" name="Picture 3"/>
          <p:cNvPicPr>
            <a:picLocks noChangeAspect="1" noChangeArrowheads="1"/>
          </p:cNvPicPr>
          <p:nvPr/>
        </p:nvPicPr>
        <p:blipFill>
          <a:blip r:embed="rId4"/>
          <a:srcRect/>
          <a:stretch>
            <a:fillRect/>
          </a:stretch>
        </p:blipFill>
        <p:spPr bwMode="auto">
          <a:xfrm>
            <a:off x="7034213" y="86982"/>
            <a:ext cx="2109787" cy="731838"/>
          </a:xfrm>
          <a:prstGeom prst="rect">
            <a:avLst/>
          </a:prstGeom>
          <a:noFill/>
          <a:ln w="9525">
            <a:noFill/>
            <a:miter lim="800000"/>
            <a:headEnd/>
            <a:tailEnd/>
          </a:ln>
        </p:spPr>
      </p:pic>
      <p:pic>
        <p:nvPicPr>
          <p:cNvPr id="5" name="Picture 4"/>
          <p:cNvPicPr>
            <a:picLocks noChangeAspect="1"/>
          </p:cNvPicPr>
          <p:nvPr/>
        </p:nvPicPr>
        <p:blipFill>
          <a:blip r:embed="rId5"/>
          <a:stretch>
            <a:fillRect/>
          </a:stretch>
        </p:blipFill>
        <p:spPr>
          <a:xfrm>
            <a:off x="8374363" y="6173635"/>
            <a:ext cx="514959" cy="611514"/>
          </a:xfrm>
          <a:prstGeom prst="rect">
            <a:avLst/>
          </a:prstGeom>
        </p:spPr>
      </p:pic>
      <p:sp>
        <p:nvSpPr>
          <p:cNvPr id="20" name="Content Placeholder 2"/>
          <p:cNvSpPr>
            <a:spLocks noGrp="1"/>
          </p:cNvSpPr>
          <p:nvPr>
            <p:ph idx="1"/>
          </p:nvPr>
        </p:nvSpPr>
        <p:spPr>
          <a:xfrm>
            <a:off x="457200" y="1854196"/>
            <a:ext cx="8229600" cy="822960"/>
          </a:xfrm>
        </p:spPr>
        <p:txBody>
          <a:bodyPr>
            <a:noAutofit/>
          </a:bodyPr>
          <a:lstStyle/>
          <a:p>
            <a:pPr algn="just">
              <a:buNone/>
            </a:pPr>
            <a:r>
              <a:rPr lang="en-US" sz="2000" dirty="0" smtClean="0">
                <a:cs typeface="Arial"/>
              </a:rPr>
              <a:t>A </a:t>
            </a:r>
            <a:r>
              <a:rPr lang="en-US" sz="2000" b="1" dirty="0" smtClean="0">
                <a:cs typeface="Arial"/>
              </a:rPr>
              <a:t>web-tool</a:t>
            </a:r>
            <a:r>
              <a:rPr lang="en-US" sz="2000" dirty="0" smtClean="0">
                <a:cs typeface="Arial"/>
              </a:rPr>
              <a:t> has been developed within the RAIN project to help owners, stakeholders,  policy makers etc. to make optimal decisions.</a:t>
            </a:r>
            <a:endParaRPr lang="en-US" sz="2000" i="1" dirty="0" smtClean="0">
              <a:cs typeface="Arial"/>
            </a:endParaRPr>
          </a:p>
        </p:txBody>
      </p:sp>
      <p:pic>
        <p:nvPicPr>
          <p:cNvPr id="21" name="Picture 2"/>
          <p:cNvPicPr>
            <a:picLocks noChangeAspect="1" noChangeArrowheads="1"/>
          </p:cNvPicPr>
          <p:nvPr/>
        </p:nvPicPr>
        <p:blipFill>
          <a:blip r:embed="rId6"/>
          <a:srcRect/>
          <a:stretch>
            <a:fillRect/>
          </a:stretch>
        </p:blipFill>
        <p:spPr bwMode="auto">
          <a:xfrm>
            <a:off x="508003" y="2706156"/>
            <a:ext cx="4809068" cy="3630636"/>
          </a:xfrm>
          <a:prstGeom prst="rect">
            <a:avLst/>
          </a:prstGeom>
          <a:noFill/>
          <a:ln w="9525">
            <a:noFill/>
            <a:miter lim="800000"/>
            <a:headEnd/>
            <a:tailEnd/>
          </a:ln>
        </p:spPr>
      </p:pic>
      <p:sp>
        <p:nvSpPr>
          <p:cNvPr id="22" name="9 Rectángulo"/>
          <p:cNvSpPr/>
          <p:nvPr/>
        </p:nvSpPr>
        <p:spPr>
          <a:xfrm>
            <a:off x="5452533" y="5490126"/>
            <a:ext cx="4480560" cy="307777"/>
          </a:xfrm>
          <a:prstGeom prst="rect">
            <a:avLst/>
          </a:prstGeom>
        </p:spPr>
        <p:txBody>
          <a:bodyPr wrap="square">
            <a:spAutoFit/>
          </a:bodyPr>
          <a:lstStyle/>
          <a:p>
            <a:r>
              <a:rPr lang="en-US" sz="1400" dirty="0" smtClean="0">
                <a:latin typeface="+mj-lt"/>
              </a:rPr>
              <a:t>Snapshot of the main page of the </a:t>
            </a:r>
            <a:r>
              <a:rPr lang="en-US" sz="1400" dirty="0" err="1" smtClean="0">
                <a:latin typeface="+mj-lt"/>
              </a:rPr>
              <a:t>webtool</a:t>
            </a:r>
            <a:r>
              <a:rPr lang="en-US" sz="1400" dirty="0" smtClean="0">
                <a:latin typeface="+mj-lt"/>
              </a:rPr>
              <a:t> </a:t>
            </a:r>
            <a:endParaRPr lang="es-ES" sz="1400" dirty="0">
              <a:latin typeface="+mj-lt"/>
            </a:endParaRPr>
          </a:p>
        </p:txBody>
      </p:sp>
      <p:sp>
        <p:nvSpPr>
          <p:cNvPr id="27" name="10 Rectángulo"/>
          <p:cNvSpPr/>
          <p:nvPr/>
        </p:nvSpPr>
        <p:spPr>
          <a:xfrm>
            <a:off x="5455419" y="5730171"/>
            <a:ext cx="3790605" cy="261610"/>
          </a:xfrm>
          <a:prstGeom prst="rect">
            <a:avLst/>
          </a:prstGeom>
        </p:spPr>
        <p:txBody>
          <a:bodyPr wrap="square">
            <a:spAutoFit/>
          </a:bodyPr>
          <a:lstStyle/>
          <a:p>
            <a:r>
              <a:rPr lang="en-US" sz="1050" dirty="0" smtClean="0">
                <a:hlinkClick r:id="rId7"/>
              </a:rPr>
              <a:t>https://www.youtube.com/watch?v=gM6Ugu0Fjo8</a:t>
            </a:r>
            <a:endParaRPr lang="en-US" sz="1050" dirty="0"/>
          </a:p>
        </p:txBody>
      </p:sp>
      <p:sp>
        <p:nvSpPr>
          <p:cNvPr id="11"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20279969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p:cNvPicPr>
            <a:picLocks noChangeAspect="1" noChangeArrowheads="1"/>
          </p:cNvPicPr>
          <p:nvPr/>
        </p:nvPicPr>
        <p:blipFill>
          <a:blip r:embed="rId3"/>
          <a:srcRect/>
          <a:stretch>
            <a:fillRect/>
          </a:stretch>
        </p:blipFill>
        <p:spPr bwMode="auto">
          <a:xfrm>
            <a:off x="7034213" y="73025"/>
            <a:ext cx="2109787" cy="731838"/>
          </a:xfrm>
          <a:prstGeom prst="rect">
            <a:avLst/>
          </a:prstGeom>
          <a:noFill/>
          <a:ln w="9525">
            <a:noFill/>
            <a:miter lim="800000"/>
            <a:headEnd/>
            <a:tailEnd/>
          </a:ln>
        </p:spPr>
      </p:pic>
      <p:pic>
        <p:nvPicPr>
          <p:cNvPr id="8" name="Picture 7" descr="Screen Shot 2014-05-08 at 09.11.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9" name="Picture 8"/>
          <p:cNvPicPr>
            <a:picLocks noChangeAspect="1"/>
          </p:cNvPicPr>
          <p:nvPr/>
        </p:nvPicPr>
        <p:blipFill>
          <a:blip r:embed="rId5"/>
          <a:stretch>
            <a:fillRect/>
          </a:stretch>
        </p:blipFill>
        <p:spPr>
          <a:xfrm>
            <a:off x="8374363" y="6173635"/>
            <a:ext cx="514959" cy="611514"/>
          </a:xfrm>
          <a:prstGeom prst="rect">
            <a:avLst/>
          </a:prstGeom>
        </p:spPr>
      </p:pic>
      <p:pic>
        <p:nvPicPr>
          <p:cNvPr id="10" name="Picture 9"/>
          <p:cNvPicPr>
            <a:picLocks noChangeAspect="1"/>
          </p:cNvPicPr>
          <p:nvPr/>
        </p:nvPicPr>
        <p:blipFill>
          <a:blip r:embed="rId6"/>
          <a:stretch>
            <a:fillRect/>
          </a:stretch>
        </p:blipFill>
        <p:spPr>
          <a:xfrm>
            <a:off x="1016402" y="548680"/>
            <a:ext cx="6017811" cy="5400600"/>
          </a:xfrm>
          <a:prstGeom prst="rect">
            <a:avLst/>
          </a:prstGeom>
        </p:spPr>
      </p:pic>
      <p:sp>
        <p:nvSpPr>
          <p:cNvPr id="13" name="Rounded Rectangle 12"/>
          <p:cNvSpPr/>
          <p:nvPr/>
        </p:nvSpPr>
        <p:spPr>
          <a:xfrm>
            <a:off x="2514602" y="5503335"/>
            <a:ext cx="3428998" cy="237066"/>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3137512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a:srcRect/>
          <a:stretch>
            <a:fillRect/>
          </a:stretch>
        </p:blipFill>
        <p:spPr bwMode="auto">
          <a:xfrm>
            <a:off x="7034213" y="86982"/>
            <a:ext cx="2109787" cy="731838"/>
          </a:xfrm>
          <a:prstGeom prst="rect">
            <a:avLst/>
          </a:prstGeom>
          <a:noFill/>
          <a:ln w="9525">
            <a:noFill/>
            <a:miter lim="800000"/>
            <a:headEnd/>
            <a:tailEnd/>
          </a:ln>
        </p:spPr>
      </p:pic>
      <p:sp>
        <p:nvSpPr>
          <p:cNvPr id="10" name="Title 1"/>
          <p:cNvSpPr>
            <a:spLocks noGrp="1"/>
          </p:cNvSpPr>
          <p:nvPr>
            <p:ph type="title"/>
          </p:nvPr>
        </p:nvSpPr>
        <p:spPr>
          <a:xfrm>
            <a:off x="457200" y="532157"/>
            <a:ext cx="8229600" cy="1143000"/>
          </a:xfrm>
        </p:spPr>
        <p:txBody>
          <a:bodyPr/>
          <a:lstStyle/>
          <a:p>
            <a:r>
              <a:rPr lang="en-US" sz="3200" dirty="0" smtClean="0"/>
              <a:t>Dissemination &amp; Exploitation</a:t>
            </a:r>
            <a:endParaRPr lang="en-US" sz="3200" dirty="0"/>
          </a:p>
        </p:txBody>
      </p:sp>
      <p:pic>
        <p:nvPicPr>
          <p:cNvPr id="11" name="Picture 10"/>
          <p:cNvPicPr>
            <a:picLocks noChangeAspect="1"/>
          </p:cNvPicPr>
          <p:nvPr/>
        </p:nvPicPr>
        <p:blipFill>
          <a:blip r:embed="rId3"/>
          <a:stretch>
            <a:fillRect/>
          </a:stretch>
        </p:blipFill>
        <p:spPr>
          <a:xfrm>
            <a:off x="1769535" y="1429491"/>
            <a:ext cx="5433688" cy="4107710"/>
          </a:xfrm>
          <a:prstGeom prst="rect">
            <a:avLst/>
          </a:prstGeom>
        </p:spPr>
      </p:pic>
      <p:pic>
        <p:nvPicPr>
          <p:cNvPr id="12" name="Picture 11" descr="Screen Shot 2014-05-08 at 09.11.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13" name="Picture 12"/>
          <p:cNvPicPr>
            <a:picLocks noChangeAspect="1"/>
          </p:cNvPicPr>
          <p:nvPr/>
        </p:nvPicPr>
        <p:blipFill>
          <a:blip r:embed="rId5"/>
          <a:stretch>
            <a:fillRect/>
          </a:stretch>
        </p:blipFill>
        <p:spPr>
          <a:xfrm>
            <a:off x="8374363" y="6173635"/>
            <a:ext cx="514959" cy="611514"/>
          </a:xfrm>
          <a:prstGeom prst="rect">
            <a:avLst/>
          </a:prstGeom>
        </p:spPr>
      </p:pic>
      <p:pic>
        <p:nvPicPr>
          <p:cNvPr id="14" name="Immagine 3" descr="Schermata 2017-02-28 alle 14.41.0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9535" y="5811684"/>
            <a:ext cx="5433688" cy="938909"/>
          </a:xfrm>
          <a:prstGeom prst="rect">
            <a:avLst/>
          </a:prstGeom>
        </p:spPr>
      </p:pic>
    </p:spTree>
    <p:extLst>
      <p:ext uri="{BB962C8B-B14F-4D97-AF65-F5344CB8AC3E}">
        <p14:creationId xmlns:p14="http://schemas.microsoft.com/office/powerpoint/2010/main" val="11734592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3"/>
          <p:cNvPicPr>
            <a:picLocks noChangeAspect="1" noChangeArrowheads="1"/>
          </p:cNvPicPr>
          <p:nvPr/>
        </p:nvPicPr>
        <p:blipFill>
          <a:blip r:embed="rId3"/>
          <a:srcRect/>
          <a:stretch>
            <a:fillRect/>
          </a:stretch>
        </p:blipFill>
        <p:spPr bwMode="auto">
          <a:xfrm>
            <a:off x="7034213" y="73025"/>
            <a:ext cx="2109787" cy="731838"/>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1028701" y="720853"/>
            <a:ext cx="6642099" cy="5731656"/>
          </a:xfrm>
          <a:prstGeom prst="rect">
            <a:avLst/>
          </a:prstGeom>
        </p:spPr>
      </p:pic>
      <p:sp>
        <p:nvSpPr>
          <p:cNvPr id="3" name="Rectangle 2"/>
          <p:cNvSpPr/>
          <p:nvPr/>
        </p:nvSpPr>
        <p:spPr>
          <a:xfrm>
            <a:off x="4470400" y="6104235"/>
            <a:ext cx="4572000" cy="584776"/>
          </a:xfrm>
          <a:prstGeom prst="rect">
            <a:avLst/>
          </a:prstGeom>
        </p:spPr>
        <p:txBody>
          <a:bodyPr>
            <a:spAutoFit/>
          </a:bodyPr>
          <a:lstStyle/>
          <a:p>
            <a:r>
              <a:rPr lang="en-US" sz="1600" u="sng" dirty="0">
                <a:hlinkClick r:id="rId5"/>
              </a:rPr>
              <a:t>https://www.theguardian.com/uk-news/2016/sep/16/torrential-rain-travel-chaos-england-floods</a:t>
            </a:r>
            <a:endParaRPr lang="en-US" sz="1600" dirty="0"/>
          </a:p>
        </p:txBody>
      </p:sp>
      <p:sp>
        <p:nvSpPr>
          <p:cNvPr id="6" name="Footer Placeholder 5"/>
          <p:cNvSpPr>
            <a:spLocks noGrp="1"/>
          </p:cNvSpPr>
          <p:nvPr>
            <p:ph type="ftr" sz="quarter" idx="11"/>
          </p:nvPr>
        </p:nvSpPr>
        <p:spPr>
          <a:xfrm>
            <a:off x="2121157" y="6576479"/>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6907112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a:srcRect/>
          <a:stretch>
            <a:fillRect/>
          </a:stretch>
        </p:blipFill>
        <p:spPr bwMode="auto">
          <a:xfrm>
            <a:off x="7034213" y="86982"/>
            <a:ext cx="2109787" cy="731838"/>
          </a:xfrm>
          <a:prstGeom prst="rect">
            <a:avLst/>
          </a:prstGeom>
          <a:noFill/>
          <a:ln w="9525">
            <a:noFill/>
            <a:miter lim="800000"/>
            <a:headEnd/>
            <a:tailEnd/>
          </a:ln>
        </p:spPr>
      </p:pic>
      <p:sp>
        <p:nvSpPr>
          <p:cNvPr id="10" name="Title 1"/>
          <p:cNvSpPr>
            <a:spLocks noGrp="1"/>
          </p:cNvSpPr>
          <p:nvPr>
            <p:ph type="title"/>
          </p:nvPr>
        </p:nvSpPr>
        <p:spPr>
          <a:xfrm>
            <a:off x="0" y="-39343"/>
            <a:ext cx="8229600" cy="1143000"/>
          </a:xfrm>
        </p:spPr>
        <p:txBody>
          <a:bodyPr/>
          <a:lstStyle/>
          <a:p>
            <a:pPr algn="just"/>
            <a:r>
              <a:rPr lang="en-US" sz="3200" dirty="0" smtClean="0"/>
              <a:t>Dissemination &amp; Exploitation</a:t>
            </a:r>
            <a:endParaRPr lang="en-US" sz="3200" dirty="0"/>
          </a:p>
        </p:txBody>
      </p:sp>
      <p:pic>
        <p:nvPicPr>
          <p:cNvPr id="11" name="Picture 10"/>
          <p:cNvPicPr>
            <a:picLocks noChangeAspect="1"/>
          </p:cNvPicPr>
          <p:nvPr/>
        </p:nvPicPr>
        <p:blipFill>
          <a:blip r:embed="rId3"/>
          <a:stretch>
            <a:fillRect/>
          </a:stretch>
        </p:blipFill>
        <p:spPr>
          <a:xfrm>
            <a:off x="0" y="818820"/>
            <a:ext cx="2185767" cy="1652376"/>
          </a:xfrm>
          <a:prstGeom prst="rect">
            <a:avLst/>
          </a:prstGeom>
        </p:spPr>
      </p:pic>
      <p:pic>
        <p:nvPicPr>
          <p:cNvPr id="12" name="Picture 11" descr="Screen Shot 2014-05-08 at 09.11.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13" name="Picture 12"/>
          <p:cNvPicPr>
            <a:picLocks noChangeAspect="1"/>
          </p:cNvPicPr>
          <p:nvPr/>
        </p:nvPicPr>
        <p:blipFill>
          <a:blip r:embed="rId5"/>
          <a:stretch>
            <a:fillRect/>
          </a:stretch>
        </p:blipFill>
        <p:spPr>
          <a:xfrm>
            <a:off x="8374363" y="6173635"/>
            <a:ext cx="514959" cy="611514"/>
          </a:xfrm>
          <a:prstGeom prst="rect">
            <a:avLst/>
          </a:prstGeom>
        </p:spPr>
      </p:pic>
      <p:graphicFrame>
        <p:nvGraphicFramePr>
          <p:cNvPr id="9" name="Tabella 4"/>
          <p:cNvGraphicFramePr>
            <a:graphicFrameLocks noGrp="1"/>
          </p:cNvGraphicFramePr>
          <p:nvPr>
            <p:extLst>
              <p:ext uri="{D42A27DB-BD31-4B8C-83A1-F6EECF244321}">
                <p14:modId xmlns:p14="http://schemas.microsoft.com/office/powerpoint/2010/main" val="2809265899"/>
              </p:ext>
            </p:extLst>
          </p:nvPr>
        </p:nvGraphicFramePr>
        <p:xfrm>
          <a:off x="2355100" y="818820"/>
          <a:ext cx="6246354" cy="3396914"/>
        </p:xfrm>
        <a:graphic>
          <a:graphicData uri="http://schemas.openxmlformats.org/drawingml/2006/table">
            <a:tbl>
              <a:tblPr firstRow="1" bandRow="1">
                <a:tableStyleId>{5C22544A-7EE6-4342-B048-85BDC9FD1C3A}</a:tableStyleId>
              </a:tblPr>
              <a:tblGrid>
                <a:gridCol w="1324317"/>
                <a:gridCol w="3445373"/>
                <a:gridCol w="1476664"/>
              </a:tblGrid>
              <a:tr h="296909">
                <a:tc>
                  <a:txBody>
                    <a:bodyPr/>
                    <a:lstStyle/>
                    <a:p>
                      <a:pPr algn="ctr"/>
                      <a:r>
                        <a:rPr lang="en-GB" sz="1200" dirty="0" smtClean="0"/>
                        <a:t>Types</a:t>
                      </a:r>
                      <a:endParaRPr lang="en-GB" sz="1200" dirty="0"/>
                    </a:p>
                  </a:txBody>
                  <a:tcPr/>
                </a:tc>
                <a:tc>
                  <a:txBody>
                    <a:bodyPr/>
                    <a:lstStyle/>
                    <a:p>
                      <a:pPr algn="ctr"/>
                      <a:r>
                        <a:rPr lang="en-GB" sz="1200" dirty="0" smtClean="0"/>
                        <a:t>Title</a:t>
                      </a:r>
                      <a:endParaRPr lang="en-GB" sz="1200" dirty="0"/>
                    </a:p>
                  </a:txBody>
                  <a:tcPr/>
                </a:tc>
                <a:tc>
                  <a:txBody>
                    <a:bodyPr/>
                    <a:lstStyle/>
                    <a:p>
                      <a:pPr algn="ctr"/>
                      <a:r>
                        <a:rPr lang="en-GB" sz="1200" dirty="0" smtClean="0"/>
                        <a:t>Data</a:t>
                      </a:r>
                      <a:endParaRPr lang="en-GB" sz="1200" dirty="0"/>
                    </a:p>
                  </a:txBody>
                  <a:tcPr/>
                </a:tc>
              </a:tr>
              <a:tr h="347731">
                <a:tc>
                  <a:txBody>
                    <a:bodyPr/>
                    <a:lstStyle/>
                    <a:p>
                      <a:pPr algn="ctr">
                        <a:lnSpc>
                          <a:spcPct val="115000"/>
                        </a:lnSpc>
                        <a:spcBef>
                          <a:spcPts val="1000"/>
                        </a:spcBef>
                        <a:spcAft>
                          <a:spcPts val="1000"/>
                        </a:spcAft>
                        <a:tabLst>
                          <a:tab pos="2865755" algn="ctr"/>
                          <a:tab pos="5731510" algn="r"/>
                        </a:tabLst>
                      </a:pPr>
                      <a:r>
                        <a:rPr lang="en-US" sz="1200" dirty="0">
                          <a:solidFill>
                            <a:srgbClr val="000000"/>
                          </a:solidFill>
                          <a:effectLst/>
                          <a:latin typeface="Calibri"/>
                          <a:ea typeface="ＭＳ 明朝"/>
                          <a:cs typeface="Times New Roman"/>
                        </a:rPr>
                        <a:t>Interview</a:t>
                      </a:r>
                      <a:endParaRPr lang="it-IT" sz="12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1000"/>
                        </a:spcAft>
                        <a:tabLst>
                          <a:tab pos="2865755" algn="ctr"/>
                          <a:tab pos="5731510" algn="r"/>
                        </a:tabLst>
                      </a:pPr>
                      <a:r>
                        <a:rPr lang="en-IE" sz="1200" u="sng" dirty="0">
                          <a:solidFill>
                            <a:srgbClr val="4577A5"/>
                          </a:solidFill>
                          <a:effectLst/>
                          <a:latin typeface="Calibri"/>
                          <a:ea typeface="Times New Roman"/>
                          <a:cs typeface="Times New Roman"/>
                          <a:hlinkClick r:id="rId6"/>
                        </a:rPr>
                        <a:t>Alan O’Connor – Taming nature’s wild character</a:t>
                      </a:r>
                      <a:endParaRPr lang="it-IT" sz="12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1000"/>
                        </a:spcAft>
                        <a:tabLst>
                          <a:tab pos="2865755" algn="ctr"/>
                          <a:tab pos="5731510" algn="r"/>
                        </a:tabLst>
                      </a:pPr>
                      <a:r>
                        <a:rPr lang="en-US" sz="1200" dirty="0">
                          <a:solidFill>
                            <a:srgbClr val="000000"/>
                          </a:solidFill>
                          <a:effectLst/>
                          <a:latin typeface="Calibri"/>
                          <a:ea typeface="ＭＳ 明朝"/>
                          <a:cs typeface="Times New Roman"/>
                        </a:rPr>
                        <a:t>16.12.2014</a:t>
                      </a:r>
                      <a:endParaRPr lang="it-IT" sz="1200" dirty="0">
                        <a:solidFill>
                          <a:srgbClr val="000000"/>
                        </a:solidFill>
                        <a:effectLst/>
                        <a:latin typeface="Calibri"/>
                        <a:ea typeface="Calibri"/>
                        <a:cs typeface="Times New Roman"/>
                      </a:endParaRPr>
                    </a:p>
                  </a:txBody>
                  <a:tcPr marL="68580" marR="68580" marT="0" marB="0" anchor="ctr"/>
                </a:tc>
              </a:tr>
              <a:tr h="347731">
                <a:tc>
                  <a:txBody>
                    <a:bodyPr/>
                    <a:lstStyle/>
                    <a:p>
                      <a:pPr algn="ctr">
                        <a:lnSpc>
                          <a:spcPct val="115000"/>
                        </a:lnSpc>
                        <a:spcBef>
                          <a:spcPts val="1000"/>
                        </a:spcBef>
                        <a:spcAft>
                          <a:spcPts val="1000"/>
                        </a:spcAft>
                        <a:tabLst>
                          <a:tab pos="2865755" algn="ctr"/>
                          <a:tab pos="5731510" algn="r"/>
                        </a:tabLst>
                      </a:pPr>
                      <a:r>
                        <a:rPr lang="en-US" sz="1200" dirty="0">
                          <a:solidFill>
                            <a:srgbClr val="000000"/>
                          </a:solidFill>
                          <a:effectLst/>
                          <a:latin typeface="Calibri"/>
                          <a:ea typeface="ＭＳ 明朝"/>
                          <a:cs typeface="Times New Roman"/>
                        </a:rPr>
                        <a:t>Interview</a:t>
                      </a:r>
                      <a:endParaRPr lang="it-IT" sz="12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1000"/>
                        </a:spcAft>
                        <a:tabLst>
                          <a:tab pos="2865755" algn="ctr"/>
                          <a:tab pos="5731510" algn="r"/>
                        </a:tabLst>
                      </a:pPr>
                      <a:r>
                        <a:rPr lang="en-IE" sz="1200" u="sng" dirty="0">
                          <a:solidFill>
                            <a:srgbClr val="4577A5"/>
                          </a:solidFill>
                          <a:effectLst/>
                          <a:latin typeface="Calibri"/>
                          <a:ea typeface="Times New Roman"/>
                          <a:cs typeface="Times New Roman"/>
                          <a:hlinkClick r:id="rId7"/>
                        </a:rPr>
                        <a:t>Mitigating the impacts of extreme weather</a:t>
                      </a:r>
                      <a:endParaRPr lang="it-IT" sz="12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1000"/>
                        </a:spcAft>
                        <a:tabLst>
                          <a:tab pos="2865755" algn="ctr"/>
                          <a:tab pos="5731510" algn="r"/>
                        </a:tabLst>
                      </a:pPr>
                      <a:r>
                        <a:rPr lang="en-US" sz="1200" dirty="0">
                          <a:solidFill>
                            <a:srgbClr val="000000"/>
                          </a:solidFill>
                          <a:effectLst/>
                          <a:latin typeface="Calibri"/>
                          <a:ea typeface="ＭＳ 明朝"/>
                          <a:cs typeface="Times New Roman"/>
                        </a:rPr>
                        <a:t>08.01.2015</a:t>
                      </a:r>
                      <a:endParaRPr lang="it-IT" sz="1200" dirty="0">
                        <a:solidFill>
                          <a:srgbClr val="000000"/>
                        </a:solidFill>
                        <a:effectLst/>
                        <a:latin typeface="Calibri"/>
                        <a:ea typeface="Calibri"/>
                        <a:cs typeface="Times New Roman"/>
                      </a:endParaRPr>
                    </a:p>
                  </a:txBody>
                  <a:tcPr marL="68580" marR="68580" marT="0" marB="0" anchor="ctr"/>
                </a:tc>
              </a:tr>
              <a:tr h="422238">
                <a:tc>
                  <a:txBody>
                    <a:bodyPr/>
                    <a:lstStyle/>
                    <a:p>
                      <a:pPr algn="ctr">
                        <a:lnSpc>
                          <a:spcPct val="115000"/>
                        </a:lnSpc>
                        <a:spcBef>
                          <a:spcPts val="1000"/>
                        </a:spcBef>
                        <a:spcAft>
                          <a:spcPts val="1000"/>
                        </a:spcAft>
                        <a:tabLst>
                          <a:tab pos="2865755" algn="ctr"/>
                          <a:tab pos="5731510" algn="r"/>
                        </a:tabLst>
                      </a:pPr>
                      <a:r>
                        <a:rPr lang="en-US" sz="1200" dirty="0">
                          <a:solidFill>
                            <a:srgbClr val="000000"/>
                          </a:solidFill>
                          <a:effectLst/>
                          <a:latin typeface="Calibri"/>
                          <a:ea typeface="ＭＳ 明朝"/>
                          <a:cs typeface="Times New Roman"/>
                        </a:rPr>
                        <a:t>Article</a:t>
                      </a:r>
                      <a:endParaRPr lang="it-IT" sz="12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1000"/>
                        </a:spcAft>
                        <a:tabLst>
                          <a:tab pos="2865755" algn="ctr"/>
                          <a:tab pos="5731510" algn="r"/>
                        </a:tabLst>
                      </a:pPr>
                      <a:r>
                        <a:rPr lang="en-IE" sz="1200" u="sng" dirty="0">
                          <a:solidFill>
                            <a:srgbClr val="4577A5"/>
                          </a:solidFill>
                          <a:effectLst/>
                          <a:latin typeface="Calibri"/>
                          <a:ea typeface="Times New Roman"/>
                          <a:cs typeface="Times New Roman"/>
                          <a:hlinkClick r:id="rId8"/>
                        </a:rPr>
                        <a:t>Learning from the past to prepare for future extreme weather events</a:t>
                      </a:r>
                      <a:endParaRPr lang="it-IT" sz="12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1000"/>
                        </a:spcAft>
                        <a:tabLst>
                          <a:tab pos="2865755" algn="ctr"/>
                          <a:tab pos="5731510" algn="r"/>
                        </a:tabLst>
                      </a:pPr>
                      <a:r>
                        <a:rPr lang="en-US" sz="1200" dirty="0">
                          <a:solidFill>
                            <a:srgbClr val="000000"/>
                          </a:solidFill>
                          <a:effectLst/>
                          <a:latin typeface="Calibri"/>
                          <a:ea typeface="ＭＳ 明朝"/>
                          <a:cs typeface="Times New Roman"/>
                        </a:rPr>
                        <a:t>14.01.2015</a:t>
                      </a:r>
                      <a:endParaRPr lang="it-IT" sz="1200" dirty="0">
                        <a:solidFill>
                          <a:srgbClr val="000000"/>
                        </a:solidFill>
                        <a:effectLst/>
                        <a:latin typeface="Calibri"/>
                        <a:ea typeface="Calibri"/>
                        <a:cs typeface="Times New Roman"/>
                      </a:endParaRPr>
                    </a:p>
                  </a:txBody>
                  <a:tcPr marL="68580" marR="68580" marT="0" marB="0" anchor="ctr"/>
                </a:tc>
              </a:tr>
              <a:tr h="347731">
                <a:tc>
                  <a:txBody>
                    <a:bodyPr/>
                    <a:lstStyle/>
                    <a:p>
                      <a:pPr algn="ctr">
                        <a:lnSpc>
                          <a:spcPct val="115000"/>
                        </a:lnSpc>
                        <a:spcBef>
                          <a:spcPts val="1000"/>
                        </a:spcBef>
                        <a:spcAft>
                          <a:spcPts val="0"/>
                        </a:spcAft>
                        <a:tabLst>
                          <a:tab pos="2865755" algn="ctr"/>
                          <a:tab pos="5731510" algn="r"/>
                        </a:tabLst>
                      </a:pPr>
                      <a:r>
                        <a:rPr lang="en-US" sz="1200" dirty="0">
                          <a:solidFill>
                            <a:srgbClr val="000000"/>
                          </a:solidFill>
                          <a:effectLst/>
                          <a:latin typeface="Calibri"/>
                          <a:ea typeface="ＭＳ 明朝"/>
                          <a:cs typeface="Times New Roman"/>
                        </a:rPr>
                        <a:t>Article</a:t>
                      </a:r>
                      <a:endParaRPr lang="it-IT" sz="12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1000"/>
                        </a:spcAft>
                        <a:tabLst>
                          <a:tab pos="2865755" algn="ctr"/>
                          <a:tab pos="5731510" algn="r"/>
                        </a:tabLst>
                      </a:pPr>
                      <a:r>
                        <a:rPr lang="en-IE" sz="1200" u="sng" dirty="0">
                          <a:solidFill>
                            <a:srgbClr val="000000"/>
                          </a:solidFill>
                          <a:effectLst/>
                          <a:latin typeface="Calibri"/>
                          <a:ea typeface="ＭＳ 明朝"/>
                          <a:cs typeface="Times New Roman"/>
                          <a:hlinkClick r:id="rId9"/>
                        </a:rPr>
                        <a:t>Preventing a Fukushima disaster in Europe</a:t>
                      </a:r>
                      <a:endParaRPr lang="it-IT" sz="12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2865755" algn="ctr"/>
                          <a:tab pos="5731510" algn="r"/>
                        </a:tabLst>
                      </a:pPr>
                      <a:r>
                        <a:rPr lang="en-US" sz="1200" dirty="0">
                          <a:solidFill>
                            <a:srgbClr val="000000"/>
                          </a:solidFill>
                          <a:effectLst/>
                          <a:latin typeface="Calibri"/>
                          <a:ea typeface="ＭＳ 明朝"/>
                          <a:cs typeface="Times New Roman"/>
                        </a:rPr>
                        <a:t>27.04.2015</a:t>
                      </a:r>
                      <a:endParaRPr lang="it-IT" sz="1200" dirty="0">
                        <a:solidFill>
                          <a:srgbClr val="000000"/>
                        </a:solidFill>
                        <a:effectLst/>
                        <a:latin typeface="Calibri"/>
                        <a:ea typeface="Calibri"/>
                        <a:cs typeface="Times New Roman"/>
                      </a:endParaRPr>
                    </a:p>
                  </a:txBody>
                  <a:tcPr marL="68580" marR="68580" marT="0" marB="0" anchor="ctr"/>
                </a:tc>
              </a:tr>
              <a:tr h="422238">
                <a:tc>
                  <a:txBody>
                    <a:bodyPr/>
                    <a:lstStyle/>
                    <a:p>
                      <a:pPr algn="ctr">
                        <a:lnSpc>
                          <a:spcPct val="115000"/>
                        </a:lnSpc>
                        <a:spcBef>
                          <a:spcPts val="1000"/>
                        </a:spcBef>
                        <a:spcAft>
                          <a:spcPts val="0"/>
                        </a:spcAft>
                        <a:tabLst>
                          <a:tab pos="2865755" algn="ctr"/>
                          <a:tab pos="5731510" algn="r"/>
                        </a:tabLst>
                      </a:pPr>
                      <a:r>
                        <a:rPr lang="en-US" sz="1200" dirty="0">
                          <a:solidFill>
                            <a:srgbClr val="000000"/>
                          </a:solidFill>
                          <a:effectLst/>
                          <a:latin typeface="Calibri"/>
                          <a:ea typeface="ＭＳ 明朝"/>
                          <a:cs typeface="Times New Roman"/>
                        </a:rPr>
                        <a:t>Article</a:t>
                      </a:r>
                      <a:endParaRPr lang="it-IT" sz="12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1000"/>
                        </a:spcAft>
                        <a:tabLst>
                          <a:tab pos="2865755" algn="ctr"/>
                          <a:tab pos="5731510" algn="r"/>
                        </a:tabLst>
                      </a:pPr>
                      <a:r>
                        <a:rPr lang="en-IE" sz="1200" u="sng" dirty="0">
                          <a:solidFill>
                            <a:srgbClr val="000000"/>
                          </a:solidFill>
                          <a:effectLst/>
                          <a:latin typeface="Calibri"/>
                          <a:ea typeface="ＭＳ 明朝"/>
                          <a:cs typeface="Times New Roman"/>
                          <a:hlinkClick r:id="rId10"/>
                        </a:rPr>
                        <a:t>Italy, Vajont “tsunami” and Malborghetto-Valbruna floods: such different lessons from the past</a:t>
                      </a:r>
                      <a:endParaRPr lang="it-IT" sz="12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2865755" algn="ctr"/>
                          <a:tab pos="5731510" algn="r"/>
                        </a:tabLst>
                      </a:pPr>
                      <a:r>
                        <a:rPr lang="en-US" sz="1200" dirty="0">
                          <a:solidFill>
                            <a:srgbClr val="000000"/>
                          </a:solidFill>
                          <a:effectLst/>
                          <a:latin typeface="Calibri"/>
                          <a:ea typeface="ＭＳ 明朝"/>
                          <a:cs typeface="Times New Roman"/>
                        </a:rPr>
                        <a:t>21.07.2015</a:t>
                      </a:r>
                      <a:endParaRPr lang="it-IT" sz="1200" dirty="0">
                        <a:solidFill>
                          <a:srgbClr val="000000"/>
                        </a:solidFill>
                        <a:effectLst/>
                        <a:latin typeface="Calibri"/>
                        <a:ea typeface="Calibri"/>
                        <a:cs typeface="Times New Roman"/>
                      </a:endParaRPr>
                    </a:p>
                  </a:txBody>
                  <a:tcPr marL="68580" marR="68580" marT="0" marB="0" anchor="ctr"/>
                </a:tc>
              </a:tr>
              <a:tr h="404112">
                <a:tc>
                  <a:txBody>
                    <a:bodyPr/>
                    <a:lstStyle/>
                    <a:p>
                      <a:pPr algn="ctr">
                        <a:lnSpc>
                          <a:spcPct val="115000"/>
                        </a:lnSpc>
                        <a:spcBef>
                          <a:spcPts val="1000"/>
                        </a:spcBef>
                        <a:spcAft>
                          <a:spcPts val="0"/>
                        </a:spcAft>
                        <a:tabLst>
                          <a:tab pos="2865755" algn="ctr"/>
                          <a:tab pos="5731510" algn="r"/>
                        </a:tabLst>
                      </a:pPr>
                      <a:r>
                        <a:rPr lang="en-US" sz="1200" dirty="0" smtClean="0">
                          <a:solidFill>
                            <a:srgbClr val="000000"/>
                          </a:solidFill>
                          <a:effectLst/>
                          <a:latin typeface="+mn-lt"/>
                          <a:ea typeface="ＭＳ 明朝"/>
                          <a:cs typeface="Times New Roman"/>
                        </a:rPr>
                        <a:t>Article</a:t>
                      </a:r>
                      <a:endParaRPr lang="it-IT" sz="12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1000"/>
                        </a:spcAft>
                        <a:tabLst>
                          <a:tab pos="2865755" algn="ctr"/>
                          <a:tab pos="5731510" algn="r"/>
                        </a:tabLst>
                      </a:pPr>
                      <a:r>
                        <a:rPr lang="it-IT" sz="1200" dirty="0" smtClean="0">
                          <a:solidFill>
                            <a:srgbClr val="000000"/>
                          </a:solidFill>
                          <a:effectLst/>
                          <a:latin typeface="+mn-lt"/>
                          <a:ea typeface="Calibri"/>
                          <a:cs typeface="Times New Roman"/>
                          <a:hlinkClick r:id="rId11"/>
                        </a:rPr>
                        <a:t>The </a:t>
                      </a:r>
                      <a:r>
                        <a:rPr lang="it-IT" sz="1200" dirty="0" err="1" smtClean="0">
                          <a:solidFill>
                            <a:srgbClr val="000000"/>
                          </a:solidFill>
                          <a:effectLst/>
                          <a:latin typeface="+mn-lt"/>
                          <a:ea typeface="Calibri"/>
                          <a:cs typeface="Times New Roman"/>
                          <a:hlinkClick r:id="rId11"/>
                        </a:rPr>
                        <a:t>sun</a:t>
                      </a:r>
                      <a:r>
                        <a:rPr lang="it-IT" sz="1200" dirty="0" smtClean="0">
                          <a:solidFill>
                            <a:srgbClr val="000000"/>
                          </a:solidFill>
                          <a:effectLst/>
                          <a:latin typeface="+mn-lt"/>
                          <a:ea typeface="Calibri"/>
                          <a:cs typeface="Times New Roman"/>
                          <a:hlinkClick r:id="rId11"/>
                        </a:rPr>
                        <a:t> </a:t>
                      </a:r>
                      <a:r>
                        <a:rPr lang="it-IT" sz="1200" dirty="0" err="1" smtClean="0">
                          <a:solidFill>
                            <a:srgbClr val="000000"/>
                          </a:solidFill>
                          <a:effectLst/>
                          <a:latin typeface="+mn-lt"/>
                          <a:ea typeface="Calibri"/>
                          <a:cs typeface="Times New Roman"/>
                          <a:hlinkClick r:id="rId11"/>
                        </a:rPr>
                        <a:t>is</a:t>
                      </a:r>
                      <a:r>
                        <a:rPr lang="it-IT" sz="1200" dirty="0" smtClean="0">
                          <a:solidFill>
                            <a:srgbClr val="000000"/>
                          </a:solidFill>
                          <a:effectLst/>
                          <a:latin typeface="+mn-lt"/>
                          <a:ea typeface="Calibri"/>
                          <a:cs typeface="Times New Roman"/>
                          <a:hlinkClick r:id="rId11"/>
                        </a:rPr>
                        <a:t> </a:t>
                      </a:r>
                      <a:r>
                        <a:rPr lang="it-IT" sz="1200" dirty="0" err="1" smtClean="0">
                          <a:solidFill>
                            <a:srgbClr val="000000"/>
                          </a:solidFill>
                          <a:effectLst/>
                          <a:latin typeface="+mn-lt"/>
                          <a:ea typeface="Calibri"/>
                          <a:cs typeface="Times New Roman"/>
                          <a:hlinkClick r:id="rId11"/>
                        </a:rPr>
                        <a:t>shining</a:t>
                      </a:r>
                      <a:r>
                        <a:rPr lang="it-IT" sz="1200" dirty="0" smtClean="0">
                          <a:solidFill>
                            <a:srgbClr val="000000"/>
                          </a:solidFill>
                          <a:effectLst/>
                          <a:latin typeface="+mn-lt"/>
                          <a:ea typeface="Calibri"/>
                          <a:cs typeface="Times New Roman"/>
                          <a:hlinkClick r:id="rId11"/>
                        </a:rPr>
                        <a:t>… </a:t>
                      </a:r>
                      <a:r>
                        <a:rPr lang="it-IT" sz="1200" dirty="0" err="1" smtClean="0">
                          <a:solidFill>
                            <a:srgbClr val="000000"/>
                          </a:solidFill>
                          <a:effectLst/>
                          <a:latin typeface="+mn-lt"/>
                          <a:ea typeface="Calibri"/>
                          <a:cs typeface="Times New Roman"/>
                          <a:hlinkClick r:id="rId11"/>
                        </a:rPr>
                        <a:t>Let’s</a:t>
                      </a:r>
                      <a:r>
                        <a:rPr lang="it-IT" sz="1200" dirty="0" smtClean="0">
                          <a:solidFill>
                            <a:srgbClr val="000000"/>
                          </a:solidFill>
                          <a:effectLst/>
                          <a:latin typeface="+mn-lt"/>
                          <a:ea typeface="Calibri"/>
                          <a:cs typeface="Times New Roman"/>
                          <a:hlinkClick r:id="rId11"/>
                        </a:rPr>
                        <a:t> </a:t>
                      </a:r>
                      <a:r>
                        <a:rPr lang="it-IT" sz="1200" dirty="0" err="1" smtClean="0">
                          <a:solidFill>
                            <a:srgbClr val="000000"/>
                          </a:solidFill>
                          <a:effectLst/>
                          <a:latin typeface="+mn-lt"/>
                          <a:ea typeface="Calibri"/>
                          <a:cs typeface="Times New Roman"/>
                          <a:hlinkClick r:id="rId11"/>
                        </a:rPr>
                        <a:t>prepare</a:t>
                      </a:r>
                      <a:r>
                        <a:rPr lang="it-IT" sz="1200" dirty="0" smtClean="0">
                          <a:solidFill>
                            <a:srgbClr val="000000"/>
                          </a:solidFill>
                          <a:effectLst/>
                          <a:latin typeface="+mn-lt"/>
                          <a:ea typeface="Calibri"/>
                          <a:cs typeface="Times New Roman"/>
                          <a:hlinkClick r:id="rId11"/>
                        </a:rPr>
                        <a:t> for severe </a:t>
                      </a:r>
                      <a:r>
                        <a:rPr lang="it-IT" sz="1200" dirty="0" err="1" smtClean="0">
                          <a:solidFill>
                            <a:srgbClr val="000000"/>
                          </a:solidFill>
                          <a:effectLst/>
                          <a:latin typeface="+mn-lt"/>
                          <a:ea typeface="Calibri"/>
                          <a:cs typeface="Times New Roman"/>
                          <a:hlinkClick r:id="rId11"/>
                        </a:rPr>
                        <a:t>weather</a:t>
                      </a:r>
                      <a:r>
                        <a:rPr lang="it-IT" sz="1200" dirty="0" smtClean="0">
                          <a:solidFill>
                            <a:srgbClr val="000000"/>
                          </a:solidFill>
                          <a:effectLst/>
                          <a:latin typeface="+mn-lt"/>
                          <a:ea typeface="Calibri"/>
                          <a:cs typeface="Times New Roman"/>
                          <a:hlinkClick r:id="rId11"/>
                        </a:rPr>
                        <a:t>!</a:t>
                      </a:r>
                      <a:endParaRPr lang="it-IT" sz="12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2865755" algn="ctr"/>
                          <a:tab pos="5731510" algn="r"/>
                        </a:tabLst>
                      </a:pPr>
                      <a:r>
                        <a:rPr lang="it-IT" sz="1200" dirty="0" smtClean="0">
                          <a:solidFill>
                            <a:srgbClr val="000000"/>
                          </a:solidFill>
                          <a:effectLst/>
                          <a:latin typeface="Calibri"/>
                          <a:ea typeface="Calibri"/>
                          <a:cs typeface="Times New Roman"/>
                        </a:rPr>
                        <a:t>15.12.2015</a:t>
                      </a:r>
                      <a:endParaRPr lang="it-IT" sz="1200" dirty="0">
                        <a:solidFill>
                          <a:srgbClr val="000000"/>
                        </a:solidFill>
                        <a:effectLst/>
                        <a:latin typeface="Calibri"/>
                        <a:ea typeface="Calibri"/>
                        <a:cs typeface="Times New Roman"/>
                      </a:endParaRPr>
                    </a:p>
                  </a:txBody>
                  <a:tcPr marL="68580" marR="68580" marT="0" marB="0" anchor="ctr"/>
                </a:tc>
              </a:tr>
              <a:tr h="404112">
                <a:tc>
                  <a:txBody>
                    <a:bodyPr/>
                    <a:lstStyle/>
                    <a:p>
                      <a:pPr algn="ctr">
                        <a:lnSpc>
                          <a:spcPct val="115000"/>
                        </a:lnSpc>
                        <a:spcBef>
                          <a:spcPts val="1000"/>
                        </a:spcBef>
                        <a:spcAft>
                          <a:spcPts val="0"/>
                        </a:spcAft>
                        <a:tabLst>
                          <a:tab pos="2865755" algn="ctr"/>
                          <a:tab pos="5731510" algn="r"/>
                        </a:tabLst>
                      </a:pPr>
                      <a:r>
                        <a:rPr lang="en-US" sz="1200" dirty="0" smtClean="0">
                          <a:solidFill>
                            <a:srgbClr val="000000"/>
                          </a:solidFill>
                          <a:effectLst/>
                          <a:latin typeface="+mn-lt"/>
                          <a:ea typeface="ＭＳ 明朝"/>
                          <a:cs typeface="Times New Roman"/>
                        </a:rPr>
                        <a:t>Article</a:t>
                      </a:r>
                      <a:endParaRPr lang="it-IT" sz="12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1000"/>
                        </a:spcAft>
                        <a:tabLst>
                          <a:tab pos="2865755" algn="ctr"/>
                          <a:tab pos="5731510" algn="r"/>
                        </a:tabLst>
                      </a:pPr>
                      <a:r>
                        <a:rPr lang="it-IT" sz="1200" dirty="0" smtClean="0">
                          <a:solidFill>
                            <a:srgbClr val="000000"/>
                          </a:solidFill>
                          <a:effectLst/>
                          <a:latin typeface="+mn-lt"/>
                          <a:ea typeface="Calibri"/>
                          <a:cs typeface="Times New Roman"/>
                          <a:hlinkClick r:id="rId12"/>
                        </a:rPr>
                        <a:t>Extreme </a:t>
                      </a:r>
                      <a:r>
                        <a:rPr lang="it-IT" sz="1200" dirty="0" err="1" smtClean="0">
                          <a:solidFill>
                            <a:srgbClr val="000000"/>
                          </a:solidFill>
                          <a:effectLst/>
                          <a:latin typeface="+mn-lt"/>
                          <a:ea typeface="Calibri"/>
                          <a:cs typeface="Times New Roman"/>
                          <a:hlinkClick r:id="rId12"/>
                        </a:rPr>
                        <a:t>weather</a:t>
                      </a:r>
                      <a:r>
                        <a:rPr lang="it-IT" sz="1200" dirty="0" smtClean="0">
                          <a:solidFill>
                            <a:srgbClr val="000000"/>
                          </a:solidFill>
                          <a:effectLst/>
                          <a:latin typeface="+mn-lt"/>
                          <a:ea typeface="Calibri"/>
                          <a:cs typeface="Times New Roman"/>
                          <a:hlinkClick r:id="rId12"/>
                        </a:rPr>
                        <a:t>: hi-tech </a:t>
                      </a:r>
                      <a:r>
                        <a:rPr lang="it-IT" sz="1200" dirty="0" err="1" smtClean="0">
                          <a:solidFill>
                            <a:srgbClr val="000000"/>
                          </a:solidFill>
                          <a:effectLst/>
                          <a:latin typeface="+mn-lt"/>
                          <a:ea typeface="Calibri"/>
                          <a:cs typeface="Times New Roman"/>
                          <a:hlinkClick r:id="rId12"/>
                        </a:rPr>
                        <a:t>predictions</a:t>
                      </a:r>
                      <a:r>
                        <a:rPr lang="it-IT" sz="1200" dirty="0" smtClean="0">
                          <a:solidFill>
                            <a:srgbClr val="000000"/>
                          </a:solidFill>
                          <a:effectLst/>
                          <a:latin typeface="+mn-lt"/>
                          <a:ea typeface="Calibri"/>
                          <a:cs typeface="Times New Roman"/>
                          <a:hlinkClick r:id="rId12"/>
                        </a:rPr>
                        <a:t> of </a:t>
                      </a:r>
                      <a:r>
                        <a:rPr lang="it-IT" sz="1200" dirty="0" err="1" smtClean="0">
                          <a:solidFill>
                            <a:srgbClr val="000000"/>
                          </a:solidFill>
                          <a:effectLst/>
                          <a:latin typeface="+mn-lt"/>
                          <a:ea typeface="Calibri"/>
                          <a:cs typeface="Times New Roman"/>
                          <a:hlinkClick r:id="rId12"/>
                        </a:rPr>
                        <a:t>impacts</a:t>
                      </a:r>
                      <a:endParaRPr lang="it-IT" sz="12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2865755" algn="ctr"/>
                          <a:tab pos="5731510" algn="r"/>
                        </a:tabLst>
                      </a:pPr>
                      <a:r>
                        <a:rPr lang="it-IT" sz="1200" dirty="0" smtClean="0">
                          <a:solidFill>
                            <a:srgbClr val="000000"/>
                          </a:solidFill>
                          <a:effectLst/>
                          <a:latin typeface="Calibri"/>
                          <a:ea typeface="Calibri"/>
                          <a:cs typeface="Times New Roman"/>
                        </a:rPr>
                        <a:t>10.03.2016</a:t>
                      </a:r>
                      <a:endParaRPr lang="it-IT" sz="1200" dirty="0">
                        <a:solidFill>
                          <a:srgbClr val="000000"/>
                        </a:solidFill>
                        <a:effectLst/>
                        <a:latin typeface="Calibri"/>
                        <a:ea typeface="Calibri"/>
                        <a:cs typeface="Times New Roman"/>
                      </a:endParaRPr>
                    </a:p>
                  </a:txBody>
                  <a:tcPr marL="68580" marR="68580" marT="0" marB="0" anchor="ctr"/>
                </a:tc>
              </a:tr>
              <a:tr h="404112">
                <a:tc>
                  <a:txBody>
                    <a:bodyPr/>
                    <a:lstStyle/>
                    <a:p>
                      <a:pPr algn="ctr">
                        <a:lnSpc>
                          <a:spcPct val="115000"/>
                        </a:lnSpc>
                        <a:spcBef>
                          <a:spcPts val="1000"/>
                        </a:spcBef>
                        <a:spcAft>
                          <a:spcPts val="0"/>
                        </a:spcAft>
                        <a:tabLst>
                          <a:tab pos="2865755" algn="ctr"/>
                          <a:tab pos="5731510" algn="r"/>
                        </a:tabLst>
                      </a:pPr>
                      <a:r>
                        <a:rPr lang="en-US" sz="1200" dirty="0" smtClean="0">
                          <a:solidFill>
                            <a:srgbClr val="000000"/>
                          </a:solidFill>
                          <a:effectLst/>
                          <a:latin typeface="+mn-lt"/>
                          <a:ea typeface="ＭＳ 明朝"/>
                          <a:cs typeface="Times New Roman"/>
                        </a:rPr>
                        <a:t>Article</a:t>
                      </a:r>
                      <a:endParaRPr lang="it-IT" sz="12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1000"/>
                        </a:spcAft>
                        <a:tabLst>
                          <a:tab pos="2865755" algn="ctr"/>
                          <a:tab pos="5731510" algn="r"/>
                        </a:tabLst>
                      </a:pPr>
                      <a:r>
                        <a:rPr lang="it-IT" sz="1200" dirty="0" smtClean="0">
                          <a:solidFill>
                            <a:srgbClr val="000000"/>
                          </a:solidFill>
                          <a:effectLst/>
                          <a:latin typeface="+mn-lt"/>
                          <a:ea typeface="Calibri"/>
                          <a:cs typeface="Times New Roman"/>
                          <a:hlinkClick r:id="rId13"/>
                        </a:rPr>
                        <a:t>The cost of blackouts in Europe</a:t>
                      </a:r>
                      <a:endParaRPr lang="it-IT" sz="12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2865755" algn="ctr"/>
                          <a:tab pos="5731510" algn="r"/>
                        </a:tabLst>
                      </a:pPr>
                      <a:r>
                        <a:rPr lang="it-IT" sz="1200" dirty="0" smtClean="0">
                          <a:solidFill>
                            <a:srgbClr val="000000"/>
                          </a:solidFill>
                          <a:effectLst/>
                          <a:latin typeface="Calibri"/>
                          <a:ea typeface="Calibri"/>
                          <a:cs typeface="Times New Roman"/>
                        </a:rPr>
                        <a:t>26.04.2016</a:t>
                      </a:r>
                      <a:endParaRPr lang="it-IT" sz="1200" dirty="0">
                        <a:solidFill>
                          <a:srgbClr val="000000"/>
                        </a:solidFill>
                        <a:effectLst/>
                        <a:latin typeface="Calibri"/>
                        <a:ea typeface="Calibri"/>
                        <a:cs typeface="Times New Roman"/>
                      </a:endParaRPr>
                    </a:p>
                  </a:txBody>
                  <a:tcPr marL="68580" marR="68580" marT="0" marB="0" anchor="ctr"/>
                </a:tc>
              </a:tr>
            </a:tbl>
          </a:graphicData>
        </a:graphic>
      </p:graphicFrame>
      <p:graphicFrame>
        <p:nvGraphicFramePr>
          <p:cNvPr id="15" name="Tabella 4"/>
          <p:cNvGraphicFramePr>
            <a:graphicFrameLocks noGrp="1"/>
          </p:cNvGraphicFramePr>
          <p:nvPr>
            <p:extLst>
              <p:ext uri="{D42A27DB-BD31-4B8C-83A1-F6EECF244321}">
                <p14:modId xmlns:p14="http://schemas.microsoft.com/office/powerpoint/2010/main" val="4224196079"/>
              </p:ext>
            </p:extLst>
          </p:nvPr>
        </p:nvGraphicFramePr>
        <p:xfrm>
          <a:off x="2355100" y="4285035"/>
          <a:ext cx="6246354" cy="2070131"/>
        </p:xfrm>
        <a:graphic>
          <a:graphicData uri="http://schemas.openxmlformats.org/drawingml/2006/table">
            <a:tbl>
              <a:tblPr firstRow="1" bandRow="1">
                <a:tableStyleId>{5C22544A-7EE6-4342-B048-85BDC9FD1C3A}</a:tableStyleId>
              </a:tblPr>
              <a:tblGrid>
                <a:gridCol w="1324317"/>
                <a:gridCol w="3445373"/>
                <a:gridCol w="1476664"/>
              </a:tblGrid>
              <a:tr h="296819">
                <a:tc>
                  <a:txBody>
                    <a:bodyPr/>
                    <a:lstStyle/>
                    <a:p>
                      <a:pPr algn="ctr">
                        <a:lnSpc>
                          <a:spcPct val="115000"/>
                        </a:lnSpc>
                        <a:spcBef>
                          <a:spcPts val="1000"/>
                        </a:spcBef>
                        <a:spcAft>
                          <a:spcPts val="1000"/>
                        </a:spcAft>
                        <a:tabLst>
                          <a:tab pos="2865755" algn="ctr"/>
                          <a:tab pos="5731510" algn="r"/>
                        </a:tabLst>
                      </a:pPr>
                      <a:r>
                        <a:rPr lang="en-US" sz="1200" dirty="0" smtClean="0">
                          <a:solidFill>
                            <a:srgbClr val="000000"/>
                          </a:solidFill>
                          <a:effectLst/>
                          <a:latin typeface="Calibri"/>
                          <a:ea typeface="ＭＳ 明朝"/>
                          <a:cs typeface="Times New Roman"/>
                        </a:rPr>
                        <a:t>PR+VNR</a:t>
                      </a:r>
                      <a:endParaRPr lang="it-IT" sz="1200" dirty="0">
                        <a:solidFill>
                          <a:srgbClr val="000000"/>
                        </a:solidFill>
                        <a:effectLst/>
                        <a:latin typeface="Calibri"/>
                        <a:ea typeface="Calibri"/>
                        <a:cs typeface="Times New Roman"/>
                      </a:endParaRPr>
                    </a:p>
                  </a:txBody>
                  <a:tcPr marL="68580" marR="68580" marT="0" marB="0" anchor="ctr">
                    <a:solidFill>
                      <a:schemeClr val="bg2"/>
                    </a:solidFill>
                  </a:tcPr>
                </a:tc>
                <a:tc>
                  <a:txBody>
                    <a:bodyPr/>
                    <a:lstStyle/>
                    <a:p>
                      <a:pPr algn="ctr">
                        <a:lnSpc>
                          <a:spcPct val="115000"/>
                        </a:lnSpc>
                        <a:spcAft>
                          <a:spcPts val="1000"/>
                        </a:spcAft>
                        <a:tabLst>
                          <a:tab pos="2865755" algn="ctr"/>
                          <a:tab pos="5731510" algn="r"/>
                        </a:tabLst>
                      </a:pPr>
                      <a:r>
                        <a:rPr lang="it-IT" sz="1200" dirty="0" err="1" smtClean="0">
                          <a:solidFill>
                            <a:srgbClr val="000000"/>
                          </a:solidFill>
                          <a:effectLst/>
                          <a:latin typeface="+mn-lt"/>
                          <a:ea typeface="Calibri"/>
                          <a:cs typeface="Times New Roman"/>
                          <a:hlinkClick r:id="rId14"/>
                        </a:rPr>
                        <a:t>Climate</a:t>
                      </a:r>
                      <a:r>
                        <a:rPr lang="it-IT" sz="1200" dirty="0" smtClean="0">
                          <a:solidFill>
                            <a:srgbClr val="000000"/>
                          </a:solidFill>
                          <a:effectLst/>
                          <a:latin typeface="+mn-lt"/>
                          <a:ea typeface="Calibri"/>
                          <a:cs typeface="Times New Roman"/>
                          <a:hlinkClick r:id="rId14"/>
                        </a:rPr>
                        <a:t> </a:t>
                      </a:r>
                      <a:r>
                        <a:rPr lang="it-IT" sz="1200" dirty="0" err="1" smtClean="0">
                          <a:solidFill>
                            <a:srgbClr val="000000"/>
                          </a:solidFill>
                          <a:effectLst/>
                          <a:latin typeface="+mn-lt"/>
                          <a:ea typeface="Calibri"/>
                          <a:cs typeface="Times New Roman"/>
                          <a:hlinkClick r:id="rId14"/>
                        </a:rPr>
                        <a:t>change</a:t>
                      </a:r>
                      <a:r>
                        <a:rPr lang="it-IT" sz="1200" dirty="0" smtClean="0">
                          <a:solidFill>
                            <a:srgbClr val="000000"/>
                          </a:solidFill>
                          <a:effectLst/>
                          <a:latin typeface="+mn-lt"/>
                          <a:ea typeface="Calibri"/>
                          <a:cs typeface="Times New Roman"/>
                          <a:hlinkClick r:id="rId14"/>
                        </a:rPr>
                        <a:t> and </a:t>
                      </a:r>
                      <a:r>
                        <a:rPr lang="it-IT" sz="1200" dirty="0" err="1" smtClean="0">
                          <a:solidFill>
                            <a:srgbClr val="000000"/>
                          </a:solidFill>
                          <a:effectLst/>
                          <a:latin typeface="+mn-lt"/>
                          <a:ea typeface="Calibri"/>
                          <a:cs typeface="Times New Roman"/>
                          <a:hlinkClick r:id="rId14"/>
                        </a:rPr>
                        <a:t>extreme</a:t>
                      </a:r>
                      <a:r>
                        <a:rPr lang="it-IT" sz="1200" dirty="0" smtClean="0">
                          <a:solidFill>
                            <a:srgbClr val="000000"/>
                          </a:solidFill>
                          <a:effectLst/>
                          <a:latin typeface="+mn-lt"/>
                          <a:ea typeface="Calibri"/>
                          <a:cs typeface="Times New Roman"/>
                          <a:hlinkClick r:id="rId14"/>
                        </a:rPr>
                        <a:t> </a:t>
                      </a:r>
                      <a:r>
                        <a:rPr lang="it-IT" sz="1200" dirty="0" err="1" smtClean="0">
                          <a:solidFill>
                            <a:srgbClr val="000000"/>
                          </a:solidFill>
                          <a:effectLst/>
                          <a:latin typeface="+mn-lt"/>
                          <a:ea typeface="Calibri"/>
                          <a:cs typeface="Times New Roman"/>
                          <a:hlinkClick r:id="rId14"/>
                        </a:rPr>
                        <a:t>weather</a:t>
                      </a:r>
                      <a:r>
                        <a:rPr lang="it-IT" sz="1200" dirty="0" smtClean="0">
                          <a:solidFill>
                            <a:srgbClr val="000000"/>
                          </a:solidFill>
                          <a:effectLst/>
                          <a:latin typeface="+mn-lt"/>
                          <a:ea typeface="Calibri"/>
                          <a:cs typeface="Times New Roman"/>
                          <a:hlinkClick r:id="rId14"/>
                        </a:rPr>
                        <a:t> </a:t>
                      </a:r>
                      <a:r>
                        <a:rPr lang="it-IT" sz="1200" dirty="0" err="1" smtClean="0">
                          <a:solidFill>
                            <a:srgbClr val="000000"/>
                          </a:solidFill>
                          <a:effectLst/>
                          <a:latin typeface="+mn-lt"/>
                          <a:ea typeface="Calibri"/>
                          <a:cs typeface="Times New Roman"/>
                          <a:hlinkClick r:id="rId14"/>
                        </a:rPr>
                        <a:t>events</a:t>
                      </a:r>
                      <a:r>
                        <a:rPr lang="it-IT" sz="1200" dirty="0" smtClean="0">
                          <a:solidFill>
                            <a:srgbClr val="000000"/>
                          </a:solidFill>
                          <a:effectLst/>
                          <a:latin typeface="+mn-lt"/>
                          <a:ea typeface="Calibri"/>
                          <a:cs typeface="Times New Roman"/>
                          <a:hlinkClick r:id="rId14"/>
                        </a:rPr>
                        <a:t>: </a:t>
                      </a:r>
                      <a:r>
                        <a:rPr lang="it-IT" sz="1200" dirty="0" err="1" smtClean="0">
                          <a:solidFill>
                            <a:srgbClr val="000000"/>
                          </a:solidFill>
                          <a:effectLst/>
                          <a:latin typeface="+mn-lt"/>
                          <a:ea typeface="Calibri"/>
                          <a:cs typeface="Times New Roman"/>
                          <a:hlinkClick r:id="rId14"/>
                        </a:rPr>
                        <a:t>is</a:t>
                      </a:r>
                      <a:r>
                        <a:rPr lang="it-IT" sz="1200" dirty="0" smtClean="0">
                          <a:solidFill>
                            <a:srgbClr val="000000"/>
                          </a:solidFill>
                          <a:effectLst/>
                          <a:latin typeface="+mn-lt"/>
                          <a:ea typeface="Calibri"/>
                          <a:cs typeface="Times New Roman"/>
                          <a:hlinkClick r:id="rId14"/>
                        </a:rPr>
                        <a:t> Europe ready?</a:t>
                      </a:r>
                      <a:endParaRPr lang="it-IT" sz="1200" dirty="0">
                        <a:solidFill>
                          <a:srgbClr val="000000"/>
                        </a:solidFill>
                        <a:effectLst/>
                        <a:latin typeface="Calibri"/>
                        <a:ea typeface="Calibri"/>
                        <a:cs typeface="Times New Roman"/>
                      </a:endParaRPr>
                    </a:p>
                  </a:txBody>
                  <a:tcPr marL="68580" marR="68580" marT="0" marB="0" anchor="ctr">
                    <a:solidFill>
                      <a:schemeClr val="bg2"/>
                    </a:solidFill>
                  </a:tcPr>
                </a:tc>
                <a:tc>
                  <a:txBody>
                    <a:bodyPr/>
                    <a:lstStyle/>
                    <a:p>
                      <a:pPr algn="ctr">
                        <a:lnSpc>
                          <a:spcPct val="115000"/>
                        </a:lnSpc>
                        <a:spcAft>
                          <a:spcPts val="1000"/>
                        </a:spcAft>
                        <a:tabLst>
                          <a:tab pos="2865755" algn="ctr"/>
                          <a:tab pos="5731510" algn="r"/>
                        </a:tabLst>
                      </a:pPr>
                      <a:r>
                        <a:rPr lang="it-IT" sz="1200" dirty="0" smtClean="0">
                          <a:solidFill>
                            <a:srgbClr val="000000"/>
                          </a:solidFill>
                          <a:effectLst/>
                          <a:latin typeface="Calibri"/>
                          <a:ea typeface="Calibri"/>
                          <a:cs typeface="Times New Roman"/>
                        </a:rPr>
                        <a:t>31.05.16</a:t>
                      </a:r>
                      <a:endParaRPr lang="it-IT" sz="1200" dirty="0">
                        <a:solidFill>
                          <a:srgbClr val="000000"/>
                        </a:solidFill>
                        <a:effectLst/>
                        <a:latin typeface="Calibri"/>
                        <a:ea typeface="Calibri"/>
                        <a:cs typeface="Times New Roman"/>
                      </a:endParaRPr>
                    </a:p>
                  </a:txBody>
                  <a:tcPr marL="68580" marR="68580" marT="0" marB="0" anchor="ctr">
                    <a:solidFill>
                      <a:schemeClr val="bg2"/>
                    </a:solidFill>
                  </a:tcPr>
                </a:tc>
              </a:tr>
              <a:tr h="255408">
                <a:tc>
                  <a:txBody>
                    <a:bodyPr/>
                    <a:lstStyle/>
                    <a:p>
                      <a:pPr algn="ctr">
                        <a:lnSpc>
                          <a:spcPct val="115000"/>
                        </a:lnSpc>
                        <a:spcBef>
                          <a:spcPts val="1000"/>
                        </a:spcBef>
                        <a:spcAft>
                          <a:spcPts val="0"/>
                        </a:spcAft>
                        <a:tabLst>
                          <a:tab pos="2865755" algn="ctr"/>
                          <a:tab pos="5731510" algn="r"/>
                        </a:tabLst>
                      </a:pPr>
                      <a:r>
                        <a:rPr lang="en-US" sz="1200" dirty="0">
                          <a:solidFill>
                            <a:srgbClr val="000000"/>
                          </a:solidFill>
                          <a:effectLst/>
                          <a:latin typeface="Calibri"/>
                          <a:ea typeface="ＭＳ 明朝"/>
                          <a:cs typeface="Times New Roman"/>
                        </a:rPr>
                        <a:t>Article</a:t>
                      </a:r>
                      <a:endParaRPr lang="it-IT" sz="1200" dirty="0">
                        <a:solidFill>
                          <a:srgbClr val="000000"/>
                        </a:solidFill>
                        <a:effectLst/>
                        <a:latin typeface="Calibri"/>
                        <a:ea typeface="Calibri"/>
                        <a:cs typeface="Times New Roman"/>
                      </a:endParaRPr>
                    </a:p>
                  </a:txBody>
                  <a:tcPr marL="68580" marR="68580" marT="0" marB="0" anchor="ctr"/>
                </a:tc>
                <a:tc>
                  <a:txBody>
                    <a:bodyPr/>
                    <a:lstStyle/>
                    <a:p>
                      <a:pPr algn="ctr"/>
                      <a:r>
                        <a:rPr lang="en-GB" sz="1200" dirty="0" smtClean="0">
                          <a:hlinkClick r:id="rId15"/>
                        </a:rPr>
                        <a:t>Bracing for summer </a:t>
                      </a:r>
                      <a:r>
                        <a:rPr lang="en-GB" sz="1200" kern="1200" dirty="0" smtClean="0">
                          <a:solidFill>
                            <a:srgbClr val="000000"/>
                          </a:solidFill>
                          <a:effectLst/>
                          <a:latin typeface="+mn-lt"/>
                          <a:ea typeface="Calibri"/>
                          <a:cs typeface="Times New Roman"/>
                          <a:hlinkClick r:id="rId15"/>
                        </a:rPr>
                        <a:t>thunderstorms</a:t>
                      </a:r>
                      <a:endParaRPr lang="en-GB" sz="1200" kern="1200" dirty="0">
                        <a:solidFill>
                          <a:srgbClr val="000000"/>
                        </a:solidFill>
                        <a:effectLst/>
                        <a:latin typeface="+mn-lt"/>
                        <a:ea typeface="Calibri"/>
                        <a:cs typeface="Times New Roman"/>
                      </a:endParaRPr>
                    </a:p>
                  </a:txBody>
                  <a:tcPr marL="68580" marR="68580" marT="0" marB="0" anchor="ctr"/>
                </a:tc>
                <a:tc>
                  <a:txBody>
                    <a:bodyPr/>
                    <a:lstStyle/>
                    <a:p>
                      <a:pPr algn="ctr">
                        <a:lnSpc>
                          <a:spcPct val="115000"/>
                        </a:lnSpc>
                        <a:spcAft>
                          <a:spcPts val="0"/>
                        </a:spcAft>
                        <a:tabLst>
                          <a:tab pos="2865755" algn="ctr"/>
                          <a:tab pos="5731510" algn="r"/>
                        </a:tabLst>
                      </a:pPr>
                      <a:r>
                        <a:rPr lang="it-IT" sz="1200" dirty="0" smtClean="0">
                          <a:solidFill>
                            <a:srgbClr val="000000"/>
                          </a:solidFill>
                          <a:effectLst/>
                          <a:latin typeface="Calibri"/>
                          <a:ea typeface="Calibri"/>
                          <a:cs typeface="Times New Roman"/>
                        </a:rPr>
                        <a:t>13.06.16</a:t>
                      </a:r>
                      <a:endParaRPr lang="it-IT" sz="1200" dirty="0">
                        <a:solidFill>
                          <a:srgbClr val="000000"/>
                        </a:solidFill>
                        <a:effectLst/>
                        <a:latin typeface="Calibri"/>
                        <a:ea typeface="Calibri"/>
                        <a:cs typeface="Times New Roman"/>
                      </a:endParaRPr>
                    </a:p>
                  </a:txBody>
                  <a:tcPr marL="68580" marR="68580" marT="0" marB="0" anchor="ctr"/>
                </a:tc>
              </a:tr>
              <a:tr h="296819">
                <a:tc>
                  <a:txBody>
                    <a:bodyPr/>
                    <a:lstStyle/>
                    <a:p>
                      <a:pPr algn="ctr">
                        <a:lnSpc>
                          <a:spcPct val="115000"/>
                        </a:lnSpc>
                        <a:spcBef>
                          <a:spcPts val="1000"/>
                        </a:spcBef>
                        <a:spcAft>
                          <a:spcPts val="0"/>
                        </a:spcAft>
                        <a:tabLst>
                          <a:tab pos="2865755" algn="ctr"/>
                          <a:tab pos="5731510" algn="r"/>
                        </a:tabLst>
                      </a:pPr>
                      <a:r>
                        <a:rPr lang="en-US" sz="1200" dirty="0">
                          <a:solidFill>
                            <a:srgbClr val="000000"/>
                          </a:solidFill>
                          <a:effectLst/>
                          <a:latin typeface="Calibri"/>
                          <a:ea typeface="ＭＳ 明朝"/>
                          <a:cs typeface="Times New Roman"/>
                        </a:rPr>
                        <a:t>Article</a:t>
                      </a:r>
                      <a:endParaRPr lang="it-IT" sz="1200" dirty="0">
                        <a:solidFill>
                          <a:srgbClr val="000000"/>
                        </a:solidFill>
                        <a:effectLst/>
                        <a:latin typeface="Calibri"/>
                        <a:ea typeface="Calibri"/>
                        <a:cs typeface="Times New Roman"/>
                      </a:endParaRPr>
                    </a:p>
                  </a:txBody>
                  <a:tcPr marL="68580" marR="68580" marT="0"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200" kern="1200" dirty="0" smtClean="0">
                          <a:solidFill>
                            <a:srgbClr val="000000"/>
                          </a:solidFill>
                          <a:effectLst/>
                          <a:latin typeface="+mn-lt"/>
                          <a:ea typeface="Calibri"/>
                          <a:cs typeface="Times New Roman"/>
                          <a:hlinkClick r:id="rId16"/>
                        </a:rPr>
                        <a:t>Facing weather disasters: Europeans must speak the same “language”</a:t>
                      </a:r>
                      <a:endParaRPr lang="en-GB" sz="1200" kern="1200" dirty="0" smtClean="0">
                        <a:solidFill>
                          <a:srgbClr val="000000"/>
                        </a:solidFill>
                        <a:effectLst/>
                        <a:latin typeface="+mn-lt"/>
                        <a:ea typeface="Calibri"/>
                        <a:cs typeface="Times New Roman"/>
                      </a:endParaRPr>
                    </a:p>
                  </a:txBody>
                  <a:tcPr marL="68580" marR="68580" marT="0" marB="0" anchor="ctr"/>
                </a:tc>
                <a:tc>
                  <a:txBody>
                    <a:bodyPr/>
                    <a:lstStyle/>
                    <a:p>
                      <a:pPr algn="ctr">
                        <a:lnSpc>
                          <a:spcPct val="115000"/>
                        </a:lnSpc>
                        <a:spcAft>
                          <a:spcPts val="0"/>
                        </a:spcAft>
                        <a:tabLst>
                          <a:tab pos="2865755" algn="ctr"/>
                          <a:tab pos="5731510" algn="r"/>
                        </a:tabLst>
                      </a:pPr>
                      <a:r>
                        <a:rPr lang="it-IT" sz="1200" dirty="0" smtClean="0">
                          <a:solidFill>
                            <a:srgbClr val="000000"/>
                          </a:solidFill>
                          <a:effectLst/>
                          <a:latin typeface="Calibri"/>
                          <a:ea typeface="Calibri"/>
                          <a:cs typeface="Times New Roman"/>
                        </a:rPr>
                        <a:t>18.07.16</a:t>
                      </a:r>
                      <a:endParaRPr lang="it-IT" sz="1200" dirty="0">
                        <a:solidFill>
                          <a:srgbClr val="000000"/>
                        </a:solidFill>
                        <a:effectLst/>
                        <a:latin typeface="Calibri"/>
                        <a:ea typeface="Calibri"/>
                        <a:cs typeface="Times New Roman"/>
                      </a:endParaRPr>
                    </a:p>
                  </a:txBody>
                  <a:tcPr marL="68580" marR="68580" marT="0" marB="0" anchor="ctr"/>
                </a:tc>
              </a:tr>
              <a:tr h="296819">
                <a:tc>
                  <a:txBody>
                    <a:bodyPr/>
                    <a:lstStyle/>
                    <a:p>
                      <a:pPr algn="ctr">
                        <a:lnSpc>
                          <a:spcPct val="115000"/>
                        </a:lnSpc>
                        <a:spcBef>
                          <a:spcPts val="1000"/>
                        </a:spcBef>
                        <a:spcAft>
                          <a:spcPts val="0"/>
                        </a:spcAft>
                        <a:tabLst>
                          <a:tab pos="2865755" algn="ctr"/>
                          <a:tab pos="5731510" algn="r"/>
                        </a:tabLst>
                      </a:pPr>
                      <a:r>
                        <a:rPr lang="en-US" sz="1200" dirty="0" smtClean="0">
                          <a:solidFill>
                            <a:srgbClr val="000000"/>
                          </a:solidFill>
                          <a:effectLst/>
                          <a:latin typeface="+mn-lt"/>
                          <a:ea typeface="ＭＳ 明朝"/>
                          <a:cs typeface="Times New Roman"/>
                        </a:rPr>
                        <a:t>Article</a:t>
                      </a:r>
                      <a:endParaRPr lang="it-IT" sz="1200" dirty="0">
                        <a:solidFill>
                          <a:srgbClr val="000000"/>
                        </a:solidFill>
                        <a:effectLst/>
                        <a:latin typeface="Calibri"/>
                        <a:ea typeface="Calibri"/>
                        <a:cs typeface="Times New Roman"/>
                      </a:endParaRPr>
                    </a:p>
                  </a:txBody>
                  <a:tcPr marL="68580" marR="68580" marT="0"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200" dirty="0" smtClean="0">
                          <a:hlinkClick r:id="rId17"/>
                        </a:rPr>
                        <a:t>Cities: surviving floods and significant whims of the weather</a:t>
                      </a:r>
                      <a:endParaRPr lang="en-GB" sz="1200" dirty="0"/>
                    </a:p>
                  </a:txBody>
                  <a:tcPr marL="68580" marR="68580" marT="0" marB="0" anchor="ctr"/>
                </a:tc>
                <a:tc>
                  <a:txBody>
                    <a:bodyPr/>
                    <a:lstStyle/>
                    <a:p>
                      <a:pPr algn="ctr">
                        <a:lnSpc>
                          <a:spcPct val="115000"/>
                        </a:lnSpc>
                        <a:spcAft>
                          <a:spcPts val="0"/>
                        </a:spcAft>
                        <a:tabLst>
                          <a:tab pos="2865755" algn="ctr"/>
                          <a:tab pos="5731510" algn="r"/>
                        </a:tabLst>
                      </a:pPr>
                      <a:r>
                        <a:rPr lang="it-IT" sz="1200" dirty="0" smtClean="0">
                          <a:solidFill>
                            <a:srgbClr val="000000"/>
                          </a:solidFill>
                          <a:effectLst/>
                          <a:latin typeface="Calibri"/>
                          <a:ea typeface="Calibri"/>
                          <a:cs typeface="Times New Roman"/>
                        </a:rPr>
                        <a:t>22.09.16</a:t>
                      </a:r>
                      <a:endParaRPr lang="it-IT" sz="1200" dirty="0">
                        <a:solidFill>
                          <a:srgbClr val="000000"/>
                        </a:solidFill>
                        <a:effectLst/>
                        <a:latin typeface="Calibri"/>
                        <a:ea typeface="Calibri"/>
                        <a:cs typeface="Times New Roman"/>
                      </a:endParaRPr>
                    </a:p>
                  </a:txBody>
                  <a:tcPr marL="68580" marR="68580" marT="0" marB="0" anchor="ctr"/>
                </a:tc>
              </a:tr>
              <a:tr h="296819">
                <a:tc>
                  <a:txBody>
                    <a:bodyPr/>
                    <a:lstStyle/>
                    <a:p>
                      <a:pPr algn="ctr">
                        <a:lnSpc>
                          <a:spcPct val="115000"/>
                        </a:lnSpc>
                        <a:spcBef>
                          <a:spcPts val="1000"/>
                        </a:spcBef>
                        <a:spcAft>
                          <a:spcPts val="0"/>
                        </a:spcAft>
                        <a:tabLst>
                          <a:tab pos="2865755" algn="ctr"/>
                          <a:tab pos="5731510" algn="r"/>
                        </a:tabLst>
                      </a:pPr>
                      <a:r>
                        <a:rPr lang="en-US" sz="1200" dirty="0" smtClean="0">
                          <a:solidFill>
                            <a:srgbClr val="000000"/>
                          </a:solidFill>
                          <a:effectLst/>
                          <a:latin typeface="+mn-lt"/>
                          <a:ea typeface="ＭＳ 明朝"/>
                          <a:cs typeface="Times New Roman"/>
                        </a:rPr>
                        <a:t>Article</a:t>
                      </a:r>
                      <a:endParaRPr lang="it-IT" sz="1200" dirty="0">
                        <a:solidFill>
                          <a:srgbClr val="000000"/>
                        </a:solidFill>
                        <a:effectLst/>
                        <a:latin typeface="Calibri"/>
                        <a:ea typeface="Calibri"/>
                        <a:cs typeface="Times New Roman"/>
                      </a:endParaRPr>
                    </a:p>
                  </a:txBody>
                  <a:tcPr marL="68580" marR="68580" marT="0"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200" dirty="0" smtClean="0">
                          <a:hlinkClick r:id="rId18"/>
                        </a:rPr>
                        <a:t>Designing a new risk-based model to face extreme weather events</a:t>
                      </a:r>
                      <a:endParaRPr lang="en-GB" sz="1200" dirty="0"/>
                    </a:p>
                  </a:txBody>
                  <a:tcPr marL="68580" marR="68580" marT="0" marB="0" anchor="ctr"/>
                </a:tc>
                <a:tc>
                  <a:txBody>
                    <a:bodyPr/>
                    <a:lstStyle/>
                    <a:p>
                      <a:pPr algn="ctr">
                        <a:lnSpc>
                          <a:spcPct val="115000"/>
                        </a:lnSpc>
                        <a:spcAft>
                          <a:spcPts val="0"/>
                        </a:spcAft>
                        <a:tabLst>
                          <a:tab pos="2865755" algn="ctr"/>
                          <a:tab pos="5731510" algn="r"/>
                        </a:tabLst>
                      </a:pPr>
                      <a:r>
                        <a:rPr lang="it-IT" sz="1200" dirty="0" smtClean="0">
                          <a:solidFill>
                            <a:srgbClr val="000000"/>
                          </a:solidFill>
                          <a:effectLst/>
                          <a:latin typeface="Calibri"/>
                          <a:ea typeface="Calibri"/>
                          <a:cs typeface="Times New Roman"/>
                        </a:rPr>
                        <a:t>07.11.16</a:t>
                      </a:r>
                      <a:endParaRPr lang="it-IT" sz="1200" dirty="0">
                        <a:solidFill>
                          <a:srgbClr val="000000"/>
                        </a:solidFill>
                        <a:effectLst/>
                        <a:latin typeface="Calibri"/>
                        <a:ea typeface="Calibri"/>
                        <a:cs typeface="Times New Roman"/>
                      </a:endParaRPr>
                    </a:p>
                  </a:txBody>
                  <a:tcPr marL="68580" marR="68580" marT="0" marB="0" anchor="ctr"/>
                </a:tc>
              </a:tr>
              <a:tr h="296819">
                <a:tc>
                  <a:txBody>
                    <a:bodyPr/>
                    <a:lstStyle/>
                    <a:p>
                      <a:pPr algn="ctr">
                        <a:lnSpc>
                          <a:spcPct val="115000"/>
                        </a:lnSpc>
                        <a:spcBef>
                          <a:spcPts val="1000"/>
                        </a:spcBef>
                        <a:spcAft>
                          <a:spcPts val="0"/>
                        </a:spcAft>
                        <a:tabLst>
                          <a:tab pos="2865755" algn="ctr"/>
                          <a:tab pos="5731510" algn="r"/>
                        </a:tabLst>
                      </a:pPr>
                      <a:r>
                        <a:rPr lang="en-US" sz="1200" dirty="0" smtClean="0">
                          <a:solidFill>
                            <a:srgbClr val="000000"/>
                          </a:solidFill>
                          <a:effectLst/>
                          <a:latin typeface="+mn-lt"/>
                          <a:ea typeface="ＭＳ 明朝"/>
                          <a:cs typeface="Times New Roman"/>
                        </a:rPr>
                        <a:t>Article</a:t>
                      </a:r>
                      <a:endParaRPr lang="it-IT" sz="1200" dirty="0">
                        <a:solidFill>
                          <a:srgbClr val="000000"/>
                        </a:solidFill>
                        <a:effectLst/>
                        <a:latin typeface="Calibri"/>
                        <a:ea typeface="Calibri"/>
                        <a:cs typeface="Times New Roman"/>
                      </a:endParaRPr>
                    </a:p>
                  </a:txBody>
                  <a:tcPr marL="68580" marR="68580" marT="0"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200" dirty="0" smtClean="0">
                          <a:hlinkClick r:id="rId19"/>
                        </a:rPr>
                        <a:t>Supporting decisions in the case of extreme weather</a:t>
                      </a:r>
                      <a:endParaRPr lang="en-GB" sz="1200" dirty="0" smtClean="0"/>
                    </a:p>
                  </a:txBody>
                  <a:tcPr marL="68580" marR="68580" marT="0" marB="0" anchor="ctr"/>
                </a:tc>
                <a:tc>
                  <a:txBody>
                    <a:bodyPr/>
                    <a:lstStyle/>
                    <a:p>
                      <a:pPr algn="ctr">
                        <a:lnSpc>
                          <a:spcPct val="115000"/>
                        </a:lnSpc>
                        <a:spcAft>
                          <a:spcPts val="0"/>
                        </a:spcAft>
                        <a:tabLst>
                          <a:tab pos="2865755" algn="ctr"/>
                          <a:tab pos="5731510" algn="r"/>
                        </a:tabLst>
                      </a:pPr>
                      <a:r>
                        <a:rPr lang="it-IT" sz="1200" dirty="0" smtClean="0">
                          <a:solidFill>
                            <a:srgbClr val="000000"/>
                          </a:solidFill>
                          <a:effectLst/>
                          <a:latin typeface="Calibri"/>
                          <a:ea typeface="Calibri"/>
                          <a:cs typeface="Times New Roman"/>
                        </a:rPr>
                        <a:t>24.01.17</a:t>
                      </a:r>
                      <a:endParaRPr lang="it-IT" sz="1200" dirty="0">
                        <a:solidFill>
                          <a:srgbClr val="000000"/>
                        </a:solidFill>
                        <a:effectLst/>
                        <a:latin typeface="Calibri"/>
                        <a:ea typeface="Calibri"/>
                        <a:cs typeface="Times New Roman"/>
                      </a:endParaRPr>
                    </a:p>
                  </a:txBody>
                  <a:tcPr marL="68580" marR="68580" marT="0" marB="0" anchor="ctr"/>
                </a:tc>
              </a:tr>
            </a:tbl>
          </a:graphicData>
        </a:graphic>
      </p:graphicFrame>
      <p:sp>
        <p:nvSpPr>
          <p:cNvPr id="14"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352079405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227674"/>
            <a:ext cx="8348133" cy="4525963"/>
          </a:xfrm>
        </p:spPr>
        <p:txBody>
          <a:bodyPr/>
          <a:lstStyle/>
          <a:p>
            <a:pPr marL="0" indent="0">
              <a:buNone/>
            </a:pPr>
            <a:r>
              <a:rPr lang="ga-IE" sz="1900" b="1" dirty="0" smtClean="0"/>
              <a:t>Publications: 		</a:t>
            </a:r>
            <a:r>
              <a:rPr lang="ga-IE" sz="1900" b="1" u="sng" dirty="0" smtClean="0">
                <a:solidFill>
                  <a:srgbClr val="FF0000"/>
                </a:solidFill>
              </a:rPr>
              <a:t>15</a:t>
            </a:r>
            <a:r>
              <a:rPr lang="ga-IE" sz="1900" b="1" dirty="0" smtClean="0">
                <a:solidFill>
                  <a:srgbClr val="FF0000"/>
                </a:solidFill>
              </a:rPr>
              <a:t> </a:t>
            </a:r>
            <a:r>
              <a:rPr lang="ga-IE" sz="1900" dirty="0" smtClean="0"/>
              <a:t>Peer Reviewed </a:t>
            </a:r>
            <a:r>
              <a:rPr lang="ga-IE" sz="1900" b="1" dirty="0" smtClean="0">
                <a:solidFill>
                  <a:srgbClr val="FF0000"/>
                </a:solidFill>
              </a:rPr>
              <a:t>Journal Papers </a:t>
            </a:r>
            <a:r>
              <a:rPr lang="ga-IE" sz="1900" b="1" dirty="0" smtClean="0"/>
              <a:t>(Published &amp; In Press)</a:t>
            </a:r>
          </a:p>
          <a:p>
            <a:pPr marL="0" indent="0">
              <a:buNone/>
            </a:pPr>
            <a:r>
              <a:rPr lang="ga-IE" sz="1900" b="1" dirty="0"/>
              <a:t>	</a:t>
            </a:r>
            <a:r>
              <a:rPr lang="ga-IE" sz="1900" b="1" dirty="0" smtClean="0"/>
              <a:t>			</a:t>
            </a:r>
            <a:r>
              <a:rPr lang="ga-IE" sz="1900" b="1" u="sng" dirty="0" smtClean="0">
                <a:solidFill>
                  <a:srgbClr val="FF0000"/>
                </a:solidFill>
              </a:rPr>
              <a:t>47</a:t>
            </a:r>
            <a:r>
              <a:rPr lang="ga-IE" sz="1900" b="1" dirty="0" smtClean="0"/>
              <a:t> Papers Published at </a:t>
            </a:r>
            <a:r>
              <a:rPr lang="ga-IE" sz="1900" b="1" dirty="0" smtClean="0">
                <a:solidFill>
                  <a:srgbClr val="FF0000"/>
                </a:solidFill>
              </a:rPr>
              <a:t>National &amp; International Conferences</a:t>
            </a:r>
            <a:endParaRPr lang="en-IE" sz="1900" dirty="0">
              <a:solidFill>
                <a:srgbClr val="FF0000"/>
              </a:solidFill>
            </a:endParaRPr>
          </a:p>
        </p:txBody>
      </p:sp>
      <p:sp>
        <p:nvSpPr>
          <p:cNvPr id="6" name="Title 1"/>
          <p:cNvSpPr>
            <a:spLocks noGrp="1"/>
          </p:cNvSpPr>
          <p:nvPr>
            <p:ph type="title"/>
          </p:nvPr>
        </p:nvSpPr>
        <p:spPr>
          <a:xfrm>
            <a:off x="118534" y="333190"/>
            <a:ext cx="8229600" cy="1143000"/>
          </a:xfrm>
        </p:spPr>
        <p:txBody>
          <a:bodyPr/>
          <a:lstStyle/>
          <a:p>
            <a:r>
              <a:rPr lang="en-US" sz="3200" dirty="0" smtClean="0"/>
              <a:t>Dissemination &amp; Exploitation</a:t>
            </a:r>
            <a:endParaRPr lang="en-US" sz="3200" dirty="0"/>
          </a:p>
        </p:txBody>
      </p:sp>
      <p:pic>
        <p:nvPicPr>
          <p:cNvPr id="2" name="Picture 1"/>
          <p:cNvPicPr>
            <a:picLocks noChangeAspect="1"/>
          </p:cNvPicPr>
          <p:nvPr/>
        </p:nvPicPr>
        <p:blipFill>
          <a:blip r:embed="rId2"/>
          <a:stretch>
            <a:fillRect/>
          </a:stretch>
        </p:blipFill>
        <p:spPr>
          <a:xfrm>
            <a:off x="3" y="2387603"/>
            <a:ext cx="4521199" cy="1555584"/>
          </a:xfrm>
          <a:prstGeom prst="rect">
            <a:avLst/>
          </a:prstGeom>
        </p:spPr>
      </p:pic>
      <p:pic>
        <p:nvPicPr>
          <p:cNvPr id="4" name="Picture 3"/>
          <p:cNvPicPr>
            <a:picLocks noChangeAspect="1"/>
          </p:cNvPicPr>
          <p:nvPr/>
        </p:nvPicPr>
        <p:blipFill>
          <a:blip r:embed="rId3"/>
          <a:stretch>
            <a:fillRect/>
          </a:stretch>
        </p:blipFill>
        <p:spPr>
          <a:xfrm>
            <a:off x="4714655" y="3943188"/>
            <a:ext cx="4378545" cy="1814150"/>
          </a:xfrm>
          <a:prstGeom prst="rect">
            <a:avLst/>
          </a:prstGeom>
        </p:spPr>
      </p:pic>
      <p:pic>
        <p:nvPicPr>
          <p:cNvPr id="7" name="Picture 6" descr="Screen Shot 2014-05-08 at 09.11.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8" name="Picture 7"/>
          <p:cNvPicPr>
            <a:picLocks noChangeAspect="1"/>
          </p:cNvPicPr>
          <p:nvPr/>
        </p:nvPicPr>
        <p:blipFill>
          <a:blip r:embed="rId5"/>
          <a:stretch>
            <a:fillRect/>
          </a:stretch>
        </p:blipFill>
        <p:spPr>
          <a:xfrm>
            <a:off x="8374363" y="6173635"/>
            <a:ext cx="514959" cy="611514"/>
          </a:xfrm>
          <a:prstGeom prst="rect">
            <a:avLst/>
          </a:prstGeom>
        </p:spPr>
      </p:pic>
      <p:pic>
        <p:nvPicPr>
          <p:cNvPr id="5" name="Picture 4"/>
          <p:cNvPicPr>
            <a:picLocks noChangeAspect="1"/>
          </p:cNvPicPr>
          <p:nvPr/>
        </p:nvPicPr>
        <p:blipFill>
          <a:blip r:embed="rId6"/>
          <a:stretch>
            <a:fillRect/>
          </a:stretch>
        </p:blipFill>
        <p:spPr>
          <a:xfrm>
            <a:off x="0" y="4593167"/>
            <a:ext cx="4660900" cy="1384300"/>
          </a:xfrm>
          <a:prstGeom prst="rect">
            <a:avLst/>
          </a:prstGeom>
        </p:spPr>
      </p:pic>
      <p:pic>
        <p:nvPicPr>
          <p:cNvPr id="10" name="Picture 9"/>
          <p:cNvPicPr>
            <a:picLocks noChangeAspect="1"/>
          </p:cNvPicPr>
          <p:nvPr/>
        </p:nvPicPr>
        <p:blipFill>
          <a:blip r:embed="rId7"/>
          <a:stretch>
            <a:fillRect/>
          </a:stretch>
        </p:blipFill>
        <p:spPr>
          <a:xfrm>
            <a:off x="4816253" y="1951567"/>
            <a:ext cx="4253186" cy="1824567"/>
          </a:xfrm>
          <a:prstGeom prst="rect">
            <a:avLst/>
          </a:prstGeom>
        </p:spPr>
      </p:pic>
      <p:sp>
        <p:nvSpPr>
          <p:cNvPr id="11"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3878703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18534" y="333190"/>
            <a:ext cx="8229600" cy="1143000"/>
          </a:xfrm>
        </p:spPr>
        <p:txBody>
          <a:bodyPr/>
          <a:lstStyle/>
          <a:p>
            <a:r>
              <a:rPr lang="en-US" sz="3200" dirty="0" smtClean="0"/>
              <a:t>Dissemination &amp; Exploitation</a:t>
            </a:r>
            <a:endParaRPr lang="en-US" sz="3200" dirty="0"/>
          </a:p>
        </p:txBody>
      </p:sp>
      <p:pic>
        <p:nvPicPr>
          <p:cNvPr id="7" name="Picture 6" descr="Screen Shot 2014-05-08 at 09.11.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8" name="Picture 7"/>
          <p:cNvPicPr>
            <a:picLocks noChangeAspect="1"/>
          </p:cNvPicPr>
          <p:nvPr/>
        </p:nvPicPr>
        <p:blipFill>
          <a:blip r:embed="rId3"/>
          <a:stretch>
            <a:fillRect/>
          </a:stretch>
        </p:blipFill>
        <p:spPr>
          <a:xfrm>
            <a:off x="8374363" y="6173635"/>
            <a:ext cx="514959" cy="611514"/>
          </a:xfrm>
          <a:prstGeom prst="rect">
            <a:avLst/>
          </a:prstGeom>
        </p:spPr>
      </p:pic>
      <p:pic>
        <p:nvPicPr>
          <p:cNvPr id="12" name="Picture 11"/>
          <p:cNvPicPr>
            <a:picLocks noChangeAspect="1"/>
          </p:cNvPicPr>
          <p:nvPr/>
        </p:nvPicPr>
        <p:blipFill>
          <a:blip r:embed="rId4"/>
          <a:stretch>
            <a:fillRect/>
          </a:stretch>
        </p:blipFill>
        <p:spPr>
          <a:xfrm>
            <a:off x="4165598" y="4023901"/>
            <a:ext cx="4986868" cy="2019291"/>
          </a:xfrm>
          <a:prstGeom prst="rect">
            <a:avLst/>
          </a:prstGeom>
        </p:spPr>
      </p:pic>
      <p:pic>
        <p:nvPicPr>
          <p:cNvPr id="2" name="Picture 1"/>
          <p:cNvPicPr>
            <a:picLocks noChangeAspect="1"/>
          </p:cNvPicPr>
          <p:nvPr/>
        </p:nvPicPr>
        <p:blipFill>
          <a:blip r:embed="rId5"/>
          <a:stretch>
            <a:fillRect/>
          </a:stretch>
        </p:blipFill>
        <p:spPr>
          <a:xfrm>
            <a:off x="0" y="1143000"/>
            <a:ext cx="6066241" cy="1210726"/>
          </a:xfrm>
          <a:prstGeom prst="rect">
            <a:avLst/>
          </a:prstGeom>
        </p:spPr>
      </p:pic>
      <p:pic>
        <p:nvPicPr>
          <p:cNvPr id="10" name="Picture 9"/>
          <p:cNvPicPr>
            <a:picLocks noChangeAspect="1"/>
          </p:cNvPicPr>
          <p:nvPr/>
        </p:nvPicPr>
        <p:blipFill>
          <a:blip r:embed="rId6"/>
          <a:stretch>
            <a:fillRect/>
          </a:stretch>
        </p:blipFill>
        <p:spPr>
          <a:xfrm>
            <a:off x="4472626" y="1706022"/>
            <a:ext cx="4629040" cy="2256366"/>
          </a:xfrm>
          <a:prstGeom prst="rect">
            <a:avLst/>
          </a:prstGeom>
        </p:spPr>
      </p:pic>
      <p:pic>
        <p:nvPicPr>
          <p:cNvPr id="3" name="Picture 2"/>
          <p:cNvPicPr>
            <a:picLocks noChangeAspect="1"/>
          </p:cNvPicPr>
          <p:nvPr/>
        </p:nvPicPr>
        <p:blipFill>
          <a:blip r:embed="rId7"/>
          <a:stretch>
            <a:fillRect/>
          </a:stretch>
        </p:blipFill>
        <p:spPr>
          <a:xfrm>
            <a:off x="0" y="4928767"/>
            <a:ext cx="4112573" cy="1427583"/>
          </a:xfrm>
          <a:prstGeom prst="rect">
            <a:avLst/>
          </a:prstGeom>
        </p:spPr>
      </p:pic>
      <p:pic>
        <p:nvPicPr>
          <p:cNvPr id="4" name="Picture 3"/>
          <p:cNvPicPr>
            <a:picLocks noChangeAspect="1"/>
          </p:cNvPicPr>
          <p:nvPr/>
        </p:nvPicPr>
        <p:blipFill>
          <a:blip r:embed="rId8"/>
          <a:stretch>
            <a:fillRect/>
          </a:stretch>
        </p:blipFill>
        <p:spPr>
          <a:xfrm>
            <a:off x="6660249" y="0"/>
            <a:ext cx="2418244" cy="1706021"/>
          </a:xfrm>
          <a:prstGeom prst="rect">
            <a:avLst/>
          </a:prstGeom>
        </p:spPr>
      </p:pic>
      <p:pic>
        <p:nvPicPr>
          <p:cNvPr id="5" name="Picture 4"/>
          <p:cNvPicPr>
            <a:picLocks noChangeAspect="1"/>
          </p:cNvPicPr>
          <p:nvPr/>
        </p:nvPicPr>
        <p:blipFill>
          <a:blip r:embed="rId9"/>
          <a:stretch>
            <a:fillRect/>
          </a:stretch>
        </p:blipFill>
        <p:spPr>
          <a:xfrm>
            <a:off x="0" y="2472267"/>
            <a:ext cx="4334933" cy="2201562"/>
          </a:xfrm>
          <a:prstGeom prst="rect">
            <a:avLst/>
          </a:prstGeom>
        </p:spPr>
      </p:pic>
      <p:sp>
        <p:nvSpPr>
          <p:cNvPr id="13"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27411082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457200" y="1935480"/>
            <a:ext cx="8507288" cy="4389120"/>
          </a:xfrm>
        </p:spPr>
        <p:txBody>
          <a:bodyPr>
            <a:noAutofit/>
          </a:bodyPr>
          <a:lstStyle/>
          <a:p>
            <a:pPr marL="365760" lvl="1" indent="0" algn="just">
              <a:buNone/>
            </a:pPr>
            <a:endParaRPr lang="en-US" sz="2000" dirty="0" smtClean="0"/>
          </a:p>
          <a:p>
            <a:pPr marL="708660" lvl="1" indent="-342900" algn="just"/>
            <a:r>
              <a:rPr lang="en-US" sz="1900" dirty="0" smtClean="0"/>
              <a:t>Developed </a:t>
            </a:r>
            <a:r>
              <a:rPr lang="en-US" sz="1900" b="1" dirty="0" smtClean="0">
                <a:solidFill>
                  <a:srgbClr val="FF0000"/>
                </a:solidFill>
              </a:rPr>
              <a:t>an online repository of pan European gridded datasets </a:t>
            </a:r>
            <a:r>
              <a:rPr lang="en-US" sz="1900" dirty="0" smtClean="0"/>
              <a:t>of EWE probability of occurrence under present and future climate scenarios, </a:t>
            </a:r>
          </a:p>
          <a:p>
            <a:pPr marL="708660" lvl="1" indent="-342900" algn="just"/>
            <a:r>
              <a:rPr lang="en-US" sz="1900" b="1" dirty="0" smtClean="0">
                <a:solidFill>
                  <a:srgbClr val="FF0000"/>
                </a:solidFill>
              </a:rPr>
              <a:t>quantified</a:t>
            </a:r>
            <a:r>
              <a:rPr lang="en-US" sz="1900" dirty="0" smtClean="0">
                <a:solidFill>
                  <a:srgbClr val="FF0000"/>
                </a:solidFill>
              </a:rPr>
              <a:t> </a:t>
            </a:r>
            <a:r>
              <a:rPr lang="en-US" sz="1900" dirty="0"/>
              <a:t>the complex </a:t>
            </a:r>
            <a:r>
              <a:rPr lang="en-US" sz="1900" b="1" dirty="0">
                <a:solidFill>
                  <a:srgbClr val="FF0000"/>
                </a:solidFill>
              </a:rPr>
              <a:t>interactions</a:t>
            </a:r>
            <a:r>
              <a:rPr lang="en-US" sz="1900" dirty="0">
                <a:solidFill>
                  <a:srgbClr val="FF0000"/>
                </a:solidFill>
              </a:rPr>
              <a:t> </a:t>
            </a:r>
            <a:r>
              <a:rPr lang="en-US" sz="1900" dirty="0"/>
              <a:t>between </a:t>
            </a:r>
            <a:r>
              <a:rPr lang="en-US" sz="1900" dirty="0" smtClean="0"/>
              <a:t>extreme weather </a:t>
            </a:r>
            <a:r>
              <a:rPr lang="en-US" sz="1900" dirty="0"/>
              <a:t>events and land based infrastructure systems </a:t>
            </a:r>
            <a:r>
              <a:rPr lang="en-US" sz="1900" dirty="0" smtClean="0"/>
              <a:t>(e.g. transport, telecoms, energy etc.),</a:t>
            </a:r>
            <a:endParaRPr lang="en-US" sz="1900" dirty="0"/>
          </a:p>
          <a:p>
            <a:pPr marL="708660" lvl="1" indent="-342900" algn="just"/>
            <a:r>
              <a:rPr lang="en-US" sz="1900" dirty="0" smtClean="0"/>
              <a:t>developed </a:t>
            </a:r>
            <a:r>
              <a:rPr lang="en-US" sz="1900" dirty="0"/>
              <a:t>an operational analysis framework </a:t>
            </a:r>
            <a:r>
              <a:rPr lang="en-US" sz="1900" dirty="0" smtClean="0"/>
              <a:t>(i.e. Risk Based Decision Making Framework) that </a:t>
            </a:r>
            <a:r>
              <a:rPr lang="en-US" sz="1900" dirty="0"/>
              <a:t>considers the impact of </a:t>
            </a:r>
            <a:r>
              <a:rPr lang="en-US" sz="1900" b="1" dirty="0">
                <a:solidFill>
                  <a:srgbClr val="FF0000"/>
                </a:solidFill>
              </a:rPr>
              <a:t>individual hazards </a:t>
            </a:r>
            <a:r>
              <a:rPr lang="en-US" sz="1900" dirty="0" smtClean="0"/>
              <a:t>and </a:t>
            </a:r>
            <a:r>
              <a:rPr lang="en-US" sz="1900" dirty="0"/>
              <a:t>the </a:t>
            </a:r>
            <a:r>
              <a:rPr lang="en-US" sz="1900" b="1" dirty="0">
                <a:solidFill>
                  <a:srgbClr val="FF0000"/>
                </a:solidFill>
              </a:rPr>
              <a:t>coupled interdependencies </a:t>
            </a:r>
            <a:r>
              <a:rPr lang="en-US" sz="1900" dirty="0"/>
              <a:t>of critical infrastructure through robust risk and uncertainty </a:t>
            </a:r>
            <a:r>
              <a:rPr lang="en-US" sz="1900" dirty="0" err="1" smtClean="0"/>
              <a:t>modelling</a:t>
            </a:r>
            <a:r>
              <a:rPr lang="en-US" sz="1900" dirty="0" smtClean="0"/>
              <a:t>, considering </a:t>
            </a:r>
            <a:r>
              <a:rPr lang="en-US" sz="1900" b="1" dirty="0" smtClean="0">
                <a:solidFill>
                  <a:srgbClr val="FF0000"/>
                </a:solidFill>
              </a:rPr>
              <a:t>cascading </a:t>
            </a:r>
            <a:r>
              <a:rPr lang="en-US" sz="1900" b="1" dirty="0">
                <a:solidFill>
                  <a:srgbClr val="FF0000"/>
                </a:solidFill>
              </a:rPr>
              <a:t>effects</a:t>
            </a:r>
            <a:r>
              <a:rPr lang="en-US" sz="1900" dirty="0"/>
              <a:t> and time dependent </a:t>
            </a:r>
            <a:r>
              <a:rPr lang="en-US" sz="1900" dirty="0" smtClean="0"/>
              <a:t>vulnerability,</a:t>
            </a:r>
          </a:p>
          <a:p>
            <a:pPr marL="708660" lvl="1" indent="-342900" algn="just"/>
            <a:r>
              <a:rPr lang="en-US" sz="1900" dirty="0" smtClean="0"/>
              <a:t>developed </a:t>
            </a:r>
            <a:r>
              <a:rPr lang="en-US" sz="1900" b="1" dirty="0" smtClean="0">
                <a:solidFill>
                  <a:srgbClr val="FF0000"/>
                </a:solidFill>
              </a:rPr>
              <a:t>technical </a:t>
            </a:r>
            <a:r>
              <a:rPr lang="en-US" sz="1900" b="1" dirty="0">
                <a:solidFill>
                  <a:srgbClr val="FF0000"/>
                </a:solidFill>
              </a:rPr>
              <a:t>and </a:t>
            </a:r>
            <a:r>
              <a:rPr lang="en-US" sz="1900" b="1" dirty="0" smtClean="0">
                <a:solidFill>
                  <a:srgbClr val="FF0000"/>
                </a:solidFill>
              </a:rPr>
              <a:t>logistic </a:t>
            </a:r>
            <a:r>
              <a:rPr lang="en-US" sz="1900" b="1" dirty="0">
                <a:solidFill>
                  <a:srgbClr val="FF0000"/>
                </a:solidFill>
              </a:rPr>
              <a:t>solutions to </a:t>
            </a:r>
            <a:r>
              <a:rPr lang="en-US" sz="1900" b="1" dirty="0" err="1">
                <a:solidFill>
                  <a:srgbClr val="FF0000"/>
                </a:solidFill>
              </a:rPr>
              <a:t>minimise</a:t>
            </a:r>
            <a:r>
              <a:rPr lang="en-US" sz="1900" b="1" dirty="0">
                <a:solidFill>
                  <a:srgbClr val="FF0000"/>
                </a:solidFill>
              </a:rPr>
              <a:t> the impact of these extreme </a:t>
            </a:r>
            <a:r>
              <a:rPr lang="en-US" sz="1900" b="1" dirty="0" smtClean="0">
                <a:solidFill>
                  <a:srgbClr val="FF0000"/>
                </a:solidFill>
              </a:rPr>
              <a:t>weather events</a:t>
            </a:r>
            <a:r>
              <a:rPr lang="en-US" sz="1900" dirty="0"/>
              <a:t>, </a:t>
            </a:r>
            <a:r>
              <a:rPr lang="en-US" sz="1900" dirty="0" smtClean="0"/>
              <a:t>through definition of early </a:t>
            </a:r>
            <a:r>
              <a:rPr lang="en-US" sz="1900" dirty="0"/>
              <a:t>warning </a:t>
            </a:r>
            <a:r>
              <a:rPr lang="en-US" sz="1900" dirty="0" smtClean="0"/>
              <a:t>systems and the development of </a:t>
            </a:r>
            <a:r>
              <a:rPr lang="en-US" sz="1900" b="1" dirty="0" smtClean="0">
                <a:solidFill>
                  <a:srgbClr val="FF0000"/>
                </a:solidFill>
              </a:rPr>
              <a:t>a web enabled risk based </a:t>
            </a:r>
            <a:r>
              <a:rPr lang="en-US" sz="1900" b="1" dirty="0">
                <a:solidFill>
                  <a:srgbClr val="FF0000"/>
                </a:solidFill>
              </a:rPr>
              <a:t>decision support </a:t>
            </a:r>
            <a:r>
              <a:rPr lang="en-US" sz="1900" b="1" dirty="0" smtClean="0">
                <a:solidFill>
                  <a:srgbClr val="FF0000"/>
                </a:solidFill>
              </a:rPr>
              <a:t>tool</a:t>
            </a:r>
            <a:r>
              <a:rPr lang="en-US" sz="1900" dirty="0" smtClean="0"/>
              <a:t>. </a:t>
            </a:r>
            <a:endParaRPr lang="en-US" sz="1900" dirty="0"/>
          </a:p>
          <a:p>
            <a:pPr marL="365760" lvl="1" indent="0" algn="just">
              <a:buNone/>
            </a:pPr>
            <a:r>
              <a:rPr lang="en-US" sz="1900" dirty="0" smtClean="0"/>
              <a:t> </a:t>
            </a:r>
          </a:p>
          <a:p>
            <a:pPr marL="708660" lvl="1" indent="-342900" algn="just"/>
            <a:endParaRPr lang="en-US" sz="2000" dirty="0" smtClean="0"/>
          </a:p>
          <a:p>
            <a:pPr marL="708660" lvl="1" indent="-342900" algn="just"/>
            <a:endParaRPr lang="en-US" sz="2000" dirty="0"/>
          </a:p>
          <a:p>
            <a:pPr marL="708660" lvl="1" indent="-342900" algn="just"/>
            <a:endParaRPr lang="en-US" sz="2000" dirty="0"/>
          </a:p>
          <a:p>
            <a:pPr marL="708660" lvl="1" indent="-342900" algn="just"/>
            <a:endParaRPr lang="en-US" sz="2000" dirty="0"/>
          </a:p>
          <a:p>
            <a:pPr marL="365760" lvl="1" indent="0" algn="just">
              <a:buNone/>
            </a:pPr>
            <a:endParaRPr lang="en-US" sz="2000" dirty="0">
              <a:latin typeface="Arial"/>
              <a:cs typeface="Arial"/>
            </a:endParaRPr>
          </a:p>
        </p:txBody>
      </p:sp>
      <p:sp>
        <p:nvSpPr>
          <p:cNvPr id="7" name="Content Placeholder 2"/>
          <p:cNvSpPr txBox="1">
            <a:spLocks/>
          </p:cNvSpPr>
          <p:nvPr/>
        </p:nvSpPr>
        <p:spPr>
          <a:xfrm>
            <a:off x="457200" y="1847088"/>
            <a:ext cx="8229600" cy="4477512"/>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just">
              <a:buFont typeface="Wingdings 2"/>
              <a:buNone/>
            </a:pPr>
            <a:r>
              <a:rPr lang="en-US" sz="2000" b="1" i="1" dirty="0" smtClean="0"/>
              <a:t>The Risk Analysis of Infrastructure Networks Project - RAIN </a:t>
            </a:r>
            <a:r>
              <a:rPr lang="en-US" sz="2000" dirty="0" smtClean="0"/>
              <a:t>has (</a:t>
            </a:r>
            <a:r>
              <a:rPr lang="en-US" sz="2000" dirty="0" err="1" smtClean="0"/>
              <a:t>a.o.</a:t>
            </a:r>
            <a:r>
              <a:rPr lang="en-US" sz="2000" dirty="0" smtClean="0"/>
              <a:t>):</a:t>
            </a:r>
            <a:endParaRPr lang="en-US" sz="2000" dirty="0" smtClean="0">
              <a:cs typeface="Arial"/>
            </a:endParaRPr>
          </a:p>
        </p:txBody>
      </p:sp>
      <p:pic>
        <p:nvPicPr>
          <p:cNvPr id="8" name="Picture 7"/>
          <p:cNvPicPr>
            <a:picLocks noChangeAspect="1"/>
          </p:cNvPicPr>
          <p:nvPr/>
        </p:nvPicPr>
        <p:blipFill>
          <a:blip r:embed="rId2"/>
          <a:stretch>
            <a:fillRect/>
          </a:stretch>
        </p:blipFill>
        <p:spPr>
          <a:xfrm>
            <a:off x="6948264" y="0"/>
            <a:ext cx="2160240" cy="1938677"/>
          </a:xfrm>
          <a:prstGeom prst="rect">
            <a:avLst/>
          </a:prstGeom>
        </p:spPr>
      </p:pic>
      <p:pic>
        <p:nvPicPr>
          <p:cNvPr id="9" name="Picture 8" descr="Screen Shot 2014-05-08 at 09.11.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10" name="Picture 9"/>
          <p:cNvPicPr>
            <a:picLocks noChangeAspect="1"/>
          </p:cNvPicPr>
          <p:nvPr/>
        </p:nvPicPr>
        <p:blipFill>
          <a:blip r:embed="rId4"/>
          <a:stretch>
            <a:fillRect/>
          </a:stretch>
        </p:blipFill>
        <p:spPr>
          <a:xfrm>
            <a:off x="8374363" y="6173635"/>
            <a:ext cx="514959" cy="611514"/>
          </a:xfrm>
          <a:prstGeom prst="rect">
            <a:avLst/>
          </a:prstGeom>
        </p:spPr>
      </p:pic>
      <p:sp>
        <p:nvSpPr>
          <p:cNvPr id="12"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33242116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3"/>
          <p:cNvPicPr>
            <a:picLocks noChangeAspect="1" noChangeArrowheads="1"/>
          </p:cNvPicPr>
          <p:nvPr/>
        </p:nvPicPr>
        <p:blipFill>
          <a:blip r:embed="rId3"/>
          <a:srcRect/>
          <a:stretch>
            <a:fillRect/>
          </a:stretch>
        </p:blipFill>
        <p:spPr bwMode="auto">
          <a:xfrm>
            <a:off x="7034213" y="73025"/>
            <a:ext cx="2109787" cy="731838"/>
          </a:xfrm>
          <a:prstGeom prst="rect">
            <a:avLst/>
          </a:prstGeom>
          <a:noFill/>
          <a:ln w="9525">
            <a:noFill/>
            <a:miter lim="800000"/>
            <a:headEnd/>
            <a:tailEnd/>
          </a:ln>
        </p:spPr>
      </p:pic>
      <p:sp>
        <p:nvSpPr>
          <p:cNvPr id="7" name="Title 1"/>
          <p:cNvSpPr>
            <a:spLocks noGrp="1"/>
          </p:cNvSpPr>
          <p:nvPr>
            <p:ph type="ctrTitle"/>
          </p:nvPr>
        </p:nvSpPr>
        <p:spPr>
          <a:xfrm>
            <a:off x="1371600" y="2511425"/>
            <a:ext cx="5981700" cy="893763"/>
          </a:xfrm>
        </p:spPr>
        <p:txBody>
          <a:bodyPr>
            <a:normAutofit fontScale="90000"/>
          </a:bodyPr>
          <a:lstStyle/>
          <a:p>
            <a:r>
              <a:rPr lang="en-IE" sz="4800" b="1" dirty="0" smtClean="0">
                <a:solidFill>
                  <a:schemeClr val="tx2"/>
                </a:solidFill>
              </a:rPr>
              <a:t>RAIN Project</a:t>
            </a:r>
            <a:br>
              <a:rPr lang="en-IE" sz="4800" b="1" dirty="0" smtClean="0">
                <a:solidFill>
                  <a:schemeClr val="tx2"/>
                </a:solidFill>
              </a:rPr>
            </a:br>
            <a:r>
              <a:rPr lang="en-IE" sz="4000" dirty="0" smtClean="0">
                <a:solidFill>
                  <a:schemeClr val="tx2"/>
                </a:solidFill>
              </a:rPr>
              <a:t/>
            </a:r>
            <a:br>
              <a:rPr lang="en-IE" sz="4000" dirty="0" smtClean="0">
                <a:solidFill>
                  <a:schemeClr val="tx2"/>
                </a:solidFill>
              </a:rPr>
            </a:br>
            <a:r>
              <a:rPr lang="en-IE" sz="3200" dirty="0" smtClean="0">
                <a:hlinkClick r:id="rId4"/>
              </a:rPr>
              <a:t>www.rain-project.eu</a:t>
            </a:r>
            <a:r>
              <a:rPr lang="en-IE" sz="3200" dirty="0" smtClean="0"/>
              <a:t/>
            </a:r>
            <a:br>
              <a:rPr lang="en-IE" sz="3200" dirty="0" smtClean="0"/>
            </a:br>
            <a:r>
              <a:rPr lang="en-IE" sz="3200" dirty="0" smtClean="0"/>
              <a:t>Dr. Alan O’Connor</a:t>
            </a:r>
            <a:br>
              <a:rPr lang="en-IE" sz="3200" dirty="0" smtClean="0"/>
            </a:br>
            <a:r>
              <a:rPr lang="en-IE" sz="3200" dirty="0" smtClean="0"/>
              <a:t>alan.oconnor@tcd.ie</a:t>
            </a:r>
            <a:br>
              <a:rPr lang="en-IE" sz="3200" dirty="0" smtClean="0"/>
            </a:br>
            <a:r>
              <a:rPr lang="en-IE" sz="3200" dirty="0" smtClean="0"/>
              <a:t/>
            </a:r>
            <a:br>
              <a:rPr lang="en-IE" sz="3200" dirty="0" smtClean="0"/>
            </a:br>
            <a:r>
              <a:rPr lang="en-IE" sz="3200" dirty="0" smtClean="0"/>
              <a:t/>
            </a:r>
            <a:br>
              <a:rPr lang="en-IE" sz="3200" dirty="0" smtClean="0"/>
            </a:br>
            <a:endParaRPr lang="en-IE" sz="3200" dirty="0" smtClean="0"/>
          </a:p>
        </p:txBody>
      </p:sp>
      <p:pic>
        <p:nvPicPr>
          <p:cNvPr id="9225" name="Picture 9" descr="ANd9GcRdOgWnSui8sTRJnmXizgbuaS9WjoaXmdmSqVS4ic4ZGqRqKHw6viIconrS"/>
          <p:cNvPicPr>
            <a:picLocks noChangeAspect="1" noChangeArrowheads="1"/>
          </p:cNvPicPr>
          <p:nvPr/>
        </p:nvPicPr>
        <p:blipFill>
          <a:blip r:embed="rId5"/>
          <a:srcRect/>
          <a:stretch>
            <a:fillRect/>
          </a:stretch>
        </p:blipFill>
        <p:spPr bwMode="auto">
          <a:xfrm>
            <a:off x="2136775" y="4305300"/>
            <a:ext cx="4419600" cy="1181100"/>
          </a:xfrm>
          <a:prstGeom prst="rect">
            <a:avLst/>
          </a:prstGeom>
          <a:noFill/>
        </p:spPr>
      </p:pic>
      <p:pic>
        <p:nvPicPr>
          <p:cNvPr id="10" name="Picture 9" descr="Screen Shot 2014-05-08 at 09.11.1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11" name="Picture 10"/>
          <p:cNvPicPr>
            <a:picLocks noChangeAspect="1"/>
          </p:cNvPicPr>
          <p:nvPr/>
        </p:nvPicPr>
        <p:blipFill>
          <a:blip r:embed="rId7"/>
          <a:stretch>
            <a:fillRect/>
          </a:stretch>
        </p:blipFill>
        <p:spPr>
          <a:xfrm>
            <a:off x="8374363" y="6173635"/>
            <a:ext cx="514959" cy="611514"/>
          </a:xfrm>
          <a:prstGeom prst="rect">
            <a:avLst/>
          </a:prstGeom>
        </p:spPr>
      </p:pic>
      <p:sp>
        <p:nvSpPr>
          <p:cNvPr id="9"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24499176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noAutofit/>
          </a:bodyPr>
          <a:lstStyle/>
          <a:p>
            <a:pPr algn="just"/>
            <a:r>
              <a:rPr lang="en-US" sz="2000" dirty="0" smtClean="0">
                <a:cs typeface="Arial"/>
              </a:rPr>
              <a:t>Project RAIN – </a:t>
            </a:r>
            <a:r>
              <a:rPr lang="en-US" sz="2000" b="1" i="1" u="sng" dirty="0" smtClean="0">
                <a:cs typeface="Arial"/>
              </a:rPr>
              <a:t>R</a:t>
            </a:r>
            <a:r>
              <a:rPr lang="en-US" sz="2000" i="1" dirty="0" smtClean="0">
                <a:cs typeface="Arial"/>
              </a:rPr>
              <a:t>isk </a:t>
            </a:r>
            <a:r>
              <a:rPr lang="en-US" sz="2000" b="1" i="1" u="sng" dirty="0" smtClean="0">
                <a:cs typeface="Arial"/>
              </a:rPr>
              <a:t>A</a:t>
            </a:r>
            <a:r>
              <a:rPr lang="en-US" sz="2000" i="1" dirty="0" smtClean="0">
                <a:cs typeface="Arial"/>
              </a:rPr>
              <a:t>nalysis of </a:t>
            </a:r>
            <a:r>
              <a:rPr lang="en-US" sz="2000" b="1" i="1" u="sng" dirty="0" err="1" smtClean="0">
                <a:cs typeface="Arial"/>
              </a:rPr>
              <a:t>IN</a:t>
            </a:r>
            <a:r>
              <a:rPr lang="en-US" sz="2000" i="1" dirty="0" err="1" smtClean="0">
                <a:cs typeface="Arial"/>
              </a:rPr>
              <a:t>frastructure</a:t>
            </a:r>
            <a:r>
              <a:rPr lang="en-US" sz="2000" i="1" dirty="0" smtClean="0">
                <a:cs typeface="Arial"/>
              </a:rPr>
              <a:t> Networks in Response to Extreme Weather</a:t>
            </a:r>
          </a:p>
          <a:p>
            <a:pPr algn="just"/>
            <a:r>
              <a:rPr lang="en-US" sz="2000" dirty="0" smtClean="0">
                <a:cs typeface="Arial"/>
              </a:rPr>
              <a:t>FP7 </a:t>
            </a:r>
            <a:r>
              <a:rPr lang="en-GB" sz="2000" dirty="0">
                <a:cs typeface="Arial"/>
              </a:rPr>
              <a:t>Theme 10 - Security Activity </a:t>
            </a:r>
            <a:r>
              <a:rPr lang="en-GB" sz="2000" dirty="0" smtClean="0">
                <a:cs typeface="Arial"/>
              </a:rPr>
              <a:t>- 10.2 </a:t>
            </a:r>
            <a:r>
              <a:rPr lang="en-GB" sz="2000" dirty="0">
                <a:cs typeface="Arial"/>
              </a:rPr>
              <a:t>Security of Infrastructures and Utilities</a:t>
            </a:r>
            <a:r>
              <a:rPr lang="en-US" sz="2000" dirty="0">
                <a:cs typeface="Arial"/>
              </a:rPr>
              <a:t> </a:t>
            </a:r>
            <a:r>
              <a:rPr lang="en-GB" sz="2000" dirty="0" smtClean="0">
                <a:cs typeface="Arial"/>
              </a:rPr>
              <a:t>SEC</a:t>
            </a:r>
            <a:r>
              <a:rPr lang="en-GB" sz="2000" dirty="0">
                <a:cs typeface="Arial"/>
              </a:rPr>
              <a:t>-2013.2.1-2 - Impact of Extreme Weather on Critical Infrastructure'. </a:t>
            </a:r>
            <a:endParaRPr lang="en-US" sz="2000" dirty="0" smtClean="0">
              <a:cs typeface="Arial"/>
            </a:endParaRPr>
          </a:p>
          <a:p>
            <a:pPr marL="365760" lvl="1" indent="0" algn="just">
              <a:buNone/>
            </a:pPr>
            <a:r>
              <a:rPr lang="en-GB" sz="2000" i="1" dirty="0">
                <a:cs typeface="Arial"/>
              </a:rPr>
              <a:t>'Activities will concentrate on targets of an incident or disaster of </a:t>
            </a:r>
            <a:r>
              <a:rPr lang="en-GB" sz="2000" b="1" i="1" dirty="0">
                <a:solidFill>
                  <a:srgbClr val="FF0000"/>
                </a:solidFill>
                <a:cs typeface="Arial"/>
              </a:rPr>
              <a:t>transnational </a:t>
            </a:r>
            <a:r>
              <a:rPr lang="en-GB" sz="2000" b="1" i="1" dirty="0" smtClean="0">
                <a:solidFill>
                  <a:srgbClr val="FF0000"/>
                </a:solidFill>
                <a:cs typeface="Arial"/>
              </a:rPr>
              <a:t>importance</a:t>
            </a:r>
            <a:r>
              <a:rPr lang="en-GB" sz="2000" i="1" dirty="0" smtClean="0">
                <a:cs typeface="Arial"/>
              </a:rPr>
              <a:t>…, </a:t>
            </a:r>
            <a:r>
              <a:rPr lang="en-GB" sz="2000" i="1" dirty="0">
                <a:cs typeface="Arial"/>
              </a:rPr>
              <a:t>significant sites of political </a:t>
            </a:r>
            <a:r>
              <a:rPr lang="en-GB" sz="2000" i="1" dirty="0" smtClean="0">
                <a:cs typeface="Arial"/>
              </a:rPr>
              <a:t>or </a:t>
            </a:r>
            <a:r>
              <a:rPr lang="en-GB" sz="2000" i="1" dirty="0">
                <a:cs typeface="Arial"/>
              </a:rPr>
              <a:t>symbolic </a:t>
            </a:r>
            <a:r>
              <a:rPr lang="en-GB" sz="2000" i="1" dirty="0" smtClean="0">
                <a:cs typeface="Arial"/>
              </a:rPr>
              <a:t>value </a:t>
            </a:r>
            <a:r>
              <a:rPr lang="en-GB" sz="2000" i="1" dirty="0">
                <a:cs typeface="Arial"/>
              </a:rPr>
              <a:t>and utilities being those for energy (including oil, electricity, gas), water, transport (including air, sea, land), communication (including broadcasting), financial, administrative, public health, </a:t>
            </a:r>
            <a:r>
              <a:rPr lang="en-GB" sz="2000" i="1" dirty="0" smtClean="0">
                <a:cs typeface="Arial"/>
              </a:rPr>
              <a:t>etc.</a:t>
            </a:r>
          </a:p>
          <a:p>
            <a:pPr marL="365760" lvl="1" indent="0" algn="just">
              <a:buNone/>
            </a:pPr>
            <a:r>
              <a:rPr lang="en-GB" sz="2000" i="1" dirty="0" smtClean="0">
                <a:cs typeface="Arial"/>
              </a:rPr>
              <a:t>A </a:t>
            </a:r>
            <a:r>
              <a:rPr lang="en-GB" sz="2000" i="1" dirty="0">
                <a:cs typeface="Arial"/>
              </a:rPr>
              <a:t>series of capabilities are required to cope with this mission area, many of which primarily relate to the phases "</a:t>
            </a:r>
            <a:r>
              <a:rPr lang="en-GB" sz="2000" b="1" i="1" dirty="0">
                <a:solidFill>
                  <a:srgbClr val="FF0000"/>
                </a:solidFill>
                <a:cs typeface="Arial"/>
              </a:rPr>
              <a:t>protect</a:t>
            </a:r>
            <a:r>
              <a:rPr lang="en-GB" sz="2000" i="1" dirty="0">
                <a:cs typeface="Arial"/>
              </a:rPr>
              <a:t>" but also "</a:t>
            </a:r>
            <a:r>
              <a:rPr lang="en-GB" sz="2000" b="1" i="1" dirty="0" smtClean="0">
                <a:solidFill>
                  <a:srgbClr val="FF0000"/>
                </a:solidFill>
                <a:cs typeface="Arial"/>
              </a:rPr>
              <a:t>prepare</a:t>
            </a:r>
            <a:r>
              <a:rPr lang="en-GB" sz="2000" i="1" dirty="0" smtClean="0">
                <a:cs typeface="Arial"/>
              </a:rPr>
              <a:t>”.</a:t>
            </a:r>
          </a:p>
        </p:txBody>
      </p:sp>
      <p:pic>
        <p:nvPicPr>
          <p:cNvPr id="9" name="Picture 8" descr="Screen Shot 2014-05-08 at 09.11.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8" name="Picture 3"/>
          <p:cNvPicPr>
            <a:picLocks noChangeAspect="1" noChangeArrowheads="1"/>
          </p:cNvPicPr>
          <p:nvPr/>
        </p:nvPicPr>
        <p:blipFill>
          <a:blip r:embed="rId3"/>
          <a:srcRect/>
          <a:stretch>
            <a:fillRect/>
          </a:stretch>
        </p:blipFill>
        <p:spPr bwMode="auto">
          <a:xfrm>
            <a:off x="7034213" y="86982"/>
            <a:ext cx="2109787" cy="731838"/>
          </a:xfrm>
          <a:prstGeom prst="rect">
            <a:avLst/>
          </a:prstGeom>
          <a:noFill/>
          <a:ln w="9525">
            <a:noFill/>
            <a:miter lim="800000"/>
            <a:headEnd/>
            <a:tailEnd/>
          </a:ln>
        </p:spPr>
      </p:pic>
      <p:pic>
        <p:nvPicPr>
          <p:cNvPr id="5" name="Picture 4"/>
          <p:cNvPicPr>
            <a:picLocks noChangeAspect="1"/>
          </p:cNvPicPr>
          <p:nvPr/>
        </p:nvPicPr>
        <p:blipFill>
          <a:blip r:embed="rId4"/>
          <a:stretch>
            <a:fillRect/>
          </a:stretch>
        </p:blipFill>
        <p:spPr>
          <a:xfrm>
            <a:off x="8374363" y="6173635"/>
            <a:ext cx="514959" cy="611514"/>
          </a:xfrm>
          <a:prstGeom prst="rect">
            <a:avLst/>
          </a:prstGeom>
        </p:spPr>
      </p:pic>
      <p:sp>
        <p:nvSpPr>
          <p:cNvPr id="10"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8630243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457200" y="2004908"/>
            <a:ext cx="8229600" cy="4389120"/>
          </a:xfrm>
        </p:spPr>
        <p:txBody>
          <a:bodyPr>
            <a:noAutofit/>
          </a:bodyPr>
          <a:lstStyle/>
          <a:p>
            <a:pPr marL="365760" lvl="1" indent="0" algn="just">
              <a:buNone/>
            </a:pPr>
            <a:r>
              <a:rPr lang="en-GB" sz="2000" i="1" dirty="0" smtClean="0">
                <a:cs typeface="Arial"/>
              </a:rPr>
              <a:t>The </a:t>
            </a:r>
            <a:r>
              <a:rPr lang="en-GB" sz="2000" i="1" dirty="0">
                <a:cs typeface="Arial"/>
              </a:rPr>
              <a:t>ambition is both to </a:t>
            </a:r>
            <a:r>
              <a:rPr lang="en-GB" sz="2000" b="1" i="1" dirty="0">
                <a:solidFill>
                  <a:srgbClr val="FF0000"/>
                </a:solidFill>
                <a:cs typeface="Arial"/>
              </a:rPr>
              <a:t>avoid</a:t>
            </a:r>
            <a:r>
              <a:rPr lang="en-GB" sz="2000" i="1" dirty="0">
                <a:solidFill>
                  <a:srgbClr val="FF0000"/>
                </a:solidFill>
                <a:cs typeface="Arial"/>
              </a:rPr>
              <a:t> </a:t>
            </a:r>
            <a:r>
              <a:rPr lang="en-GB" sz="2000" i="1" dirty="0">
                <a:cs typeface="Arial"/>
              </a:rPr>
              <a:t>an incident and to </a:t>
            </a:r>
            <a:r>
              <a:rPr lang="en-GB" sz="2000" b="1" i="1" dirty="0">
                <a:solidFill>
                  <a:srgbClr val="FF0000"/>
                </a:solidFill>
                <a:cs typeface="Arial"/>
              </a:rPr>
              <a:t>mitigate</a:t>
            </a:r>
            <a:r>
              <a:rPr lang="en-GB" sz="2000" i="1" dirty="0">
                <a:solidFill>
                  <a:srgbClr val="FF0000"/>
                </a:solidFill>
                <a:cs typeface="Arial"/>
              </a:rPr>
              <a:t> </a:t>
            </a:r>
            <a:r>
              <a:rPr lang="en-GB" sz="2000" i="1" dirty="0">
                <a:cs typeface="Arial"/>
              </a:rPr>
              <a:t>its potential consequences</a:t>
            </a:r>
            <a:r>
              <a:rPr lang="en-GB" sz="2000" i="1" dirty="0" smtClean="0">
                <a:cs typeface="Arial"/>
              </a:rPr>
              <a:t>.</a:t>
            </a:r>
          </a:p>
          <a:p>
            <a:pPr marL="365760" lvl="1" indent="0" algn="just">
              <a:buNone/>
            </a:pPr>
            <a:endParaRPr lang="en-GB" sz="2000" i="1" dirty="0" smtClean="0">
              <a:cs typeface="Arial"/>
            </a:endParaRPr>
          </a:p>
          <a:p>
            <a:pPr marL="365760" lvl="1" indent="0" algn="just">
              <a:buNone/>
            </a:pPr>
            <a:r>
              <a:rPr lang="en-GB" sz="2000" i="1" dirty="0" smtClean="0">
                <a:cs typeface="Arial"/>
              </a:rPr>
              <a:t>emphasis </a:t>
            </a:r>
            <a:r>
              <a:rPr lang="en-GB" sz="2000" i="1" dirty="0">
                <a:cs typeface="Arial"/>
              </a:rPr>
              <a:t>will be on issues such as</a:t>
            </a:r>
            <a:r>
              <a:rPr lang="en-GB" sz="2000" b="1" i="1" dirty="0">
                <a:cs typeface="Arial"/>
              </a:rPr>
              <a:t>: </a:t>
            </a:r>
            <a:r>
              <a:rPr lang="en-GB" sz="2000" b="1" i="1" dirty="0">
                <a:solidFill>
                  <a:srgbClr val="FF0000"/>
                </a:solidFill>
                <a:cs typeface="Arial"/>
              </a:rPr>
              <a:t>analysing, modelling and assessing vulnerabilities of physical infrastructure</a:t>
            </a:r>
            <a:r>
              <a:rPr lang="en-GB" sz="2000" i="1" dirty="0">
                <a:solidFill>
                  <a:srgbClr val="FF0000"/>
                </a:solidFill>
                <a:cs typeface="Arial"/>
              </a:rPr>
              <a:t> </a:t>
            </a:r>
            <a:r>
              <a:rPr lang="en-GB" sz="2000" i="1" dirty="0">
                <a:cs typeface="Arial"/>
              </a:rPr>
              <a:t>and its operations; </a:t>
            </a:r>
            <a:r>
              <a:rPr lang="en-GB" sz="2000" b="1" i="1" dirty="0">
                <a:solidFill>
                  <a:srgbClr val="FF0000"/>
                </a:solidFill>
                <a:cs typeface="Arial"/>
              </a:rPr>
              <a:t>securing existing and future public and private critical networked infrastructures</a:t>
            </a:r>
            <a:r>
              <a:rPr lang="en-GB" sz="2000" i="1" dirty="0">
                <a:cs typeface="Arial"/>
              </a:rPr>
              <a:t>, systems and services with respect to their physical, logical and functional side; control and alert systems to allow for quick response in case of an incident</a:t>
            </a:r>
            <a:r>
              <a:rPr lang="en-GB" sz="2000" i="1" dirty="0">
                <a:solidFill>
                  <a:srgbClr val="FF0000"/>
                </a:solidFill>
                <a:cs typeface="Arial"/>
              </a:rPr>
              <a:t>; </a:t>
            </a:r>
            <a:r>
              <a:rPr lang="en-GB" sz="2000" b="1" i="1" dirty="0">
                <a:solidFill>
                  <a:srgbClr val="FF0000"/>
                </a:solidFill>
                <a:cs typeface="Arial"/>
              </a:rPr>
              <a:t>protection against cascading effects </a:t>
            </a:r>
            <a:r>
              <a:rPr lang="en-GB" sz="2000" i="1" dirty="0">
                <a:cs typeface="Arial"/>
              </a:rPr>
              <a:t>of an incident, defining and </a:t>
            </a:r>
            <a:r>
              <a:rPr lang="en-GB" sz="2000" b="1" i="1" dirty="0">
                <a:solidFill>
                  <a:srgbClr val="FF0000"/>
                </a:solidFill>
                <a:cs typeface="Arial"/>
              </a:rPr>
              <a:t>designing criteria to build new secure infrastructures and utilities</a:t>
            </a:r>
            <a:r>
              <a:rPr lang="en-GB" sz="2000" i="1" dirty="0">
                <a:cs typeface="Arial"/>
              </a:rPr>
              <a:t>.'</a:t>
            </a:r>
            <a:r>
              <a:rPr lang="en-US" sz="2000" dirty="0">
                <a:cs typeface="Arial"/>
              </a:rPr>
              <a:t> </a:t>
            </a:r>
          </a:p>
        </p:txBody>
      </p:sp>
      <p:pic>
        <p:nvPicPr>
          <p:cNvPr id="7" name="Picture 6" descr="Screen Shot 2014-05-08 at 09.11.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320" y="6165304"/>
            <a:ext cx="986268" cy="639741"/>
          </a:xfrm>
          <a:prstGeom prst="rect">
            <a:avLst/>
          </a:prstGeom>
        </p:spPr>
      </p:pic>
      <p:pic>
        <p:nvPicPr>
          <p:cNvPr id="6" name="Picture 3"/>
          <p:cNvPicPr>
            <a:picLocks noChangeAspect="1" noChangeArrowheads="1"/>
          </p:cNvPicPr>
          <p:nvPr/>
        </p:nvPicPr>
        <p:blipFill>
          <a:blip r:embed="rId3"/>
          <a:srcRect/>
          <a:stretch>
            <a:fillRect/>
          </a:stretch>
        </p:blipFill>
        <p:spPr bwMode="auto">
          <a:xfrm>
            <a:off x="7034213" y="73025"/>
            <a:ext cx="2109787" cy="731838"/>
          </a:xfrm>
          <a:prstGeom prst="rect">
            <a:avLst/>
          </a:prstGeom>
          <a:noFill/>
          <a:ln w="9525">
            <a:noFill/>
            <a:miter lim="800000"/>
            <a:headEnd/>
            <a:tailEnd/>
          </a:ln>
        </p:spPr>
      </p:pic>
      <p:pic>
        <p:nvPicPr>
          <p:cNvPr id="8" name="Picture 7"/>
          <p:cNvPicPr>
            <a:picLocks noChangeAspect="1"/>
          </p:cNvPicPr>
          <p:nvPr/>
        </p:nvPicPr>
        <p:blipFill>
          <a:blip r:embed="rId4"/>
          <a:stretch>
            <a:fillRect/>
          </a:stretch>
        </p:blipFill>
        <p:spPr>
          <a:xfrm>
            <a:off x="8374363" y="6173635"/>
            <a:ext cx="514959" cy="611514"/>
          </a:xfrm>
          <a:prstGeom prst="rect">
            <a:avLst/>
          </a:prstGeom>
        </p:spPr>
      </p:pic>
      <p:sp>
        <p:nvSpPr>
          <p:cNvPr id="10"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20099608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RAIN Vision</a:t>
            </a:r>
            <a:endParaRPr lang="en-US" dirty="0"/>
          </a:p>
        </p:txBody>
      </p:sp>
      <p:sp>
        <p:nvSpPr>
          <p:cNvPr id="3" name="Content Placeholder 2"/>
          <p:cNvSpPr>
            <a:spLocks noGrp="1"/>
          </p:cNvSpPr>
          <p:nvPr>
            <p:ph idx="1"/>
          </p:nvPr>
        </p:nvSpPr>
        <p:spPr>
          <a:xfrm>
            <a:off x="457200" y="1948180"/>
            <a:ext cx="8507288" cy="4389120"/>
          </a:xfrm>
        </p:spPr>
        <p:txBody>
          <a:bodyPr>
            <a:noAutofit/>
          </a:bodyPr>
          <a:lstStyle/>
          <a:p>
            <a:pPr marL="365760" lvl="1" indent="0" algn="just">
              <a:buNone/>
            </a:pPr>
            <a:r>
              <a:rPr lang="en-US" sz="2000" dirty="0"/>
              <a:t>T</a:t>
            </a:r>
            <a:r>
              <a:rPr lang="en-US" sz="2000" dirty="0" smtClean="0"/>
              <a:t>o </a:t>
            </a:r>
            <a:r>
              <a:rPr lang="en-US" sz="2000" dirty="0"/>
              <a:t>develop </a:t>
            </a:r>
            <a:r>
              <a:rPr lang="en-US" sz="2000" b="1" dirty="0">
                <a:solidFill>
                  <a:srgbClr val="FF0000"/>
                </a:solidFill>
              </a:rPr>
              <a:t>a systematic risk management framework </a:t>
            </a:r>
            <a:r>
              <a:rPr lang="en-US" sz="2000" dirty="0"/>
              <a:t>that explicitly considers the </a:t>
            </a:r>
            <a:r>
              <a:rPr lang="en-US" sz="2000" b="1" dirty="0">
                <a:solidFill>
                  <a:srgbClr val="FF0000"/>
                </a:solidFill>
              </a:rPr>
              <a:t>impacts of extreme weather </a:t>
            </a:r>
            <a:r>
              <a:rPr lang="en-US" sz="2000" dirty="0"/>
              <a:t>events on critical infrastructure and develops a series of </a:t>
            </a:r>
            <a:r>
              <a:rPr lang="en-US" sz="2000" b="1" dirty="0">
                <a:solidFill>
                  <a:srgbClr val="FF0000"/>
                </a:solidFill>
              </a:rPr>
              <a:t>mitigation tools </a:t>
            </a:r>
            <a:r>
              <a:rPr lang="en-US" sz="2000" dirty="0"/>
              <a:t>to enhance the security of the pan-European infrastructure network. </a:t>
            </a:r>
            <a:endParaRPr lang="en-US" sz="2000" dirty="0" smtClean="0"/>
          </a:p>
          <a:p>
            <a:pPr marL="365760" lvl="1" indent="0" algn="just">
              <a:buNone/>
            </a:pPr>
            <a:endParaRPr lang="en-US" sz="2000" dirty="0"/>
          </a:p>
          <a:p>
            <a:pPr marL="365760" lvl="1" indent="0" algn="just">
              <a:buNone/>
            </a:pPr>
            <a:r>
              <a:rPr lang="en-US" sz="2000" dirty="0" smtClean="0"/>
              <a:t>To do this we must:</a:t>
            </a:r>
          </a:p>
          <a:p>
            <a:pPr marL="708660" lvl="1" indent="-342900" algn="just"/>
            <a:r>
              <a:rPr lang="en-US" sz="2000" b="1" dirty="0">
                <a:solidFill>
                  <a:srgbClr val="FF0000"/>
                </a:solidFill>
              </a:rPr>
              <a:t>quantify</a:t>
            </a:r>
            <a:r>
              <a:rPr lang="en-US" sz="2000" dirty="0">
                <a:solidFill>
                  <a:srgbClr val="FF0000"/>
                </a:solidFill>
              </a:rPr>
              <a:t> </a:t>
            </a:r>
            <a:r>
              <a:rPr lang="en-US" sz="2000" dirty="0"/>
              <a:t>the complex </a:t>
            </a:r>
            <a:r>
              <a:rPr lang="en-US" sz="2000" b="1" dirty="0">
                <a:solidFill>
                  <a:srgbClr val="FF0000"/>
                </a:solidFill>
              </a:rPr>
              <a:t>interactions</a:t>
            </a:r>
            <a:r>
              <a:rPr lang="en-US" sz="2000" dirty="0">
                <a:solidFill>
                  <a:srgbClr val="FF0000"/>
                </a:solidFill>
              </a:rPr>
              <a:t> </a:t>
            </a:r>
            <a:r>
              <a:rPr lang="en-US" sz="2000" dirty="0"/>
              <a:t>between weather events and land based infrastructure systems </a:t>
            </a:r>
            <a:r>
              <a:rPr lang="en-US" sz="2000" dirty="0" smtClean="0"/>
              <a:t>(i.e. transport, telecoms, energy etc.),</a:t>
            </a:r>
            <a:endParaRPr lang="en-US" sz="2000" dirty="0"/>
          </a:p>
          <a:p>
            <a:pPr marL="708660" lvl="1" indent="-342900" algn="just"/>
            <a:r>
              <a:rPr lang="en-US" sz="2000" dirty="0" smtClean="0"/>
              <a:t>develop </a:t>
            </a:r>
            <a:r>
              <a:rPr lang="en-US" sz="2000" dirty="0"/>
              <a:t>an operational analysis framework that considers the impact of </a:t>
            </a:r>
            <a:r>
              <a:rPr lang="en-US" sz="2000" b="1" dirty="0">
                <a:solidFill>
                  <a:srgbClr val="FF0000"/>
                </a:solidFill>
              </a:rPr>
              <a:t>individual hazards </a:t>
            </a:r>
            <a:r>
              <a:rPr lang="en-US" sz="2000" dirty="0" smtClean="0"/>
              <a:t>and </a:t>
            </a:r>
            <a:r>
              <a:rPr lang="en-US" sz="2000" dirty="0"/>
              <a:t>the </a:t>
            </a:r>
            <a:r>
              <a:rPr lang="en-US" sz="2000" b="1" dirty="0">
                <a:solidFill>
                  <a:srgbClr val="FF0000"/>
                </a:solidFill>
              </a:rPr>
              <a:t>coupled interdependencies </a:t>
            </a:r>
            <a:r>
              <a:rPr lang="en-US" sz="2000" dirty="0"/>
              <a:t>of critical infrastructure through robust risk and uncertainty </a:t>
            </a:r>
            <a:r>
              <a:rPr lang="en-US" sz="2000" dirty="0" err="1" smtClean="0"/>
              <a:t>modelling</a:t>
            </a:r>
            <a:r>
              <a:rPr lang="en-US" sz="2000" dirty="0" smtClean="0"/>
              <a:t>, </a:t>
            </a:r>
          </a:p>
          <a:p>
            <a:pPr marL="708660" lvl="1" indent="-342900" algn="just"/>
            <a:endParaRPr lang="en-US" sz="2000" dirty="0" smtClean="0"/>
          </a:p>
          <a:p>
            <a:pPr marL="708660" lvl="1" indent="-342900" algn="just"/>
            <a:endParaRPr lang="en-US" sz="2000" dirty="0"/>
          </a:p>
          <a:p>
            <a:pPr marL="708660" lvl="1" indent="-342900" algn="just"/>
            <a:endParaRPr lang="en-US" sz="2000" dirty="0"/>
          </a:p>
          <a:p>
            <a:pPr marL="708660" lvl="1" indent="-342900" algn="just"/>
            <a:endParaRPr lang="en-US" sz="2000" dirty="0"/>
          </a:p>
          <a:p>
            <a:pPr marL="365760" lvl="1" indent="0" algn="just">
              <a:buNone/>
            </a:pPr>
            <a:endParaRPr lang="en-US" sz="2000" dirty="0">
              <a:latin typeface="Arial"/>
              <a:cs typeface="Arial"/>
            </a:endParaRPr>
          </a:p>
        </p:txBody>
      </p:sp>
      <p:pic>
        <p:nvPicPr>
          <p:cNvPr id="7" name="Picture 6" descr="Screen Shot 2014-05-08 at 09.11.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6" name="Picture 3"/>
          <p:cNvPicPr>
            <a:picLocks noChangeAspect="1" noChangeArrowheads="1"/>
          </p:cNvPicPr>
          <p:nvPr/>
        </p:nvPicPr>
        <p:blipFill>
          <a:blip r:embed="rId3"/>
          <a:srcRect/>
          <a:stretch>
            <a:fillRect/>
          </a:stretch>
        </p:blipFill>
        <p:spPr bwMode="auto">
          <a:xfrm>
            <a:off x="7034213" y="73025"/>
            <a:ext cx="2109787" cy="731838"/>
          </a:xfrm>
          <a:prstGeom prst="rect">
            <a:avLst/>
          </a:prstGeom>
          <a:noFill/>
          <a:ln w="9525">
            <a:noFill/>
            <a:miter lim="800000"/>
            <a:headEnd/>
            <a:tailEnd/>
          </a:ln>
        </p:spPr>
      </p:pic>
      <p:pic>
        <p:nvPicPr>
          <p:cNvPr id="8" name="Picture 7"/>
          <p:cNvPicPr>
            <a:picLocks noChangeAspect="1"/>
          </p:cNvPicPr>
          <p:nvPr/>
        </p:nvPicPr>
        <p:blipFill>
          <a:blip r:embed="rId4"/>
          <a:stretch>
            <a:fillRect/>
          </a:stretch>
        </p:blipFill>
        <p:spPr>
          <a:xfrm>
            <a:off x="8374363" y="6173635"/>
            <a:ext cx="514959" cy="611514"/>
          </a:xfrm>
          <a:prstGeom prst="rect">
            <a:avLst/>
          </a:prstGeom>
        </p:spPr>
      </p:pic>
      <p:sp>
        <p:nvSpPr>
          <p:cNvPr id="10"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23032174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395536" y="332655"/>
            <a:ext cx="7715955" cy="5328593"/>
          </a:xfrm>
          <a:prstGeom prst="rect">
            <a:avLst/>
          </a:prstGeom>
        </p:spPr>
      </p:pic>
      <p:sp>
        <p:nvSpPr>
          <p:cNvPr id="10" name="TextBox 9"/>
          <p:cNvSpPr txBox="1"/>
          <p:nvPr/>
        </p:nvSpPr>
        <p:spPr>
          <a:xfrm>
            <a:off x="613466" y="5589240"/>
            <a:ext cx="7702950" cy="646331"/>
          </a:xfrm>
          <a:prstGeom prst="rect">
            <a:avLst/>
          </a:prstGeom>
          <a:noFill/>
        </p:spPr>
        <p:txBody>
          <a:bodyPr wrap="none" rtlCol="0">
            <a:spAutoFit/>
          </a:bodyPr>
          <a:lstStyle/>
          <a:p>
            <a:r>
              <a:rPr lang="en-US" dirty="0" smtClean="0"/>
              <a:t>interactions</a:t>
            </a:r>
            <a:r>
              <a:rPr lang="en-US" dirty="0" smtClean="0">
                <a:solidFill>
                  <a:srgbClr val="FF0000"/>
                </a:solidFill>
              </a:rPr>
              <a:t> </a:t>
            </a:r>
            <a:r>
              <a:rPr lang="en-US" dirty="0"/>
              <a:t>between weather events and land based </a:t>
            </a:r>
            <a:r>
              <a:rPr lang="en-US" dirty="0" smtClean="0"/>
              <a:t>transportation systems</a:t>
            </a:r>
          </a:p>
          <a:p>
            <a:r>
              <a:rPr lang="en-US" dirty="0" smtClean="0"/>
              <a:t>(</a:t>
            </a:r>
            <a:r>
              <a:rPr lang="en-US" dirty="0"/>
              <a:t>source: </a:t>
            </a:r>
            <a:r>
              <a:rPr lang="en-US" dirty="0" err="1"/>
              <a:t>Makkonen</a:t>
            </a:r>
            <a:r>
              <a:rPr lang="en-US" dirty="0"/>
              <a:t>, </a:t>
            </a:r>
            <a:r>
              <a:rPr lang="en-US" dirty="0" err="1"/>
              <a:t>Törnqvist</a:t>
            </a:r>
            <a:r>
              <a:rPr lang="en-US" dirty="0"/>
              <a:t> and </a:t>
            </a:r>
            <a:r>
              <a:rPr lang="en-US" dirty="0" err="1"/>
              <a:t>Kuusela-Lahtinen</a:t>
            </a:r>
            <a:r>
              <a:rPr lang="en-US" dirty="0"/>
              <a:t>, VTT) </a:t>
            </a:r>
          </a:p>
        </p:txBody>
      </p:sp>
      <p:pic>
        <p:nvPicPr>
          <p:cNvPr id="7" name="Picture 6" descr="Screen Shot 2014-05-08 at 09.11.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6" name="Picture 3"/>
          <p:cNvPicPr>
            <a:picLocks noChangeAspect="1" noChangeArrowheads="1"/>
          </p:cNvPicPr>
          <p:nvPr/>
        </p:nvPicPr>
        <p:blipFill>
          <a:blip r:embed="rId4"/>
          <a:srcRect/>
          <a:stretch>
            <a:fillRect/>
          </a:stretch>
        </p:blipFill>
        <p:spPr bwMode="auto">
          <a:xfrm>
            <a:off x="7034213" y="73025"/>
            <a:ext cx="2109787" cy="731838"/>
          </a:xfrm>
          <a:prstGeom prst="rect">
            <a:avLst/>
          </a:prstGeom>
          <a:noFill/>
          <a:ln w="9525">
            <a:noFill/>
            <a:miter lim="800000"/>
            <a:headEnd/>
            <a:tailEnd/>
          </a:ln>
        </p:spPr>
      </p:pic>
      <p:pic>
        <p:nvPicPr>
          <p:cNvPr id="8" name="Picture 7"/>
          <p:cNvPicPr>
            <a:picLocks noChangeAspect="1"/>
          </p:cNvPicPr>
          <p:nvPr/>
        </p:nvPicPr>
        <p:blipFill>
          <a:blip r:embed="rId5"/>
          <a:stretch>
            <a:fillRect/>
          </a:stretch>
        </p:blipFill>
        <p:spPr>
          <a:xfrm>
            <a:off x="8374363" y="6173635"/>
            <a:ext cx="514959" cy="611514"/>
          </a:xfrm>
          <a:prstGeom prst="rect">
            <a:avLst/>
          </a:prstGeom>
        </p:spPr>
      </p:pic>
      <p:sp>
        <p:nvSpPr>
          <p:cNvPr id="12"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6295306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RAIN Vision</a:t>
            </a:r>
            <a:endParaRPr lang="en-US" dirty="0"/>
          </a:p>
        </p:txBody>
      </p:sp>
      <p:sp>
        <p:nvSpPr>
          <p:cNvPr id="3" name="Content Placeholder 2"/>
          <p:cNvSpPr>
            <a:spLocks noGrp="1"/>
          </p:cNvSpPr>
          <p:nvPr>
            <p:ph idx="1"/>
          </p:nvPr>
        </p:nvSpPr>
        <p:spPr>
          <a:xfrm>
            <a:off x="457200" y="1935480"/>
            <a:ext cx="8507288" cy="4389120"/>
          </a:xfrm>
        </p:spPr>
        <p:txBody>
          <a:bodyPr>
            <a:noAutofit/>
          </a:bodyPr>
          <a:lstStyle/>
          <a:p>
            <a:pPr marL="365760" lvl="1" indent="0" algn="just">
              <a:buNone/>
            </a:pPr>
            <a:r>
              <a:rPr lang="en-US" sz="2000" dirty="0"/>
              <a:t>T</a:t>
            </a:r>
            <a:r>
              <a:rPr lang="en-US" sz="2000" dirty="0" smtClean="0"/>
              <a:t>o </a:t>
            </a:r>
            <a:r>
              <a:rPr lang="en-US" sz="2000" dirty="0"/>
              <a:t>develop </a:t>
            </a:r>
            <a:r>
              <a:rPr lang="en-US" sz="2000" b="1" dirty="0">
                <a:solidFill>
                  <a:srgbClr val="FF0000"/>
                </a:solidFill>
              </a:rPr>
              <a:t>a systematic risk management framework </a:t>
            </a:r>
            <a:r>
              <a:rPr lang="en-US" sz="2000" dirty="0"/>
              <a:t>that explicitly considers the </a:t>
            </a:r>
            <a:r>
              <a:rPr lang="en-US" sz="2000" b="1" dirty="0">
                <a:solidFill>
                  <a:srgbClr val="FF0000"/>
                </a:solidFill>
              </a:rPr>
              <a:t>impacts of extreme weather </a:t>
            </a:r>
            <a:r>
              <a:rPr lang="en-US" sz="2000" dirty="0"/>
              <a:t>events on critical infrastructure and develops a series of </a:t>
            </a:r>
            <a:r>
              <a:rPr lang="en-US" sz="2000" b="1" dirty="0">
                <a:solidFill>
                  <a:srgbClr val="FF0000"/>
                </a:solidFill>
              </a:rPr>
              <a:t>mitigation tools </a:t>
            </a:r>
            <a:r>
              <a:rPr lang="en-US" sz="2000" dirty="0"/>
              <a:t>to enhance the security of the pan-European infrastructure network. </a:t>
            </a:r>
            <a:endParaRPr lang="en-US" sz="2000" dirty="0" smtClean="0"/>
          </a:p>
          <a:p>
            <a:pPr marL="365760" lvl="1" indent="0" algn="just">
              <a:buNone/>
            </a:pPr>
            <a:endParaRPr lang="en-US" sz="2000" dirty="0"/>
          </a:p>
          <a:p>
            <a:pPr marL="365760" lvl="1" indent="0" algn="just">
              <a:buNone/>
            </a:pPr>
            <a:r>
              <a:rPr lang="en-US" sz="2000" dirty="0" smtClean="0"/>
              <a:t>To do this we must:</a:t>
            </a:r>
          </a:p>
          <a:p>
            <a:pPr marL="708660" lvl="1" indent="-342900" algn="just"/>
            <a:r>
              <a:rPr lang="en-US" sz="2000" b="1" dirty="0">
                <a:solidFill>
                  <a:srgbClr val="FF0000"/>
                </a:solidFill>
              </a:rPr>
              <a:t>quantify</a:t>
            </a:r>
            <a:r>
              <a:rPr lang="en-US" sz="2000" dirty="0">
                <a:solidFill>
                  <a:srgbClr val="FF0000"/>
                </a:solidFill>
              </a:rPr>
              <a:t> </a:t>
            </a:r>
            <a:r>
              <a:rPr lang="en-US" sz="2000" dirty="0"/>
              <a:t>the complex </a:t>
            </a:r>
            <a:r>
              <a:rPr lang="en-US" sz="2000" b="1" dirty="0">
                <a:solidFill>
                  <a:srgbClr val="FF0000"/>
                </a:solidFill>
              </a:rPr>
              <a:t>interactions</a:t>
            </a:r>
            <a:r>
              <a:rPr lang="en-US" sz="2000" dirty="0">
                <a:solidFill>
                  <a:srgbClr val="FF0000"/>
                </a:solidFill>
              </a:rPr>
              <a:t> </a:t>
            </a:r>
            <a:r>
              <a:rPr lang="en-US" sz="2000" dirty="0"/>
              <a:t>between weather events and land based infrastructure systems </a:t>
            </a:r>
            <a:r>
              <a:rPr lang="en-US" sz="2000" dirty="0" smtClean="0"/>
              <a:t>(i.e. transport, telecoms, energy etc.),</a:t>
            </a:r>
            <a:endParaRPr lang="en-US" sz="2000" dirty="0"/>
          </a:p>
          <a:p>
            <a:pPr marL="708660" lvl="1" indent="-342900" algn="just"/>
            <a:r>
              <a:rPr lang="en-US" sz="2000" dirty="0" smtClean="0"/>
              <a:t>develop </a:t>
            </a:r>
            <a:r>
              <a:rPr lang="en-US" sz="2000" dirty="0"/>
              <a:t>an operational analysis framework that considers the impact of </a:t>
            </a:r>
            <a:r>
              <a:rPr lang="en-US" sz="2000" b="1" dirty="0">
                <a:solidFill>
                  <a:srgbClr val="FF0000"/>
                </a:solidFill>
              </a:rPr>
              <a:t>individual hazards </a:t>
            </a:r>
            <a:r>
              <a:rPr lang="en-US" sz="2000" dirty="0" smtClean="0"/>
              <a:t>and </a:t>
            </a:r>
            <a:r>
              <a:rPr lang="en-US" sz="2000" dirty="0"/>
              <a:t>the </a:t>
            </a:r>
            <a:r>
              <a:rPr lang="en-US" sz="2000" b="1" dirty="0">
                <a:solidFill>
                  <a:srgbClr val="FF0000"/>
                </a:solidFill>
              </a:rPr>
              <a:t>coupled interdependencies </a:t>
            </a:r>
            <a:r>
              <a:rPr lang="en-US" sz="2000" dirty="0"/>
              <a:t>of critical infrastructure through robust risk and uncertainty </a:t>
            </a:r>
            <a:r>
              <a:rPr lang="en-US" sz="2000" dirty="0" err="1" smtClean="0"/>
              <a:t>modelling</a:t>
            </a:r>
            <a:r>
              <a:rPr lang="en-US" sz="2000" dirty="0" smtClean="0"/>
              <a:t>, </a:t>
            </a:r>
          </a:p>
          <a:p>
            <a:pPr marL="708660" lvl="1" indent="-342900" algn="just"/>
            <a:endParaRPr lang="en-US" sz="2000" dirty="0" smtClean="0"/>
          </a:p>
          <a:p>
            <a:pPr marL="708660" lvl="1" indent="-342900" algn="just"/>
            <a:endParaRPr lang="en-US" sz="2000" dirty="0"/>
          </a:p>
          <a:p>
            <a:pPr marL="708660" lvl="1" indent="-342900" algn="just"/>
            <a:endParaRPr lang="en-US" sz="2000" dirty="0"/>
          </a:p>
          <a:p>
            <a:pPr marL="708660" lvl="1" indent="-342900" algn="just"/>
            <a:endParaRPr lang="en-US" sz="2000" dirty="0"/>
          </a:p>
          <a:p>
            <a:pPr marL="365760" lvl="1" indent="0" algn="just">
              <a:buNone/>
            </a:pPr>
            <a:endParaRPr lang="en-US" sz="2000" dirty="0">
              <a:latin typeface="Arial"/>
              <a:cs typeface="Arial"/>
            </a:endParaRPr>
          </a:p>
        </p:txBody>
      </p:sp>
      <p:pic>
        <p:nvPicPr>
          <p:cNvPr id="7" name="Picture 6" descr="Screen Shot 2014-05-08 at 09.11.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6" name="Picture 3"/>
          <p:cNvPicPr>
            <a:picLocks noChangeAspect="1" noChangeArrowheads="1"/>
          </p:cNvPicPr>
          <p:nvPr/>
        </p:nvPicPr>
        <p:blipFill>
          <a:blip r:embed="rId3"/>
          <a:srcRect/>
          <a:stretch>
            <a:fillRect/>
          </a:stretch>
        </p:blipFill>
        <p:spPr bwMode="auto">
          <a:xfrm>
            <a:off x="7034213" y="73025"/>
            <a:ext cx="2109787" cy="731838"/>
          </a:xfrm>
          <a:prstGeom prst="rect">
            <a:avLst/>
          </a:prstGeom>
          <a:noFill/>
          <a:ln w="9525">
            <a:noFill/>
            <a:miter lim="800000"/>
            <a:headEnd/>
            <a:tailEnd/>
          </a:ln>
        </p:spPr>
      </p:pic>
      <p:pic>
        <p:nvPicPr>
          <p:cNvPr id="8" name="Picture 7"/>
          <p:cNvPicPr>
            <a:picLocks noChangeAspect="1"/>
          </p:cNvPicPr>
          <p:nvPr/>
        </p:nvPicPr>
        <p:blipFill>
          <a:blip r:embed="rId4"/>
          <a:stretch>
            <a:fillRect/>
          </a:stretch>
        </p:blipFill>
        <p:spPr>
          <a:xfrm>
            <a:off x="8374363" y="6173635"/>
            <a:ext cx="514959" cy="611514"/>
          </a:xfrm>
          <a:prstGeom prst="rect">
            <a:avLst/>
          </a:prstGeom>
        </p:spPr>
      </p:pic>
      <p:sp>
        <p:nvSpPr>
          <p:cNvPr id="10"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2973936120"/>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4384</TotalTime>
  <Words>2951</Words>
  <Application>Microsoft Office PowerPoint</Application>
  <PresentationFormat>Presentación en pantalla (4:3)</PresentationFormat>
  <Paragraphs>355</Paragraphs>
  <Slides>44</Slides>
  <Notes>18</Notes>
  <HiddenSlides>0</HiddenSlides>
  <MMClips>0</MMClips>
  <ScaleCrop>false</ScaleCrop>
  <HeadingPairs>
    <vt:vector size="4" baseType="variant">
      <vt:variant>
        <vt:lpstr>Tema</vt:lpstr>
      </vt:variant>
      <vt:variant>
        <vt:i4>1</vt:i4>
      </vt:variant>
      <vt:variant>
        <vt:lpstr>Títulos de diapositiva</vt:lpstr>
      </vt:variant>
      <vt:variant>
        <vt:i4>44</vt:i4>
      </vt:variant>
    </vt:vector>
  </HeadingPairs>
  <TitlesOfParts>
    <vt:vector size="45" baseType="lpstr">
      <vt:lpstr>Custom Design</vt:lpstr>
      <vt:lpstr>RAIN - Risk Analysis of Infrastructure Networks in Response to Extreme Weather</vt:lpstr>
      <vt:lpstr>Presentación de PowerPoint</vt:lpstr>
      <vt:lpstr>Presentación de PowerPoint</vt:lpstr>
      <vt:lpstr>Presentación de PowerPoint</vt:lpstr>
      <vt:lpstr>Introduction</vt:lpstr>
      <vt:lpstr>Introduction</vt:lpstr>
      <vt:lpstr>RAIN Vision</vt:lpstr>
      <vt:lpstr>Presentación de PowerPoint</vt:lpstr>
      <vt:lpstr>RAIN Vision</vt:lpstr>
      <vt:lpstr>RAIN Vision</vt:lpstr>
      <vt:lpstr>Context</vt:lpstr>
      <vt:lpstr>Context</vt:lpstr>
      <vt:lpstr>Presentación de PowerPoint</vt:lpstr>
      <vt:lpstr>Presentación de PowerPoint</vt:lpstr>
      <vt:lpstr>Presentación de PowerPoint</vt:lpstr>
      <vt:lpstr>RAIN</vt:lpstr>
      <vt:lpstr>RAIN Consortium</vt:lpstr>
      <vt:lpstr>RAIN</vt:lpstr>
      <vt:lpstr>Hazard Identification </vt:lpstr>
      <vt:lpstr>Hazard Identification</vt:lpstr>
      <vt:lpstr>Hazard Identification</vt:lpstr>
      <vt:lpstr>Hazard Identification</vt:lpstr>
      <vt:lpstr>Presentación de PowerPoint</vt:lpstr>
      <vt:lpstr>Land Transport + E&amp;TC Vulnerability</vt:lpstr>
      <vt:lpstr>Land Transport Vulnerability</vt:lpstr>
      <vt:lpstr>Land Transport Vulnerability</vt:lpstr>
      <vt:lpstr>Energy &amp; Telecoms Vulnerability</vt:lpstr>
      <vt:lpstr>E &amp; TC Infrastructures:  Elements &amp; Threats</vt:lpstr>
      <vt:lpstr>Protection of E &amp; TC Infrastructures</vt:lpstr>
      <vt:lpstr>ORT Based Infrastructure Vulnerability and Resilience index</vt:lpstr>
      <vt:lpstr>Presentación de PowerPoint</vt:lpstr>
      <vt:lpstr>Development of a Risk Based  Decision Making Framework</vt:lpstr>
      <vt:lpstr>Presentación de PowerPoint</vt:lpstr>
      <vt:lpstr>Presentación de PowerPoint</vt:lpstr>
      <vt:lpstr>Presentación de PowerPoint</vt:lpstr>
      <vt:lpstr>Application of Risk-Based Decision Making Framework</vt:lpstr>
      <vt:lpstr>Development of a Web Based Tool for Risk-Based Decision Making</vt:lpstr>
      <vt:lpstr>Presentación de PowerPoint</vt:lpstr>
      <vt:lpstr>Dissemination &amp; Exploitation</vt:lpstr>
      <vt:lpstr>Dissemination &amp; Exploitation</vt:lpstr>
      <vt:lpstr>Dissemination &amp; Exploitation</vt:lpstr>
      <vt:lpstr>Dissemination &amp; Exploitation</vt:lpstr>
      <vt:lpstr>Conclusions</vt:lpstr>
      <vt:lpstr>RAIN Project  www.rain-project.eu Dr. Alan O’Connor alan.oconnor@tcd.ie   </vt:lpstr>
    </vt:vector>
  </TitlesOfParts>
  <Company>Trinity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Caulfield</dc:creator>
  <cp:lastModifiedBy>pgallejones</cp:lastModifiedBy>
  <cp:revision>409</cp:revision>
  <cp:lastPrinted>2015-11-08T15:57:59Z</cp:lastPrinted>
  <dcterms:created xsi:type="dcterms:W3CDTF">2014-05-06T15:17:19Z</dcterms:created>
  <dcterms:modified xsi:type="dcterms:W3CDTF">2019-07-01T06:43:40Z</dcterms:modified>
</cp:coreProperties>
</file>